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4" r:id="rId2"/>
  </p:sldMasterIdLst>
  <p:notesMasterIdLst>
    <p:notesMasterId r:id="rId45"/>
  </p:notesMasterIdLst>
  <p:handoutMasterIdLst>
    <p:handoutMasterId r:id="rId46"/>
  </p:handoutMasterIdLst>
  <p:sldIdLst>
    <p:sldId id="256" r:id="rId3"/>
    <p:sldId id="310" r:id="rId4"/>
    <p:sldId id="301" r:id="rId5"/>
    <p:sldId id="257" r:id="rId6"/>
    <p:sldId id="284" r:id="rId7"/>
    <p:sldId id="268" r:id="rId8"/>
    <p:sldId id="285" r:id="rId9"/>
    <p:sldId id="327" r:id="rId10"/>
    <p:sldId id="270" r:id="rId11"/>
    <p:sldId id="259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328" r:id="rId22"/>
    <p:sldId id="300" r:id="rId23"/>
    <p:sldId id="330" r:id="rId24"/>
    <p:sldId id="331" r:id="rId25"/>
    <p:sldId id="332" r:id="rId26"/>
    <p:sldId id="333" r:id="rId27"/>
    <p:sldId id="334" r:id="rId28"/>
    <p:sldId id="302" r:id="rId29"/>
    <p:sldId id="314" r:id="rId30"/>
    <p:sldId id="321" r:id="rId31"/>
    <p:sldId id="317" r:id="rId32"/>
    <p:sldId id="316" r:id="rId33"/>
    <p:sldId id="320" r:id="rId34"/>
    <p:sldId id="289" r:id="rId35"/>
    <p:sldId id="322" r:id="rId36"/>
    <p:sldId id="323" r:id="rId37"/>
    <p:sldId id="324" r:id="rId38"/>
    <p:sldId id="305" r:id="rId39"/>
    <p:sldId id="306" r:id="rId40"/>
    <p:sldId id="325" r:id="rId41"/>
    <p:sldId id="337" r:id="rId42"/>
    <p:sldId id="336" r:id="rId43"/>
    <p:sldId id="329" r:id="rId44"/>
  </p:sldIdLst>
  <p:sldSz cx="9144000" cy="6858000" type="screen4x3"/>
  <p:notesSz cx="6858000" cy="9313863"/>
  <p:embeddedFontLst>
    <p:embeddedFont>
      <p:font typeface="Myriad Web Pro Condensed" panose="020B0506030403020204" pitchFamily="34" charset="0"/>
      <p:regular r:id="rId47"/>
      <p:italic r:id="rId48"/>
    </p:embeddedFon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Arial Rounded MT Bold" panose="020F0704030504030204" pitchFamily="34" charset="0"/>
      <p:regular r:id="rId53"/>
    </p:embeddedFont>
    <p:embeddedFont>
      <p:font typeface="ＭＳ Ｐゴシック" panose="020B0600070205080204" pitchFamily="34" charset="-128"/>
      <p:regular r:id="rId54"/>
    </p:embeddedFont>
    <p:embeddedFont>
      <p:font typeface="Arial Unicode MS" panose="020B0604020202020204" pitchFamily="34" charset="-128"/>
      <p:regular r:id="rId55"/>
    </p:embeddedFont>
    <p:embeddedFont>
      <p:font typeface="SimSun" panose="02010600030101010101" pitchFamily="2" charset="-122"/>
      <p:regular r:id="rId5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4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5D22"/>
    <a:srgbClr val="FFFFFF"/>
    <a:srgbClr val="7581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01" autoAdjust="0"/>
    <p:restoredTop sz="94660"/>
  </p:normalViewPr>
  <p:slideViewPr>
    <p:cSldViewPr>
      <p:cViewPr varScale="1">
        <p:scale>
          <a:sx n="88" d="100"/>
          <a:sy n="88" d="100"/>
        </p:scale>
        <p:origin x="128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80" d="100"/>
          <a:sy n="80" d="100"/>
        </p:scale>
        <p:origin x="-2118" y="762"/>
      </p:cViewPr>
      <p:guideLst>
        <p:guide orient="horz" pos="2934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handoutMaster" Target="handoutMasters/handoutMaster1.xml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7.fntdata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3.fntdata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6.fntdata"/><Relationship Id="rId6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font" Target="fonts/font2.fntdata"/><Relationship Id="rId56" Type="http://schemas.openxmlformats.org/officeDocument/2006/relationships/font" Target="fonts/font10.fntdata"/><Relationship Id="rId8" Type="http://schemas.openxmlformats.org/officeDocument/2006/relationships/slide" Target="slides/slide6.xml"/><Relationship Id="rId51" Type="http://schemas.openxmlformats.org/officeDocument/2006/relationships/font" Target="fonts/font5.fntdata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gou8\Desktop\TQS%20and%20GATS%20comparisons%20graphs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198862642169741"/>
          <c:y val="0.19480351414406541"/>
          <c:w val="0.69104776426396064"/>
          <c:h val="0.661274972981318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Sheet1!$A$6</c:f>
              <c:strCache>
                <c:ptCount val="1"/>
                <c:pt idx="0">
                  <c:v>Global Adult Tobacco Survey, 2009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Sheet1!$B$5:$D$5</c:f>
              <c:strCache>
                <c:ptCount val="3"/>
                <c:pt idx="0">
                  <c:v>Overall</c:v>
                </c:pt>
                <c:pt idx="1">
                  <c:v>Male</c:v>
                </c:pt>
                <c:pt idx="2">
                  <c:v>Female</c:v>
                </c:pt>
              </c:strCache>
            </c:strRef>
          </c:cat>
          <c:val>
            <c:numRef>
              <c:f>Sheet1!$B$6:$D$6</c:f>
              <c:numCache>
                <c:formatCode>General</c:formatCode>
                <c:ptCount val="3"/>
                <c:pt idx="0">
                  <c:v>54.3</c:v>
                </c:pt>
                <c:pt idx="1">
                  <c:v>69.7</c:v>
                </c:pt>
                <c:pt idx="2">
                  <c:v>39.1</c:v>
                </c:pt>
              </c:numCache>
            </c:numRef>
          </c:val>
        </c:ser>
        <c:ser>
          <c:idx val="1"/>
          <c:order val="1"/>
          <c:tx>
            <c:strRef>
              <c:f>Sheet1!$A$7</c:f>
              <c:strCache>
                <c:ptCount val="1"/>
                <c:pt idx="0">
                  <c:v>NCD Risk Factor Survey, 2010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Sheet1!$B$5:$D$5</c:f>
              <c:strCache>
                <c:ptCount val="3"/>
                <c:pt idx="0">
                  <c:v>Overall</c:v>
                </c:pt>
                <c:pt idx="1">
                  <c:v>Male</c:v>
                </c:pt>
                <c:pt idx="2">
                  <c:v>Female</c:v>
                </c:pt>
              </c:strCache>
            </c:strRef>
          </c:cat>
          <c:val>
            <c:numRef>
              <c:f>Sheet1!$B$7:$D$7</c:f>
              <c:numCache>
                <c:formatCode>0.0</c:formatCode>
                <c:ptCount val="3"/>
                <c:pt idx="0">
                  <c:v>51</c:v>
                </c:pt>
                <c:pt idx="1">
                  <c:v>70</c:v>
                </c:pt>
                <c:pt idx="2">
                  <c:v>34.4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1"/>
        <c:overlap val="-43"/>
        <c:axId val="139397408"/>
        <c:axId val="139397800"/>
      </c:barChart>
      <c:catAx>
        <c:axId val="1393974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9397800"/>
        <c:crosses val="autoZero"/>
        <c:auto val="0"/>
        <c:lblAlgn val="ctr"/>
        <c:lblOffset val="100"/>
        <c:noMultiLvlLbl val="0"/>
      </c:catAx>
      <c:valAx>
        <c:axId val="139397800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Prevalence (%)</a:t>
                </a:r>
              </a:p>
            </c:rich>
          </c:tx>
          <c:layout>
            <c:manualLayout>
              <c:xMode val="edge"/>
              <c:yMode val="edge"/>
              <c:x val="2.2605303647389077E-2"/>
              <c:y val="0.3397813802686455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39397408"/>
        <c:crosses val="autoZero"/>
        <c:crossBetween val="between"/>
        <c:majorUnit val="10"/>
      </c:valAx>
    </c:plotArea>
    <c:legend>
      <c:legendPos val="r"/>
      <c:layout>
        <c:manualLayout>
          <c:xMode val="edge"/>
          <c:yMode val="edge"/>
          <c:x val="0.62647958249404889"/>
          <c:y val="0.1460653781913625"/>
          <c:w val="0.3657684795214553"/>
          <c:h val="0.12788989077978155"/>
        </c:manualLayout>
      </c:layout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>
          <a:latin typeface="Calibri" panose="020F0502020204030204" pitchFamily="34" charset="0"/>
        </a:defRPr>
      </a:pPr>
      <a:endParaRPr lang="en-US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693"/>
          </a:xfrm>
          <a:prstGeom prst="rect">
            <a:avLst/>
          </a:prstGeom>
        </p:spPr>
        <p:txBody>
          <a:bodyPr vert="horz" lIns="92398" tIns="46200" rIns="92398" bIns="4620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693"/>
          </a:xfrm>
          <a:prstGeom prst="rect">
            <a:avLst/>
          </a:prstGeom>
        </p:spPr>
        <p:txBody>
          <a:bodyPr vert="horz" lIns="92398" tIns="46200" rIns="92398" bIns="46200" rtlCol="0"/>
          <a:lstStyle>
            <a:lvl1pPr algn="r">
              <a:defRPr sz="1200"/>
            </a:lvl1pPr>
          </a:lstStyle>
          <a:p>
            <a:fld id="{FBE521F6-3180-46E5-910F-3133AA1ABB95}" type="datetimeFigureOut">
              <a:rPr lang="en-US" smtClean="0"/>
              <a:pPr/>
              <a:t>4/26/2016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6554"/>
            <a:ext cx="2971800" cy="465693"/>
          </a:xfrm>
          <a:prstGeom prst="rect">
            <a:avLst/>
          </a:prstGeom>
        </p:spPr>
        <p:txBody>
          <a:bodyPr vert="horz" lIns="92398" tIns="46200" rIns="92398" bIns="4620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46554"/>
            <a:ext cx="2971800" cy="465693"/>
          </a:xfrm>
          <a:prstGeom prst="rect">
            <a:avLst/>
          </a:prstGeom>
        </p:spPr>
        <p:txBody>
          <a:bodyPr vert="horz" lIns="92398" tIns="46200" rIns="92398" bIns="46200" rtlCol="0" anchor="b"/>
          <a:lstStyle>
            <a:lvl1pPr algn="r">
              <a:defRPr sz="1200"/>
            </a:lvl1pPr>
          </a:lstStyle>
          <a:p>
            <a:fld id="{EF8F5398-1982-4057-AA1F-1C55777FA75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3803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2098" cy="465077"/>
          </a:xfrm>
          <a:prstGeom prst="rect">
            <a:avLst/>
          </a:prstGeom>
        </p:spPr>
        <p:txBody>
          <a:bodyPr vert="horz" lIns="87407" tIns="43704" rIns="87407" bIns="43704" rtlCol="0"/>
          <a:lstStyle>
            <a:lvl1pPr algn="l">
              <a:defRPr sz="11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414" y="1"/>
            <a:ext cx="2972098" cy="465077"/>
          </a:xfrm>
          <a:prstGeom prst="rect">
            <a:avLst/>
          </a:prstGeom>
        </p:spPr>
        <p:txBody>
          <a:bodyPr vert="horz" lIns="87407" tIns="43704" rIns="87407" bIns="43704" rtlCol="0"/>
          <a:lstStyle>
            <a:lvl1pPr algn="r">
              <a:defRPr sz="1100"/>
            </a:lvl1pPr>
          </a:lstStyle>
          <a:p>
            <a:fld id="{93B18A29-ED47-48F0-ACF7-DAACBBD0C485}" type="datetimeFigureOut">
              <a:rPr lang="en-US" smtClean="0"/>
              <a:pPr/>
              <a:t>4/26/2016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6138" cy="3494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7407" tIns="43704" rIns="87407" bIns="4370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6098" y="4424394"/>
            <a:ext cx="5485805" cy="4190314"/>
          </a:xfrm>
          <a:prstGeom prst="rect">
            <a:avLst/>
          </a:prstGeom>
        </p:spPr>
        <p:txBody>
          <a:bodyPr vert="horz" lIns="87407" tIns="43704" rIns="87407" bIns="4370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7247"/>
            <a:ext cx="2972098" cy="465077"/>
          </a:xfrm>
          <a:prstGeom prst="rect">
            <a:avLst/>
          </a:prstGeom>
        </p:spPr>
        <p:txBody>
          <a:bodyPr vert="horz" lIns="87407" tIns="43704" rIns="87407" bIns="43704" rtlCol="0" anchor="b"/>
          <a:lstStyle>
            <a:lvl1pPr algn="l">
              <a:defRPr sz="11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414" y="8847247"/>
            <a:ext cx="2972098" cy="465077"/>
          </a:xfrm>
          <a:prstGeom prst="rect">
            <a:avLst/>
          </a:prstGeom>
        </p:spPr>
        <p:txBody>
          <a:bodyPr vert="horz" lIns="87407" tIns="43704" rIns="87407" bIns="43704" rtlCol="0" anchor="b"/>
          <a:lstStyle>
            <a:lvl1pPr algn="r">
              <a:defRPr sz="1100"/>
            </a:lvl1pPr>
          </a:lstStyle>
          <a:p>
            <a:fld id="{0190D6AF-B800-4943-977B-DAFE3DEC90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988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0D6AF-B800-4943-977B-DAFE3DEC9009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6631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0D6AF-B800-4943-977B-DAFE3DEC9009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8298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0D6AF-B800-4943-977B-DAFE3DEC9009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2464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0D6AF-B800-4943-977B-DAFE3DEC9009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1818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0D6AF-B800-4943-977B-DAFE3DEC9009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3759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0D6AF-B800-4943-977B-DAFE3DEC9009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0782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0D6AF-B800-4943-977B-DAFE3DEC9009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0138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0D6AF-B800-4943-977B-DAFE3DEC9009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9180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0D6AF-B800-4943-977B-DAFE3DEC9009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551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0D6AF-B800-4943-977B-DAFE3DEC9009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2017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0D6AF-B800-4943-977B-DAFE3DEC9009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05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0D6AF-B800-4943-977B-DAFE3DEC9009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3676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b="1" dirty="0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1C3B387-023F-45F0-80A1-A5D89887CCD8}" type="slidenum">
              <a:rPr lang="en-US">
                <a:solidFill>
                  <a:prstClr val="black"/>
                </a:solidFill>
              </a:rPr>
              <a:pPr>
                <a:defRPr/>
              </a:pPr>
              <a:t>20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8227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0D6AF-B800-4943-977B-DAFE3DEC9009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8823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0D6AF-B800-4943-977B-DAFE3DEC9009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7190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b="1" dirty="0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1C3B387-023F-45F0-80A1-A5D89887CCD8}" type="slidenum">
              <a:rPr lang="en-US">
                <a:solidFill>
                  <a:prstClr val="black"/>
                </a:solidFill>
              </a:rPr>
              <a:pPr>
                <a:defRPr/>
              </a:pPr>
              <a:t>27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3454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0D6AF-B800-4943-977B-DAFE3DEC9009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8741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0D6AF-B800-4943-977B-DAFE3DEC9009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6540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0D6AF-B800-4943-977B-DAFE3DEC9009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24028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0D6AF-B800-4943-977B-DAFE3DEC9009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6520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0D6AF-B800-4943-977B-DAFE3DEC9009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4356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0D6AF-B800-4943-977B-DAFE3DEC9009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019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b="1" dirty="0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1C3B387-023F-45F0-80A1-A5D89887CCD8}" type="slidenum">
              <a:rPr lang="en-US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75082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b="1" dirty="0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1C3B387-023F-45F0-80A1-A5D89887CCD8}" type="slidenum">
              <a:rPr lang="en-US">
                <a:solidFill>
                  <a:prstClr val="black"/>
                </a:solidFill>
              </a:rPr>
              <a:pPr>
                <a:defRPr/>
              </a:pPr>
              <a:t>37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82496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example, Vietnam has agreed to integrate TQS into it’s </a:t>
            </a:r>
            <a:r>
              <a:rPr lang="en-US" altLang="ja-JP" dirty="0" smtClean="0"/>
              <a:t>National Household Living Standards Survey in 2016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AFC034-243A-44BE-B30C-2E0B8C7A5AB7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66167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0D6AF-B800-4943-977B-DAFE3DEC9009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629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0D6AF-B800-4943-977B-DAFE3DEC9009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3676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0D6AF-B800-4943-977B-DAFE3DEC9009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7580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0D6AF-B800-4943-977B-DAFE3DEC9009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3865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D9DB457-BD25-4A61-99E1-107060A07AD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1338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b="1" dirty="0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1C3B387-023F-45F0-80A1-A5D89887CCD8}" type="slidenum">
              <a:rPr lang="en-US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9108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0D6AF-B800-4943-977B-DAFE3DEC9009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936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685800" y="1943101"/>
            <a:ext cx="7772400" cy="1470025"/>
          </a:xfrm>
        </p:spPr>
        <p:txBody>
          <a:bodyPr>
            <a:normAutofit/>
          </a:bodyPr>
          <a:lstStyle>
            <a:lvl1pPr>
              <a:defRPr sz="46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1371600" y="4076700"/>
            <a:ext cx="6400800" cy="17526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grpSp>
        <p:nvGrpSpPr>
          <p:cNvPr id="46" name="Group 45"/>
          <p:cNvGrpSpPr/>
          <p:nvPr userDrawn="1"/>
        </p:nvGrpSpPr>
        <p:grpSpPr>
          <a:xfrm>
            <a:off x="246888" y="1294500"/>
            <a:ext cx="8668512" cy="277812"/>
            <a:chOff x="246888" y="1294500"/>
            <a:chExt cx="8668512" cy="277812"/>
          </a:xfrm>
        </p:grpSpPr>
        <p:cxnSp>
          <p:nvCxnSpPr>
            <p:cNvPr id="47" name="AutoShape 7"/>
            <p:cNvCxnSpPr>
              <a:cxnSpLocks noChangeShapeType="1"/>
            </p:cNvCxnSpPr>
            <p:nvPr/>
          </p:nvCxnSpPr>
          <p:spPr bwMode="auto">
            <a:xfrm>
              <a:off x="246888" y="1295134"/>
              <a:ext cx="8668512" cy="266"/>
            </a:xfrm>
            <a:prstGeom prst="straightConnector1">
              <a:avLst/>
            </a:pr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</p:cxnSp>
        <p:cxnSp>
          <p:nvCxnSpPr>
            <p:cNvPr id="48" name="AutoShape 8"/>
            <p:cNvCxnSpPr>
              <a:cxnSpLocks noChangeShapeType="1"/>
            </p:cNvCxnSpPr>
            <p:nvPr/>
          </p:nvCxnSpPr>
          <p:spPr bwMode="auto">
            <a:xfrm>
              <a:off x="8890254" y="1294500"/>
              <a:ext cx="0" cy="277812"/>
            </a:xfrm>
            <a:prstGeom prst="straightConnector1">
              <a:avLst/>
            </a:pr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/>
            </a:ln>
          </p:spPr>
        </p:cxnSp>
        <p:cxnSp>
          <p:nvCxnSpPr>
            <p:cNvPr id="49" name="AutoShape 9"/>
            <p:cNvCxnSpPr>
              <a:cxnSpLocks noChangeShapeType="1"/>
            </p:cNvCxnSpPr>
            <p:nvPr/>
          </p:nvCxnSpPr>
          <p:spPr bwMode="auto">
            <a:xfrm>
              <a:off x="246888" y="1294500"/>
              <a:ext cx="0" cy="277812"/>
            </a:xfrm>
            <a:prstGeom prst="straightConnector1">
              <a:avLst/>
            </a:pr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/>
            </a:ln>
          </p:spPr>
        </p:cxnSp>
      </p:grpSp>
      <p:grpSp>
        <p:nvGrpSpPr>
          <p:cNvPr id="50" name="Group 49"/>
          <p:cNvGrpSpPr/>
          <p:nvPr userDrawn="1"/>
        </p:nvGrpSpPr>
        <p:grpSpPr>
          <a:xfrm>
            <a:off x="228600" y="6324600"/>
            <a:ext cx="8668512" cy="278765"/>
            <a:chOff x="228600" y="6324600"/>
            <a:chExt cx="8668512" cy="278765"/>
          </a:xfrm>
        </p:grpSpPr>
        <p:cxnSp>
          <p:nvCxnSpPr>
            <p:cNvPr id="51" name="AutoShape 7"/>
            <p:cNvCxnSpPr>
              <a:cxnSpLocks noChangeShapeType="1"/>
            </p:cNvCxnSpPr>
            <p:nvPr/>
          </p:nvCxnSpPr>
          <p:spPr bwMode="auto">
            <a:xfrm rot="10800000">
              <a:off x="228600" y="6601777"/>
              <a:ext cx="8668512" cy="1588"/>
            </a:xfrm>
            <a:prstGeom prst="straightConnector1">
              <a:avLst/>
            </a:pr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</p:cxnSp>
        <p:cxnSp>
          <p:nvCxnSpPr>
            <p:cNvPr id="52" name="AutoShape 8"/>
            <p:cNvCxnSpPr>
              <a:cxnSpLocks noChangeShapeType="1"/>
            </p:cNvCxnSpPr>
            <p:nvPr/>
          </p:nvCxnSpPr>
          <p:spPr bwMode="auto">
            <a:xfrm rot="10800000">
              <a:off x="253746" y="6324600"/>
              <a:ext cx="0" cy="277812"/>
            </a:xfrm>
            <a:prstGeom prst="straightConnector1">
              <a:avLst/>
            </a:pr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/>
            </a:ln>
          </p:spPr>
        </p:cxnSp>
        <p:cxnSp>
          <p:nvCxnSpPr>
            <p:cNvPr id="53" name="AutoShape 9"/>
            <p:cNvCxnSpPr>
              <a:cxnSpLocks noChangeShapeType="1"/>
            </p:cNvCxnSpPr>
            <p:nvPr/>
          </p:nvCxnSpPr>
          <p:spPr bwMode="auto">
            <a:xfrm rot="10800000">
              <a:off x="8897112" y="6324600"/>
              <a:ext cx="0" cy="277812"/>
            </a:xfrm>
            <a:prstGeom prst="straightConnector1">
              <a:avLst/>
            </a:pr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/>
            </a:ln>
          </p:spPr>
        </p:cxnSp>
      </p:grpSp>
      <p:pic>
        <p:nvPicPr>
          <p:cNvPr id="54" name="Picture 53" descr="GATSlogoinRedbox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225382" y="227700"/>
            <a:ext cx="1360135" cy="1372500"/>
          </a:xfrm>
          <a:prstGeom prst="rect">
            <a:avLst/>
          </a:prstGeom>
        </p:spPr>
      </p:pic>
      <p:cxnSp>
        <p:nvCxnSpPr>
          <p:cNvPr id="16" name="Straight Connector 15"/>
          <p:cNvCxnSpPr/>
          <p:nvPr userDrawn="1"/>
        </p:nvCxnSpPr>
        <p:spPr>
          <a:xfrm>
            <a:off x="304800" y="990600"/>
            <a:ext cx="838200" cy="0"/>
          </a:xfrm>
          <a:prstGeom prst="line">
            <a:avLst/>
          </a:prstGeom>
          <a:ln w="79375" cap="rnd">
            <a:solidFill>
              <a:srgbClr val="F15D2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304800" y="1143000"/>
            <a:ext cx="838200" cy="0"/>
          </a:xfrm>
          <a:prstGeom prst="line">
            <a:avLst/>
          </a:prstGeom>
          <a:ln w="79375" cap="rnd">
            <a:solidFill>
              <a:srgbClr val="F15D2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 userDrawn="1"/>
        </p:nvGrpSpPr>
        <p:grpSpPr>
          <a:xfrm rot="5400000">
            <a:off x="8146473" y="5340928"/>
            <a:ext cx="1524000" cy="138545"/>
            <a:chOff x="7086600" y="6248400"/>
            <a:chExt cx="1676400" cy="152400"/>
          </a:xfrm>
          <a:solidFill>
            <a:schemeClr val="bg1">
              <a:lumMod val="50000"/>
            </a:schemeClr>
          </a:solidFill>
          <a:scene3d>
            <a:camera prst="orthographicFront"/>
            <a:lightRig rig="balanced" dir="t">
              <a:rot lat="0" lon="0" rev="21594000"/>
            </a:lightRig>
          </a:scene3d>
        </p:grpSpPr>
        <p:sp>
          <p:nvSpPr>
            <p:cNvPr id="19" name="Oval 18"/>
            <p:cNvSpPr/>
            <p:nvPr/>
          </p:nvSpPr>
          <p:spPr>
            <a:xfrm>
              <a:off x="7086600" y="6248400"/>
              <a:ext cx="152400" cy="152400"/>
            </a:xfrm>
            <a:prstGeom prst="ellipse">
              <a:avLst/>
            </a:prstGeom>
            <a:grpFill/>
            <a:ln>
              <a:noFill/>
            </a:ln>
            <a:effectLst/>
            <a:sp3d prstMaterial="softEdge"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libri" panose="020F0502020204030204" pitchFamily="34" charset="0"/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7391400" y="6248400"/>
              <a:ext cx="152400" cy="152400"/>
            </a:xfrm>
            <a:prstGeom prst="ellipse">
              <a:avLst/>
            </a:prstGeom>
            <a:grpFill/>
            <a:ln>
              <a:noFill/>
            </a:ln>
            <a:effectLst/>
            <a:sp3d prstMaterial="softEdge"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libri" panose="020F0502020204030204" pitchFamily="34" charset="0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7696200" y="6248400"/>
              <a:ext cx="152400" cy="152400"/>
            </a:xfrm>
            <a:prstGeom prst="ellipse">
              <a:avLst/>
            </a:prstGeom>
            <a:grpFill/>
            <a:ln>
              <a:noFill/>
            </a:ln>
            <a:effectLst/>
            <a:sp3d prstMaterial="softEdge"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libri" panose="020F0502020204030204" pitchFamily="34" charset="0"/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8001000" y="6248400"/>
              <a:ext cx="152400" cy="152400"/>
            </a:xfrm>
            <a:prstGeom prst="ellipse">
              <a:avLst/>
            </a:prstGeom>
            <a:grpFill/>
            <a:ln>
              <a:noFill/>
            </a:ln>
            <a:effectLst/>
            <a:sp3d prstMaterial="softEdge"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libri" panose="020F0502020204030204" pitchFamily="34" charset="0"/>
              </a:endParaRPr>
            </a:p>
          </p:txBody>
        </p:sp>
        <p:sp>
          <p:nvSpPr>
            <p:cNvPr id="23" name="Oval 22"/>
            <p:cNvSpPr/>
            <p:nvPr/>
          </p:nvSpPr>
          <p:spPr>
            <a:xfrm>
              <a:off x="8305800" y="6248400"/>
              <a:ext cx="152400" cy="152400"/>
            </a:xfrm>
            <a:prstGeom prst="ellipse">
              <a:avLst/>
            </a:prstGeom>
            <a:grpFill/>
            <a:ln>
              <a:noFill/>
            </a:ln>
            <a:effectLst/>
            <a:sp3d prstMaterial="softEdge"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libri" panose="020F0502020204030204" pitchFamily="34" charset="0"/>
              </a:endParaRPr>
            </a:p>
          </p:txBody>
        </p:sp>
        <p:sp>
          <p:nvSpPr>
            <p:cNvPr id="24" name="Oval 23"/>
            <p:cNvSpPr/>
            <p:nvPr/>
          </p:nvSpPr>
          <p:spPr>
            <a:xfrm>
              <a:off x="8610600" y="6248400"/>
              <a:ext cx="152400" cy="152400"/>
            </a:xfrm>
            <a:prstGeom prst="ellipse">
              <a:avLst/>
            </a:prstGeom>
            <a:grpFill/>
            <a:ln>
              <a:noFill/>
            </a:ln>
            <a:effectLst/>
            <a:sp3d prstMaterial="softEdge"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libri" panose="020F050202020403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304800"/>
            <a:ext cx="6553200" cy="1143000"/>
          </a:xfrm>
        </p:spPr>
        <p:txBody>
          <a:bodyPr>
            <a:normAutofit/>
          </a:bodyPr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495800"/>
          </a:xfrm>
        </p:spPr>
        <p:txBody>
          <a:bodyPr/>
          <a:lstStyle>
            <a:lvl1pPr>
              <a:buClr>
                <a:srgbClr val="F15D22"/>
              </a:buClr>
              <a:buFont typeface="Wingdings" pitchFamily="2" charset="2"/>
              <a:buChar char="§"/>
              <a:defRPr/>
            </a:lvl1pPr>
            <a:lvl3pPr>
              <a:buClr>
                <a:schemeClr val="tx1">
                  <a:lumMod val="50000"/>
                  <a:lumOff val="50000"/>
                </a:schemeClr>
              </a:buClr>
              <a:defRPr/>
            </a:lvl3pPr>
            <a:lvl4pPr>
              <a:buClr>
                <a:schemeClr val="tx1">
                  <a:lumMod val="50000"/>
                  <a:lumOff val="50000"/>
                </a:schemeClr>
              </a:buClr>
              <a:defRPr/>
            </a:lvl4pPr>
            <a:lvl5pPr>
              <a:buClr>
                <a:schemeClr val="tx1">
                  <a:lumMod val="50000"/>
                  <a:lumOff val="50000"/>
                </a:schemeClr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246888" y="1294500"/>
            <a:ext cx="8668512" cy="277812"/>
            <a:chOff x="246888" y="1294500"/>
            <a:chExt cx="8668512" cy="277812"/>
          </a:xfrm>
        </p:grpSpPr>
        <p:cxnSp>
          <p:nvCxnSpPr>
            <p:cNvPr id="31" name="AutoShape 7"/>
            <p:cNvCxnSpPr>
              <a:cxnSpLocks noChangeShapeType="1"/>
            </p:cNvCxnSpPr>
            <p:nvPr/>
          </p:nvCxnSpPr>
          <p:spPr bwMode="auto">
            <a:xfrm>
              <a:off x="246888" y="1295134"/>
              <a:ext cx="8668512" cy="266"/>
            </a:xfrm>
            <a:prstGeom prst="straightConnector1">
              <a:avLst/>
            </a:pr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</p:cxnSp>
        <p:cxnSp>
          <p:nvCxnSpPr>
            <p:cNvPr id="32" name="AutoShape 8"/>
            <p:cNvCxnSpPr>
              <a:cxnSpLocks noChangeShapeType="1"/>
            </p:cNvCxnSpPr>
            <p:nvPr/>
          </p:nvCxnSpPr>
          <p:spPr bwMode="auto">
            <a:xfrm>
              <a:off x="8890254" y="1294500"/>
              <a:ext cx="0" cy="277812"/>
            </a:xfrm>
            <a:prstGeom prst="straightConnector1">
              <a:avLst/>
            </a:pr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/>
            </a:ln>
          </p:spPr>
        </p:cxnSp>
        <p:cxnSp>
          <p:nvCxnSpPr>
            <p:cNvPr id="33" name="AutoShape 9"/>
            <p:cNvCxnSpPr>
              <a:cxnSpLocks noChangeShapeType="1"/>
            </p:cNvCxnSpPr>
            <p:nvPr/>
          </p:nvCxnSpPr>
          <p:spPr bwMode="auto">
            <a:xfrm>
              <a:off x="246888" y="1294500"/>
              <a:ext cx="0" cy="277812"/>
            </a:xfrm>
            <a:prstGeom prst="straightConnector1">
              <a:avLst/>
            </a:pr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/>
            </a:ln>
          </p:spPr>
        </p:cxnSp>
      </p:grpSp>
      <p:grpSp>
        <p:nvGrpSpPr>
          <p:cNvPr id="34" name="Group 33"/>
          <p:cNvGrpSpPr/>
          <p:nvPr userDrawn="1"/>
        </p:nvGrpSpPr>
        <p:grpSpPr>
          <a:xfrm>
            <a:off x="228600" y="6324600"/>
            <a:ext cx="8668512" cy="278765"/>
            <a:chOff x="228600" y="6324600"/>
            <a:chExt cx="8668512" cy="278765"/>
          </a:xfrm>
        </p:grpSpPr>
        <p:cxnSp>
          <p:nvCxnSpPr>
            <p:cNvPr id="35" name="AutoShape 7"/>
            <p:cNvCxnSpPr>
              <a:cxnSpLocks noChangeShapeType="1"/>
            </p:cNvCxnSpPr>
            <p:nvPr/>
          </p:nvCxnSpPr>
          <p:spPr bwMode="auto">
            <a:xfrm rot="10800000">
              <a:off x="228600" y="6601777"/>
              <a:ext cx="8668512" cy="1588"/>
            </a:xfrm>
            <a:prstGeom prst="straightConnector1">
              <a:avLst/>
            </a:pr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</p:cxnSp>
        <p:cxnSp>
          <p:nvCxnSpPr>
            <p:cNvPr id="36" name="AutoShape 8"/>
            <p:cNvCxnSpPr>
              <a:cxnSpLocks noChangeShapeType="1"/>
            </p:cNvCxnSpPr>
            <p:nvPr/>
          </p:nvCxnSpPr>
          <p:spPr bwMode="auto">
            <a:xfrm rot="10800000">
              <a:off x="253746" y="6324600"/>
              <a:ext cx="0" cy="277812"/>
            </a:xfrm>
            <a:prstGeom prst="straightConnector1">
              <a:avLst/>
            </a:pr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/>
            </a:ln>
          </p:spPr>
        </p:cxnSp>
        <p:cxnSp>
          <p:nvCxnSpPr>
            <p:cNvPr id="37" name="AutoShape 9"/>
            <p:cNvCxnSpPr>
              <a:cxnSpLocks noChangeShapeType="1"/>
            </p:cNvCxnSpPr>
            <p:nvPr/>
          </p:nvCxnSpPr>
          <p:spPr bwMode="auto">
            <a:xfrm rot="10800000">
              <a:off x="8897112" y="6324600"/>
              <a:ext cx="0" cy="277812"/>
            </a:xfrm>
            <a:prstGeom prst="straightConnector1">
              <a:avLst/>
            </a:pr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/>
            </a:ln>
          </p:spPr>
        </p:cxnSp>
      </p:grpSp>
      <p:cxnSp>
        <p:nvCxnSpPr>
          <p:cNvPr id="16" name="Straight Connector 15"/>
          <p:cNvCxnSpPr/>
          <p:nvPr userDrawn="1"/>
        </p:nvCxnSpPr>
        <p:spPr>
          <a:xfrm>
            <a:off x="304800" y="990600"/>
            <a:ext cx="838200" cy="0"/>
          </a:xfrm>
          <a:prstGeom prst="line">
            <a:avLst/>
          </a:prstGeom>
          <a:ln w="79375" cap="rnd">
            <a:solidFill>
              <a:srgbClr val="F15D2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>
            <a:off x="304800" y="1143000"/>
            <a:ext cx="838200" cy="0"/>
          </a:xfrm>
          <a:prstGeom prst="line">
            <a:avLst/>
          </a:prstGeom>
          <a:ln w="79375" cap="rnd">
            <a:solidFill>
              <a:srgbClr val="F15D2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 descr="GATSlogoinRedbox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37300" y="340088"/>
            <a:ext cx="1372500" cy="11477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GATS_RedBG.jpg"/>
          <p:cNvPicPr>
            <a:picLocks noChangeAspect="1"/>
          </p:cNvPicPr>
          <p:nvPr userDrawn="1"/>
        </p:nvPicPr>
        <p:blipFill>
          <a:blip r:embed="rId2" cstate="print"/>
          <a:srcRect t="1292" b="1292"/>
          <a:stretch>
            <a:fillRect/>
          </a:stretch>
        </p:blipFill>
        <p:spPr bwMode="auto">
          <a:xfrm>
            <a:off x="-96838" y="0"/>
            <a:ext cx="9240838" cy="68580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 userDrawn="1"/>
        </p:nvSpPr>
        <p:spPr>
          <a:xfrm>
            <a:off x="0" y="5441950"/>
            <a:ext cx="4484688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6000" dirty="0">
                <a:solidFill>
                  <a:srgbClr val="FF9981"/>
                </a:solidFill>
                <a:latin typeface="Arial Rounded MT Bold" pitchFamily="34" charset="0"/>
              </a:rPr>
              <a:t>…………:::::</a:t>
            </a:r>
          </a:p>
        </p:txBody>
      </p:sp>
    </p:spTree>
    <p:extLst>
      <p:ext uri="{BB962C8B-B14F-4D97-AF65-F5344CB8AC3E}">
        <p14:creationId xmlns:p14="http://schemas.microsoft.com/office/powerpoint/2010/main" val="3898067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7"/>
          <p:cNvGrpSpPr>
            <a:grpSpLocks/>
          </p:cNvGrpSpPr>
          <p:nvPr userDrawn="1"/>
        </p:nvGrpSpPr>
        <p:grpSpPr bwMode="auto">
          <a:xfrm>
            <a:off x="247650" y="1293813"/>
            <a:ext cx="8667750" cy="277812"/>
            <a:chOff x="246888" y="1294500"/>
            <a:chExt cx="8668512" cy="277812"/>
          </a:xfrm>
        </p:grpSpPr>
        <p:cxnSp>
          <p:nvCxnSpPr>
            <p:cNvPr id="7" name="AutoShape 7"/>
            <p:cNvCxnSpPr>
              <a:cxnSpLocks noChangeShapeType="1"/>
            </p:cNvCxnSpPr>
            <p:nvPr/>
          </p:nvCxnSpPr>
          <p:spPr bwMode="auto">
            <a:xfrm>
              <a:off x="246888" y="1295134"/>
              <a:ext cx="8668512" cy="266"/>
            </a:xfrm>
            <a:prstGeom prst="straightConnector1">
              <a:avLst/>
            </a:pr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/>
            </a:ln>
          </p:spPr>
        </p:cxnSp>
        <p:cxnSp>
          <p:nvCxnSpPr>
            <p:cNvPr id="8" name="AutoShape 8"/>
            <p:cNvCxnSpPr>
              <a:cxnSpLocks noChangeShapeType="1"/>
            </p:cNvCxnSpPr>
            <p:nvPr/>
          </p:nvCxnSpPr>
          <p:spPr bwMode="auto">
            <a:xfrm>
              <a:off x="8902163" y="1294500"/>
              <a:ext cx="0" cy="277812"/>
            </a:xfrm>
            <a:prstGeom prst="straightConnector1">
              <a:avLst/>
            </a:pr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/>
            </a:ln>
          </p:spPr>
        </p:cxnSp>
        <p:cxnSp>
          <p:nvCxnSpPr>
            <p:cNvPr id="9" name="AutoShape 9"/>
            <p:cNvCxnSpPr>
              <a:cxnSpLocks noChangeShapeType="1"/>
            </p:cNvCxnSpPr>
            <p:nvPr/>
          </p:nvCxnSpPr>
          <p:spPr bwMode="auto">
            <a:xfrm>
              <a:off x="246888" y="1294500"/>
              <a:ext cx="0" cy="277812"/>
            </a:xfrm>
            <a:prstGeom prst="straightConnector1">
              <a:avLst/>
            </a:pr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/>
            </a:ln>
          </p:spPr>
        </p:cxnSp>
      </p:grpSp>
      <p:grpSp>
        <p:nvGrpSpPr>
          <p:cNvPr id="10" name="Group 39"/>
          <p:cNvGrpSpPr>
            <a:grpSpLocks/>
          </p:cNvGrpSpPr>
          <p:nvPr userDrawn="1"/>
        </p:nvGrpSpPr>
        <p:grpSpPr bwMode="auto">
          <a:xfrm>
            <a:off x="228600" y="6323013"/>
            <a:ext cx="8667750" cy="280987"/>
            <a:chOff x="228600" y="6322219"/>
            <a:chExt cx="8668512" cy="281146"/>
          </a:xfrm>
        </p:grpSpPr>
        <p:cxnSp>
          <p:nvCxnSpPr>
            <p:cNvPr id="11" name="AutoShape 7"/>
            <p:cNvCxnSpPr>
              <a:cxnSpLocks noChangeShapeType="1"/>
            </p:cNvCxnSpPr>
            <p:nvPr/>
          </p:nvCxnSpPr>
          <p:spPr bwMode="auto">
            <a:xfrm rot="10800000">
              <a:off x="228600" y="6601777"/>
              <a:ext cx="8668512" cy="1588"/>
            </a:xfrm>
            <a:prstGeom prst="straightConnector1">
              <a:avLst/>
            </a:pr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/>
            </a:ln>
          </p:spPr>
        </p:cxnSp>
        <p:cxnSp>
          <p:nvCxnSpPr>
            <p:cNvPr id="12" name="AutoShape 8"/>
            <p:cNvCxnSpPr>
              <a:cxnSpLocks noChangeShapeType="1"/>
            </p:cNvCxnSpPr>
            <p:nvPr/>
          </p:nvCxnSpPr>
          <p:spPr bwMode="auto">
            <a:xfrm rot="10800000">
              <a:off x="241841" y="6322219"/>
              <a:ext cx="0" cy="277812"/>
            </a:xfrm>
            <a:prstGeom prst="straightConnector1">
              <a:avLst/>
            </a:pr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/>
            </a:ln>
          </p:spPr>
        </p:cxnSp>
        <p:cxnSp>
          <p:nvCxnSpPr>
            <p:cNvPr id="13" name="AutoShape 9"/>
            <p:cNvCxnSpPr>
              <a:cxnSpLocks noChangeShapeType="1"/>
            </p:cNvCxnSpPr>
            <p:nvPr/>
          </p:nvCxnSpPr>
          <p:spPr bwMode="auto">
            <a:xfrm rot="10800000">
              <a:off x="8897112" y="6324600"/>
              <a:ext cx="0" cy="277812"/>
            </a:xfrm>
            <a:prstGeom prst="straightConnector1">
              <a:avLst/>
            </a:pr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/>
            </a:ln>
          </p:spPr>
        </p:cxnSp>
      </p:grpSp>
      <p:cxnSp>
        <p:nvCxnSpPr>
          <p:cNvPr id="14" name="Straight Connector 13"/>
          <p:cNvCxnSpPr/>
          <p:nvPr userDrawn="1"/>
        </p:nvCxnSpPr>
        <p:spPr>
          <a:xfrm>
            <a:off x="304800" y="990600"/>
            <a:ext cx="838200" cy="0"/>
          </a:xfrm>
          <a:prstGeom prst="line">
            <a:avLst/>
          </a:prstGeom>
          <a:ln w="79375" cap="rnd">
            <a:solidFill>
              <a:srgbClr val="F15D2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304800" y="1143000"/>
            <a:ext cx="838200" cy="0"/>
          </a:xfrm>
          <a:prstGeom prst="line">
            <a:avLst/>
          </a:prstGeom>
          <a:ln w="79375" cap="rnd">
            <a:solidFill>
              <a:srgbClr val="F15D2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16" descr="GATSlogoinRedbox.em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6613" y="339725"/>
            <a:ext cx="1373187" cy="11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304800"/>
            <a:ext cx="6553200" cy="1143000"/>
          </a:xfrm>
        </p:spPr>
        <p:txBody>
          <a:bodyPr>
            <a:normAutofit/>
          </a:bodyPr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495800"/>
          </a:xfrm>
        </p:spPr>
        <p:txBody>
          <a:bodyPr/>
          <a:lstStyle>
            <a:lvl1pPr>
              <a:buClr>
                <a:srgbClr val="F15D22"/>
              </a:buClr>
              <a:buFont typeface="Wingdings" pitchFamily="2" charset="2"/>
              <a:buChar char="§"/>
              <a:defRPr sz="3000"/>
            </a:lvl1pPr>
            <a:lvl2pPr>
              <a:defRPr sz="2600"/>
            </a:lvl2pPr>
            <a:lvl3pPr>
              <a:buClr>
                <a:schemeClr val="tx1">
                  <a:lumMod val="50000"/>
                  <a:lumOff val="50000"/>
                </a:schemeClr>
              </a:buClr>
              <a:defRPr sz="2200"/>
            </a:lvl3pPr>
            <a:lvl4pPr>
              <a:buClr>
                <a:schemeClr val="tx1">
                  <a:lumMod val="50000"/>
                  <a:lumOff val="50000"/>
                </a:schemeClr>
              </a:buClr>
              <a:defRPr sz="1800"/>
            </a:lvl4pPr>
            <a:lvl5pPr>
              <a:buClr>
                <a:schemeClr val="tx1">
                  <a:lumMod val="50000"/>
                  <a:lumOff val="50000"/>
                </a:schemeClr>
              </a:buCl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GATS_RedBG.jpg"/>
          <p:cNvPicPr>
            <a:picLocks noChangeAspect="1"/>
          </p:cNvPicPr>
          <p:nvPr userDrawn="1"/>
        </p:nvPicPr>
        <p:blipFill>
          <a:blip r:embed="rId2" cstate="print"/>
          <a:srcRect t="1292" b="1292"/>
          <a:stretch>
            <a:fillRect/>
          </a:stretch>
        </p:blipFill>
        <p:spPr bwMode="auto">
          <a:xfrm>
            <a:off x="-96838" y="0"/>
            <a:ext cx="9240838" cy="68580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 userDrawn="1"/>
        </p:nvSpPr>
        <p:spPr>
          <a:xfrm>
            <a:off x="0" y="5441950"/>
            <a:ext cx="4484688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6000" dirty="0">
                <a:solidFill>
                  <a:srgbClr val="FF9981"/>
                </a:solidFill>
                <a:latin typeface="Arial Rounded MT Bold" pitchFamily="34" charset="0"/>
              </a:rPr>
              <a:t>…………:::::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685800" y="1943101"/>
            <a:ext cx="7772400" cy="1470025"/>
          </a:xfrm>
        </p:spPr>
        <p:txBody>
          <a:bodyPr>
            <a:normAutofit/>
          </a:bodyPr>
          <a:lstStyle>
            <a:lvl1pPr>
              <a:defRPr sz="46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1371600" y="4076700"/>
            <a:ext cx="6400800" cy="17526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grpSp>
        <p:nvGrpSpPr>
          <p:cNvPr id="46" name="Group 45"/>
          <p:cNvGrpSpPr/>
          <p:nvPr userDrawn="1"/>
        </p:nvGrpSpPr>
        <p:grpSpPr>
          <a:xfrm>
            <a:off x="246888" y="1294500"/>
            <a:ext cx="8668512" cy="277812"/>
            <a:chOff x="246888" y="1294500"/>
            <a:chExt cx="8668512" cy="277812"/>
          </a:xfrm>
        </p:grpSpPr>
        <p:cxnSp>
          <p:nvCxnSpPr>
            <p:cNvPr id="47" name="AutoShape 7"/>
            <p:cNvCxnSpPr>
              <a:cxnSpLocks noChangeShapeType="1"/>
            </p:cNvCxnSpPr>
            <p:nvPr/>
          </p:nvCxnSpPr>
          <p:spPr bwMode="auto">
            <a:xfrm>
              <a:off x="246888" y="1295134"/>
              <a:ext cx="8668512" cy="266"/>
            </a:xfrm>
            <a:prstGeom prst="straightConnector1">
              <a:avLst/>
            </a:pr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</p:cxnSp>
        <p:cxnSp>
          <p:nvCxnSpPr>
            <p:cNvPr id="48" name="AutoShape 8"/>
            <p:cNvCxnSpPr>
              <a:cxnSpLocks noChangeShapeType="1"/>
            </p:cNvCxnSpPr>
            <p:nvPr/>
          </p:nvCxnSpPr>
          <p:spPr bwMode="auto">
            <a:xfrm>
              <a:off x="8890254" y="1294500"/>
              <a:ext cx="0" cy="277812"/>
            </a:xfrm>
            <a:prstGeom prst="straightConnector1">
              <a:avLst/>
            </a:pr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/>
            </a:ln>
          </p:spPr>
        </p:cxnSp>
        <p:cxnSp>
          <p:nvCxnSpPr>
            <p:cNvPr id="49" name="AutoShape 9"/>
            <p:cNvCxnSpPr>
              <a:cxnSpLocks noChangeShapeType="1"/>
            </p:cNvCxnSpPr>
            <p:nvPr/>
          </p:nvCxnSpPr>
          <p:spPr bwMode="auto">
            <a:xfrm>
              <a:off x="246888" y="1294500"/>
              <a:ext cx="0" cy="277812"/>
            </a:xfrm>
            <a:prstGeom prst="straightConnector1">
              <a:avLst/>
            </a:pr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/>
            </a:ln>
          </p:spPr>
        </p:cxnSp>
      </p:grpSp>
      <p:grpSp>
        <p:nvGrpSpPr>
          <p:cNvPr id="50" name="Group 49"/>
          <p:cNvGrpSpPr/>
          <p:nvPr userDrawn="1"/>
        </p:nvGrpSpPr>
        <p:grpSpPr>
          <a:xfrm>
            <a:off x="228600" y="6324600"/>
            <a:ext cx="8668512" cy="278765"/>
            <a:chOff x="228600" y="6324600"/>
            <a:chExt cx="8668512" cy="278765"/>
          </a:xfrm>
        </p:grpSpPr>
        <p:cxnSp>
          <p:nvCxnSpPr>
            <p:cNvPr id="51" name="AutoShape 7"/>
            <p:cNvCxnSpPr>
              <a:cxnSpLocks noChangeShapeType="1"/>
            </p:cNvCxnSpPr>
            <p:nvPr/>
          </p:nvCxnSpPr>
          <p:spPr bwMode="auto">
            <a:xfrm rot="10800000">
              <a:off x="228600" y="6601777"/>
              <a:ext cx="8668512" cy="1588"/>
            </a:xfrm>
            <a:prstGeom prst="straightConnector1">
              <a:avLst/>
            </a:pr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</p:cxnSp>
        <p:cxnSp>
          <p:nvCxnSpPr>
            <p:cNvPr id="52" name="AutoShape 8"/>
            <p:cNvCxnSpPr>
              <a:cxnSpLocks noChangeShapeType="1"/>
            </p:cNvCxnSpPr>
            <p:nvPr/>
          </p:nvCxnSpPr>
          <p:spPr bwMode="auto">
            <a:xfrm rot="10800000">
              <a:off x="253746" y="6324600"/>
              <a:ext cx="0" cy="277812"/>
            </a:xfrm>
            <a:prstGeom prst="straightConnector1">
              <a:avLst/>
            </a:pr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/>
            </a:ln>
          </p:spPr>
        </p:cxnSp>
        <p:cxnSp>
          <p:nvCxnSpPr>
            <p:cNvPr id="53" name="AutoShape 9"/>
            <p:cNvCxnSpPr>
              <a:cxnSpLocks noChangeShapeType="1"/>
            </p:cNvCxnSpPr>
            <p:nvPr/>
          </p:nvCxnSpPr>
          <p:spPr bwMode="auto">
            <a:xfrm rot="10800000">
              <a:off x="8897112" y="6324600"/>
              <a:ext cx="0" cy="277812"/>
            </a:xfrm>
            <a:prstGeom prst="straightConnector1">
              <a:avLst/>
            </a:pr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/>
            </a:ln>
          </p:spPr>
        </p:cxnSp>
      </p:grpSp>
      <p:pic>
        <p:nvPicPr>
          <p:cNvPr id="54" name="Picture 53" descr="GATSlogoinRedbox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225382" y="227700"/>
            <a:ext cx="1360135" cy="1372500"/>
          </a:xfrm>
          <a:prstGeom prst="rect">
            <a:avLst/>
          </a:prstGeom>
        </p:spPr>
      </p:pic>
      <p:cxnSp>
        <p:nvCxnSpPr>
          <p:cNvPr id="16" name="Straight Connector 15"/>
          <p:cNvCxnSpPr/>
          <p:nvPr userDrawn="1"/>
        </p:nvCxnSpPr>
        <p:spPr>
          <a:xfrm>
            <a:off x="304800" y="990600"/>
            <a:ext cx="838200" cy="0"/>
          </a:xfrm>
          <a:prstGeom prst="line">
            <a:avLst/>
          </a:prstGeom>
          <a:ln w="79375" cap="rnd">
            <a:solidFill>
              <a:srgbClr val="F15D2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304800" y="1143000"/>
            <a:ext cx="838200" cy="0"/>
          </a:xfrm>
          <a:prstGeom prst="line">
            <a:avLst/>
          </a:prstGeom>
          <a:ln w="79375" cap="rnd">
            <a:solidFill>
              <a:srgbClr val="F15D2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 userDrawn="1"/>
        </p:nvGrpSpPr>
        <p:grpSpPr>
          <a:xfrm rot="5400000">
            <a:off x="8146473" y="5340928"/>
            <a:ext cx="1524000" cy="138545"/>
            <a:chOff x="7086600" y="6248400"/>
            <a:chExt cx="1676400" cy="152400"/>
          </a:xfrm>
          <a:solidFill>
            <a:schemeClr val="bg1">
              <a:lumMod val="50000"/>
            </a:schemeClr>
          </a:solidFill>
          <a:scene3d>
            <a:camera prst="orthographicFront"/>
            <a:lightRig rig="balanced" dir="t">
              <a:rot lat="0" lon="0" rev="21594000"/>
            </a:lightRig>
          </a:scene3d>
        </p:grpSpPr>
        <p:sp>
          <p:nvSpPr>
            <p:cNvPr id="19" name="Oval 18"/>
            <p:cNvSpPr/>
            <p:nvPr/>
          </p:nvSpPr>
          <p:spPr>
            <a:xfrm>
              <a:off x="7086600" y="6248400"/>
              <a:ext cx="152400" cy="152400"/>
            </a:xfrm>
            <a:prstGeom prst="ellipse">
              <a:avLst/>
            </a:prstGeom>
            <a:grpFill/>
            <a:ln>
              <a:noFill/>
            </a:ln>
            <a:effectLst/>
            <a:sp3d prstMaterial="softEdge"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libri" panose="020F0502020204030204" pitchFamily="34" charset="0"/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7391400" y="6248400"/>
              <a:ext cx="152400" cy="152400"/>
            </a:xfrm>
            <a:prstGeom prst="ellipse">
              <a:avLst/>
            </a:prstGeom>
            <a:grpFill/>
            <a:ln>
              <a:noFill/>
            </a:ln>
            <a:effectLst/>
            <a:sp3d prstMaterial="softEdge"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libri" panose="020F0502020204030204" pitchFamily="34" charset="0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7696200" y="6248400"/>
              <a:ext cx="152400" cy="152400"/>
            </a:xfrm>
            <a:prstGeom prst="ellipse">
              <a:avLst/>
            </a:prstGeom>
            <a:grpFill/>
            <a:ln>
              <a:noFill/>
            </a:ln>
            <a:effectLst/>
            <a:sp3d prstMaterial="softEdge"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libri" panose="020F0502020204030204" pitchFamily="34" charset="0"/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8001000" y="6248400"/>
              <a:ext cx="152400" cy="152400"/>
            </a:xfrm>
            <a:prstGeom prst="ellipse">
              <a:avLst/>
            </a:prstGeom>
            <a:grpFill/>
            <a:ln>
              <a:noFill/>
            </a:ln>
            <a:effectLst/>
            <a:sp3d prstMaterial="softEdge"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libri" panose="020F0502020204030204" pitchFamily="34" charset="0"/>
              </a:endParaRPr>
            </a:p>
          </p:txBody>
        </p:sp>
        <p:sp>
          <p:nvSpPr>
            <p:cNvPr id="23" name="Oval 22"/>
            <p:cNvSpPr/>
            <p:nvPr/>
          </p:nvSpPr>
          <p:spPr>
            <a:xfrm>
              <a:off x="8305800" y="6248400"/>
              <a:ext cx="152400" cy="152400"/>
            </a:xfrm>
            <a:prstGeom prst="ellipse">
              <a:avLst/>
            </a:prstGeom>
            <a:grpFill/>
            <a:ln>
              <a:noFill/>
            </a:ln>
            <a:effectLst/>
            <a:sp3d prstMaterial="softEdge"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libri" panose="020F0502020204030204" pitchFamily="34" charset="0"/>
              </a:endParaRPr>
            </a:p>
          </p:txBody>
        </p:sp>
        <p:sp>
          <p:nvSpPr>
            <p:cNvPr id="24" name="Oval 23"/>
            <p:cNvSpPr/>
            <p:nvPr/>
          </p:nvSpPr>
          <p:spPr>
            <a:xfrm>
              <a:off x="8610600" y="6248400"/>
              <a:ext cx="152400" cy="152400"/>
            </a:xfrm>
            <a:prstGeom prst="ellipse">
              <a:avLst/>
            </a:prstGeom>
            <a:grpFill/>
            <a:ln>
              <a:noFill/>
            </a:ln>
            <a:effectLst/>
            <a:sp3d prstMaterial="softEdge"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3233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0" r:id="rId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8" r:id="rId2"/>
    <p:sldLayoutId id="2147483669" r:id="rId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 Condensed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 Condensed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 Condensed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 Condensed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 Condensed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 Condensed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 Condensed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 Condensed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90000"/>
        <a:buFont typeface="Wingdings" pitchFamily="2" charset="2"/>
        <a:buChar char="§"/>
        <a:defRPr sz="32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90000"/>
        <a:buFont typeface="Wingdings" pitchFamily="2" charset="2"/>
        <a:buChar char="§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600200"/>
            <a:ext cx="8153400" cy="44196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Tobacco Questions for Surveys (TQS): </a:t>
            </a:r>
            <a:br>
              <a:rPr lang="en-US" sz="3600" dirty="0" smtClean="0"/>
            </a:br>
            <a:r>
              <a:rPr lang="en-US" sz="3600" dirty="0" smtClean="0"/>
              <a:t>A Subset of Key Questions from the Global Adult Tobacco Survey (GATS)</a:t>
            </a:r>
            <a:br>
              <a:rPr lang="en-US" sz="3600" dirty="0" smtClean="0"/>
            </a:br>
            <a:r>
              <a:rPr lang="en-US" sz="2400" b="0" dirty="0" smtClean="0"/>
              <a:t/>
            </a:r>
            <a:br>
              <a:rPr lang="en-US" sz="2400" b="0" dirty="0" smtClean="0"/>
            </a:br>
            <a:r>
              <a:rPr lang="en-US" sz="2800" b="0" dirty="0" smtClean="0"/>
              <a:t>Orientation Workshop on TQS</a:t>
            </a:r>
            <a:br>
              <a:rPr lang="en-US" sz="2800" b="0" dirty="0" smtClean="0"/>
            </a:br>
            <a:r>
              <a:rPr lang="en-US" sz="2800" b="0" dirty="0" smtClean="0"/>
              <a:t>3-4 May 2016</a:t>
            </a:r>
            <a:br>
              <a:rPr lang="en-US" sz="2800" b="0" dirty="0" smtClean="0"/>
            </a:br>
            <a:r>
              <a:rPr lang="en-US" sz="2800" b="0" dirty="0" smtClean="0"/>
              <a:t>Ankara, Turkey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28600"/>
            <a:ext cx="65532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TQS Content – Key Prevalence Questions</a:t>
            </a:r>
            <a:endParaRPr lang="en-US" sz="32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9987149"/>
              </p:ext>
            </p:extLst>
          </p:nvPr>
        </p:nvGraphicFramePr>
        <p:xfrm>
          <a:off x="304800" y="1600200"/>
          <a:ext cx="8610600" cy="4953000"/>
        </p:xfrm>
        <a:graphic>
          <a:graphicData uri="http://schemas.openxmlformats.org/drawingml/2006/table">
            <a:tbl>
              <a:tblPr/>
              <a:tblGrid>
                <a:gridCol w="569067"/>
                <a:gridCol w="3164733"/>
                <a:gridCol w="4876800"/>
              </a:tblGrid>
              <a:tr h="516426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69928" marR="69928" marT="17634" marB="17634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Tobacco Topic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69928" marR="69928" marT="17634" marB="1763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Indicator Name and Description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69928" marR="69928" marT="17634" marB="1763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DE8"/>
                    </a:solidFill>
                  </a:tcPr>
                </a:tc>
              </a:tr>
              <a:tr h="4436574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Monitor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69928" marR="69928" marT="17634" marB="17634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Q1. </a:t>
                      </a:r>
                      <a:r>
                        <a:rPr lang="en-US" sz="16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Current </a:t>
                      </a:r>
                      <a:r>
                        <a:rPr lang="en-US" sz="16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tobacco smoking </a:t>
                      </a:r>
                      <a:r>
                        <a:rPr lang="en-US" sz="16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status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 smtClean="0">
                        <a:latin typeface="Calibri" panose="020F0502020204030204" pitchFamily="34" charset="0"/>
                        <a:ea typeface="SimSun"/>
                        <a:cs typeface="Arial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Q2a. Past daily smoking status </a:t>
                      </a:r>
                      <a:r>
                        <a:rPr lang="en-US" sz="1600" b="0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(for current less than daily smokers)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Q2b. Past </a:t>
                      </a:r>
                      <a:r>
                        <a:rPr lang="en-US" sz="16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smoking status 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(for current non-smokers)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69928" marR="69928" marT="17634" marB="1763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Current Tobacco Smokers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Percentage of respondents who currently smoke tobacco</a:t>
                      </a:r>
                      <a:r>
                        <a:rPr lang="en-US" sz="1600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.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Current Daily Tobacco Smokers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Percentage of respondents who currently smoke tobacco daily</a:t>
                      </a:r>
                      <a:r>
                        <a:rPr lang="en-US" sz="1600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.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Former Daily Tobacco Smokers (Among All Adults)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Percentage of respondents who are ever daily tobacco smokers and currently do not smoke tobacco.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Former Daily Tobacco Smokers (Among Ever Daily Smokers)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Percentage of ever daily tobacco smokers who currently do not smoke tobacco.</a:t>
                      </a:r>
                    </a:p>
                  </a:txBody>
                  <a:tcPr marL="69928" marR="69928" marT="17634" marB="1763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28600"/>
            <a:ext cx="65532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TQS Content – Monitor</a:t>
            </a:r>
            <a:endParaRPr lang="en-US" sz="3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0065106"/>
              </p:ext>
            </p:extLst>
          </p:nvPr>
        </p:nvGraphicFramePr>
        <p:xfrm>
          <a:off x="381000" y="2133600"/>
          <a:ext cx="8305800" cy="3411471"/>
        </p:xfrm>
        <a:graphic>
          <a:graphicData uri="http://schemas.openxmlformats.org/drawingml/2006/table">
            <a:tbl>
              <a:tblPr/>
              <a:tblGrid>
                <a:gridCol w="439262"/>
                <a:gridCol w="3254287"/>
                <a:gridCol w="4612251"/>
              </a:tblGrid>
              <a:tr h="533400"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Tobacco Topic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Indicator Name and Description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</a:tr>
              <a:tr h="2878071"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Monitor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Q3. </a:t>
                      </a:r>
                      <a:r>
                        <a:rPr lang="en-US" sz="20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Number </a:t>
                      </a: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of tobacco products smoked per day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Current [</a:t>
                      </a:r>
                      <a:r>
                        <a:rPr lang="en-US" sz="2000" b="1" i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Product</a:t>
                      </a: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] Smokers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Percentage of respondents who currently smoke [</a:t>
                      </a:r>
                      <a:r>
                        <a:rPr lang="en-US" sz="2000" i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product</a:t>
                      </a:r>
                      <a:r>
                        <a:rPr lang="en-US" sz="2000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].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Cigarettes Smoked </a:t>
                      </a:r>
                      <a:r>
                        <a:rPr lang="en-US" sz="20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per </a:t>
                      </a: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Day</a:t>
                      </a:r>
                      <a:r>
                        <a:rPr lang="en-US" sz="2000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 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Average number of cigarettes smoked per day (of daily cigarette smokers)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28600"/>
            <a:ext cx="65532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TQS Content – Monitor</a:t>
            </a:r>
            <a:endParaRPr lang="en-US" sz="3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858713"/>
              </p:ext>
            </p:extLst>
          </p:nvPr>
        </p:nvGraphicFramePr>
        <p:xfrm>
          <a:off x="304800" y="1524000"/>
          <a:ext cx="8610600" cy="5097120"/>
        </p:xfrm>
        <a:graphic>
          <a:graphicData uri="http://schemas.openxmlformats.org/drawingml/2006/table">
            <a:tbl>
              <a:tblPr/>
              <a:tblGrid>
                <a:gridCol w="455382"/>
                <a:gridCol w="3035402"/>
                <a:gridCol w="5119816"/>
              </a:tblGrid>
              <a:tr h="534759"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Tobacco Topic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Indicator Name and Description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</a:tr>
              <a:tr h="4562361"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Monitor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Q4</a:t>
                      </a:r>
                      <a:r>
                        <a:rPr lang="en-US" sz="16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. Current </a:t>
                      </a:r>
                      <a:r>
                        <a:rPr lang="en-US" sz="16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smokeless tobacco </a:t>
                      </a:r>
                      <a:r>
                        <a:rPr lang="en-US" sz="16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use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 smtClean="0">
                        <a:latin typeface="Calibri" panose="020F0502020204030204" pitchFamily="34" charset="0"/>
                        <a:ea typeface="SimSun"/>
                        <a:cs typeface="Arial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Q5a. Past daily smokeless use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(for current less than daily users)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Q5b. Past </a:t>
                      </a:r>
                      <a:r>
                        <a:rPr lang="en-US" sz="16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smokeless use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(for </a:t>
                      </a:r>
                      <a:r>
                        <a:rPr lang="en-US" sz="1600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current non-smokeless users)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73025" marR="73025" marT="18415" marB="1841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Current Smokeless Tobacco Users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Percentage of respondents who currently use smokeless tobacco</a:t>
                      </a:r>
                      <a:r>
                        <a:rPr lang="en-US" sz="1600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.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Current Daily Smokeless Tobacco Users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Percentage of respondents who currently use smokeless tobacco daily</a:t>
                      </a:r>
                      <a:r>
                        <a:rPr lang="en-US" sz="1600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.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Former Daily Smokeless Tobacco Users (Among All Adults)</a:t>
                      </a:r>
                      <a:endParaRPr lang="en-US" sz="1600" kern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Percentage of respondents who are ever daily smokeless tobacco users and currently do not use smokeless tobacco.</a:t>
                      </a:r>
                    </a:p>
                    <a:p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Former Daily Smokeless Tobacco Users (Among Ever Daily Users)</a:t>
                      </a:r>
                      <a:endParaRPr lang="en-US" sz="1600" kern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Percentage of ever daily smokeless tobacco users who currently do not use smokeless tobacco.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73025" marR="73025" marT="18415" marB="1841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28600"/>
            <a:ext cx="65532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TQS Content – Protect</a:t>
            </a:r>
            <a:endParaRPr lang="en-US" sz="3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9842438"/>
              </p:ext>
            </p:extLst>
          </p:nvPr>
        </p:nvGraphicFramePr>
        <p:xfrm>
          <a:off x="304800" y="1828801"/>
          <a:ext cx="8458200" cy="4495800"/>
        </p:xfrm>
        <a:graphic>
          <a:graphicData uri="http://schemas.openxmlformats.org/drawingml/2006/table">
            <a:tbl>
              <a:tblPr/>
              <a:tblGrid>
                <a:gridCol w="447322"/>
                <a:gridCol w="2753078"/>
                <a:gridCol w="5257800"/>
              </a:tblGrid>
              <a:tr h="405779"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Tobacco Topic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Indicator Name and Description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</a:tr>
              <a:tr h="1189750">
                <a:tc rowSpan="2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Protect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Q6. </a:t>
                      </a:r>
                      <a:r>
                        <a:rPr lang="en-US" sz="20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Frequency </a:t>
                      </a: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of anyone smoking at home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73025" marR="73025" marT="18415" marB="1841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Exposure to Secondhand Smoke at Home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Percentage of respondents who report that smoking occurs inside their home.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73025" marR="73025" marT="18415" marB="1841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00271">
                <a:tc vMerge="1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Q7. </a:t>
                      </a:r>
                      <a:r>
                        <a:rPr lang="en-US" sz="20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Currently </a:t>
                      </a: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work outside </a:t>
                      </a:r>
                      <a:r>
                        <a:rPr lang="en-US" sz="20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home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Q8. </a:t>
                      </a:r>
                      <a:r>
                        <a:rPr lang="en-US" sz="20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Work indoor/ outdoor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Q9. </a:t>
                      </a:r>
                      <a:r>
                        <a:rPr lang="en-US" sz="20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Anyone </a:t>
                      </a: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smoke at work during the past 30 days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73025" marR="73025" marT="18415" marB="1841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Exposure to Secondhand Smoke at Work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Percentage of indoor workers who were exposed to tobacco smoke at work in the past 30 days.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73025" marR="73025" marT="18415" marB="1841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28600"/>
            <a:ext cx="65532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TQS Content – Offer</a:t>
            </a:r>
            <a:endParaRPr lang="en-US" sz="3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065033"/>
              </p:ext>
            </p:extLst>
          </p:nvPr>
        </p:nvGraphicFramePr>
        <p:xfrm>
          <a:off x="304800" y="1905001"/>
          <a:ext cx="8458200" cy="4042583"/>
        </p:xfrm>
        <a:graphic>
          <a:graphicData uri="http://schemas.openxmlformats.org/drawingml/2006/table">
            <a:tbl>
              <a:tblPr/>
              <a:tblGrid>
                <a:gridCol w="447322"/>
                <a:gridCol w="2981678"/>
                <a:gridCol w="5029200"/>
              </a:tblGrid>
              <a:tr h="380999"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Tobacco Topic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Indicator Name and Description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</a:tr>
              <a:tr h="1447800">
                <a:tc rowSpan="2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Offer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Q10. </a:t>
                      </a:r>
                      <a:r>
                        <a:rPr lang="en-US" sz="20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Tried </a:t>
                      </a: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to quit in past 12 months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73025" marR="73025" marT="18415" marB="1841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Smoking Quit Attempt in the Past 12 Months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Percentage of current tobacco smokers who tried to quit during the past 12 months.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73025" marR="73025" marT="18415" marB="1841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13784">
                <a:tc vMerge="1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Q11. </a:t>
                      </a:r>
                      <a:r>
                        <a:rPr lang="en-US" sz="20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Visiting </a:t>
                      </a: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a doctor in past 12 </a:t>
                      </a:r>
                      <a:r>
                        <a:rPr lang="en-US" sz="20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months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Q12</a:t>
                      </a:r>
                      <a:r>
                        <a:rPr lang="en-US" sz="20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. Receiving </a:t>
                      </a: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advice to quit smoking from doctor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73025" marR="73025" marT="18415" marB="1841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Health Care Provider’s Advice to Quit Smoking Tobacco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Percentage of current tobacco smokers who visited a doctor or health care provider during the past 12 months and were advised to quit smoking tobacco.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73025" marR="73025" marT="18415" marB="1841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28600"/>
            <a:ext cx="65532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TQS Content – Warn</a:t>
            </a:r>
            <a:endParaRPr lang="en-US" sz="3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938397"/>
              </p:ext>
            </p:extLst>
          </p:nvPr>
        </p:nvGraphicFramePr>
        <p:xfrm>
          <a:off x="304800" y="1676400"/>
          <a:ext cx="8458200" cy="4800600"/>
        </p:xfrm>
        <a:graphic>
          <a:graphicData uri="http://schemas.openxmlformats.org/drawingml/2006/table">
            <a:tbl>
              <a:tblPr/>
              <a:tblGrid>
                <a:gridCol w="459412"/>
                <a:gridCol w="2512388"/>
                <a:gridCol w="5486400"/>
              </a:tblGrid>
              <a:tr h="393673"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Tobacco Topic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Indicator Name and Description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</a:tr>
              <a:tr h="1309766">
                <a:tc rowSpan="4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Warn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Q13. </a:t>
                      </a:r>
                      <a:r>
                        <a:rPr lang="en-US" sz="16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Noticing </a:t>
                      </a:r>
                      <a:r>
                        <a:rPr lang="en-US" sz="16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anti-cigarette information in newspapers or magazines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73025" marR="73025" marT="18415" marB="1841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Calibri" panose="020F0502020204030204" pitchFamily="34" charset="0"/>
                          <a:ea typeface="SimSun"/>
                          <a:cs typeface="Times New Roman"/>
                        </a:rPr>
                        <a:t>Awareness of Anti-Cigarette Information in Newspapers/Magazines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 panose="020F0502020204030204" pitchFamily="34" charset="0"/>
                          <a:ea typeface="SimSun"/>
                          <a:cs typeface="Times New Roman"/>
                        </a:rPr>
                        <a:t>Percentage of respondents who have noticed information about the dangers of smoking cigarettes or that encourages quitting in newspapers or magazines in the last 30 days.</a:t>
                      </a:r>
                    </a:p>
                  </a:txBody>
                  <a:tcPr marL="73025" marR="73025" marT="18415" marB="1841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065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Q14. </a:t>
                      </a:r>
                      <a:r>
                        <a:rPr lang="en-US" sz="16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Noticing </a:t>
                      </a:r>
                      <a:r>
                        <a:rPr lang="en-US" sz="16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anti-cigarette information on television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73025" marR="73025" marT="18415" marB="1841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Calibri" panose="020F0502020204030204" pitchFamily="34" charset="0"/>
                          <a:ea typeface="SimSun"/>
                          <a:cs typeface="Times New Roman"/>
                        </a:rPr>
                        <a:t>Awareness of Anti-Cigarette Information on Television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 panose="020F0502020204030204" pitchFamily="34" charset="0"/>
                          <a:ea typeface="SimSun"/>
                          <a:cs typeface="Times New Roman"/>
                        </a:rPr>
                        <a:t>Percentage of respondents who have noticed information about the dangers of smoking cigarettes or that encourages quitting </a:t>
                      </a:r>
                      <a:r>
                        <a:rPr lang="en-US" sz="1400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on television</a:t>
                      </a:r>
                      <a:r>
                        <a:rPr lang="en-US" sz="1400" dirty="0">
                          <a:latin typeface="Calibri" panose="020F0502020204030204" pitchFamily="34" charset="0"/>
                          <a:ea typeface="SimSun"/>
                          <a:cs typeface="Times New Roman"/>
                        </a:rPr>
                        <a:t> in the last 30 days.</a:t>
                      </a:r>
                    </a:p>
                  </a:txBody>
                  <a:tcPr marL="73025" marR="73025" marT="18415" marB="1841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51719">
                <a:tc vMerge="1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Q15. </a:t>
                      </a:r>
                      <a:r>
                        <a:rPr lang="en-US" sz="16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Noticing </a:t>
                      </a:r>
                      <a:r>
                        <a:rPr lang="en-US" sz="16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health warnings on cigarette packs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73025" marR="73025" marT="18415" marB="1841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Calibri" panose="020F0502020204030204" pitchFamily="34" charset="0"/>
                          <a:ea typeface="SimSun"/>
                          <a:cs typeface="Times New Roman"/>
                        </a:rPr>
                        <a:t>Noticing Health Warning Labels on Cigarette Packages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 panose="020F0502020204030204" pitchFamily="34" charset="0"/>
                          <a:ea typeface="SimSun"/>
                          <a:cs typeface="Times New Roman"/>
                        </a:rPr>
                        <a:t>Percentage of current smokers who noticed health warnings on cigarette packages in the last 30 days.</a:t>
                      </a:r>
                    </a:p>
                  </a:txBody>
                  <a:tcPr marL="73025" marR="73025" marT="18415" marB="1841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38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Q16. </a:t>
                      </a:r>
                      <a:r>
                        <a:rPr lang="en-US" sz="16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Thinking </a:t>
                      </a:r>
                      <a:r>
                        <a:rPr lang="en-US" sz="16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about quitting because of health warnings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73025" marR="73025" marT="18415" marB="1841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Calibri" panose="020F0502020204030204" pitchFamily="34" charset="0"/>
                          <a:ea typeface="SimSun"/>
                          <a:cs typeface="Times New Roman"/>
                        </a:rPr>
                        <a:t>Thinking of Quitting Because of Health Warning Labels on Cigarette Packages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 panose="020F0502020204030204" pitchFamily="34" charset="0"/>
                          <a:ea typeface="SimSun"/>
                          <a:cs typeface="Times New Roman"/>
                        </a:rPr>
                        <a:t>Percentage of </a:t>
                      </a:r>
                      <a:r>
                        <a:rPr lang="en-US" sz="1400" dirty="0" smtClean="0">
                          <a:latin typeface="Calibri" panose="020F0502020204030204" pitchFamily="34" charset="0"/>
                          <a:ea typeface="SimSun"/>
                          <a:cs typeface="Times New Roman"/>
                        </a:rPr>
                        <a:t>current smokers </a:t>
                      </a:r>
                      <a:r>
                        <a:rPr lang="en-US" sz="1400" dirty="0">
                          <a:latin typeface="Calibri" panose="020F0502020204030204" pitchFamily="34" charset="0"/>
                          <a:ea typeface="SimSun"/>
                          <a:cs typeface="Times New Roman"/>
                        </a:rPr>
                        <a:t>who reported thinking about quitting smoking in the last 30 days because of the warning labels on cigarette packages.</a:t>
                      </a:r>
                    </a:p>
                  </a:txBody>
                  <a:tcPr marL="73025" marR="73025" marT="18415" marB="1841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28600"/>
            <a:ext cx="65532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TQS Content – Enforce</a:t>
            </a:r>
            <a:endParaRPr lang="en-US" sz="3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417313"/>
              </p:ext>
            </p:extLst>
          </p:nvPr>
        </p:nvGraphicFramePr>
        <p:xfrm>
          <a:off x="304800" y="1905000"/>
          <a:ext cx="8458200" cy="4432549"/>
        </p:xfrm>
        <a:graphic>
          <a:graphicData uri="http://schemas.openxmlformats.org/drawingml/2006/table">
            <a:tbl>
              <a:tblPr/>
              <a:tblGrid>
                <a:gridCol w="447322"/>
                <a:gridCol w="2372078"/>
                <a:gridCol w="5638800"/>
              </a:tblGrid>
              <a:tr h="425197"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Tobacco Topic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Indicator Name and Description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</a:tr>
              <a:tr h="1479803">
                <a:tc rowSpan="2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Enforce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Q17. </a:t>
                      </a:r>
                      <a:r>
                        <a:rPr lang="en-US" sz="20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Noticing cigarette advertisements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in </a:t>
                      </a: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stores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73025" marR="73025" marT="18415" marB="1841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Awareness of Cigarette Advertising in Stores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Percentage of respondents who have noticed any advertisements or signs promoting cigarettes in stores where cigarettes are sold in the last 30 days.</a:t>
                      </a:r>
                      <a:endParaRPr lang="en-US" sz="18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73025" marR="73025" marT="18415" marB="1841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27549">
                <a:tc vMerge="1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Q18. </a:t>
                      </a:r>
                      <a:r>
                        <a:rPr lang="en-US" sz="20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Noticing </a:t>
                      </a: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cigarette promotions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73025" marR="73025" marT="18415" marB="1841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Awareness of Specific Types of Cigarette Promotions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Percentage of respondents who noticed [</a:t>
                      </a:r>
                      <a:r>
                        <a:rPr lang="en-US" sz="1800" i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free samples of cigarettes, cigarettes at sales prices, coupons for cigarettes, free gifts or discounts on other products when buying cigarettes, clothing or other items with a cigarette brand name or logo, cigarette promotions in the mail</a:t>
                      </a:r>
                      <a:r>
                        <a:rPr lang="en-US" sz="1800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] in the last 30 days.</a:t>
                      </a:r>
                      <a:endParaRPr lang="en-US" sz="18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73025" marR="73025" marT="18415" marB="1841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28600"/>
            <a:ext cx="65532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TQS Content – Raise</a:t>
            </a:r>
            <a:endParaRPr lang="en-US" sz="32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5527890"/>
              </p:ext>
            </p:extLst>
          </p:nvPr>
        </p:nvGraphicFramePr>
        <p:xfrm>
          <a:off x="381000" y="1828800"/>
          <a:ext cx="8305800" cy="3760122"/>
        </p:xfrm>
        <a:graphic>
          <a:graphicData uri="http://schemas.openxmlformats.org/drawingml/2006/table">
            <a:tbl>
              <a:tblPr/>
              <a:tblGrid>
                <a:gridCol w="439262"/>
                <a:gridCol w="3254287"/>
                <a:gridCol w="4612251"/>
              </a:tblGrid>
              <a:tr h="533400"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Tobacco Topic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Indicator Name and Description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</a:tr>
              <a:tr h="3226722"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Raise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55988" marR="55988" marT="14119" marB="14119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Q19. Last cigarette purchase – </a:t>
                      </a:r>
                      <a:r>
                        <a:rPr lang="en-US" sz="20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quantity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Q20. Last cigarette purchase – cost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73025" marR="73025" marT="18415" marB="1841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Cost </a:t>
                      </a: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of Manufactured Cigarettes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Average </a:t>
                      </a:r>
                      <a:r>
                        <a:rPr lang="en-US" sz="2000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amount spent on a </a:t>
                      </a:r>
                      <a:r>
                        <a:rPr lang="en-US" sz="2000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pack of manufactured cigarettes (in local currency</a:t>
                      </a:r>
                      <a:r>
                        <a:rPr lang="en-US" sz="2000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).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Cigarette Affordability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Average </a:t>
                      </a:r>
                      <a:r>
                        <a:rPr lang="en-US" sz="2000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cost </a:t>
                      </a:r>
                      <a:r>
                        <a:rPr lang="en-US" sz="2000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of 100 packs of manufactured cigarettes as a percentage of Gross Domestic Product (GDP) per capita.</a:t>
                      </a:r>
                      <a:endParaRPr lang="en-US" sz="20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73025" marR="73025" marT="18415" marB="1841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28600"/>
            <a:ext cx="65532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TQS Example: Survey Question</a:t>
            </a:r>
            <a:endParaRPr lang="en-US" sz="3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6839171"/>
              </p:ext>
            </p:extLst>
          </p:nvPr>
        </p:nvGraphicFramePr>
        <p:xfrm>
          <a:off x="533400" y="1600200"/>
          <a:ext cx="8153400" cy="4953000"/>
        </p:xfrm>
        <a:graphic>
          <a:graphicData uri="http://schemas.openxmlformats.org/drawingml/2006/table">
            <a:tbl>
              <a:tblPr/>
              <a:tblGrid>
                <a:gridCol w="8153400"/>
              </a:tblGrid>
              <a:tr h="33864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 panose="020F0502020204030204" pitchFamily="34" charset="0"/>
                          <a:ea typeface="SimSun"/>
                          <a:cs typeface="Times New Roman"/>
                        </a:rPr>
                        <a:t>Q1. Current Tobacco Smoking Status</a:t>
                      </a:r>
                      <a:endParaRPr lang="en-US" sz="14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68056" marR="68056" marT="68056" marB="6805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6DDE8"/>
                    </a:solidFill>
                  </a:tcPr>
                </a:tc>
              </a:tr>
              <a:tr h="137239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Do you </a:t>
                      </a:r>
                      <a:r>
                        <a:rPr lang="en-US" sz="1400" b="1" u="sng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currently</a:t>
                      </a:r>
                      <a:r>
                        <a:rPr lang="en-US" sz="14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 smoke tobacco on a daily basis, less than daily, or not at all</a:t>
                      </a:r>
                      <a:r>
                        <a:rPr lang="en-US" sz="1400" b="1" dirty="0" smtClean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?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>
                        <a:tabLst>
                          <a:tab pos="1828800" algn="l"/>
                        </a:tabLst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DAILY	 1</a:t>
                      </a:r>
                      <a:endParaRPr lang="en-US" sz="1400" kern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LESS THAN DAILY	 2</a:t>
                      </a:r>
                      <a:endParaRPr lang="en-US" sz="1400" kern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>
                        <a:tabLst>
                          <a:tab pos="1828800" algn="l"/>
                        </a:tabLst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NOT AT ALL	 3</a:t>
                      </a:r>
                      <a:endParaRPr lang="en-US" sz="1400" kern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DON’T KNOW	 7</a:t>
                      </a:r>
                      <a:endParaRPr lang="en-US" sz="14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68056" marR="68056" marT="68056" marB="6805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6DDE8"/>
                    </a:solidFill>
                  </a:tcPr>
                </a:tc>
              </a:tr>
              <a:tr h="318725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Purpose</a:t>
                      </a:r>
                      <a:endParaRPr lang="en-US" sz="14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Determines the current tobacco smoking status of the respondent.</a:t>
                      </a:r>
                      <a:endParaRPr lang="en-US" sz="14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Instructions</a:t>
                      </a:r>
                      <a:endParaRPr lang="en-US" sz="14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Ask question and record only one answer. (DON’T KNOW should not be read to the respondent.)</a:t>
                      </a:r>
                      <a:endParaRPr lang="en-US" sz="14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Definitions</a:t>
                      </a:r>
                      <a:endParaRPr lang="en-US" sz="14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Daily means smoking at least one tobacco product every day or nearly every day.</a:t>
                      </a:r>
                      <a:endParaRPr lang="en-US" sz="14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Indicator 1</a:t>
                      </a:r>
                      <a:endParaRPr lang="en-US" sz="14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Current Tobacco Smokers: Percentage of respondents who currently smoke tobacco.</a:t>
                      </a:r>
                      <a:endParaRPr lang="en-US" sz="14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Numerator: Number of current daily and less than daily tobacco smokers.</a:t>
                      </a:r>
                      <a:endParaRPr lang="en-US" sz="14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Denominator: Total number of respondents surveyed.</a:t>
                      </a:r>
                      <a:endParaRPr lang="en-US" sz="14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Indicator 2</a:t>
                      </a:r>
                      <a:endParaRPr lang="en-US" sz="14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Current Daily Tobacco Smokers: Percentage of respondents who currently smoke tobacco daily.</a:t>
                      </a:r>
                      <a:endParaRPr lang="en-US" sz="14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Numerator: Number of current daily tobacco smokers.</a:t>
                      </a:r>
                      <a:endParaRPr lang="en-US" sz="14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Denominator:</a:t>
                      </a:r>
                      <a:r>
                        <a:rPr lang="en-US" sz="1400" b="1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 </a:t>
                      </a:r>
                      <a:r>
                        <a:rPr lang="en-US" sz="1400" dirty="0">
                          <a:latin typeface="Calibri" panose="020F0502020204030204" pitchFamily="34" charset="0"/>
                          <a:ea typeface="SimSun"/>
                          <a:cs typeface="Arial"/>
                        </a:rPr>
                        <a:t>Total number of respondents surveyed.</a:t>
                      </a:r>
                      <a:endParaRPr lang="en-US" sz="14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68056" marR="68056" marT="68056" marB="6805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28600"/>
            <a:ext cx="65532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TQS Example: Analysis Table Shell</a:t>
            </a:r>
            <a:endParaRPr lang="en-US" sz="3200" dirty="0"/>
          </a:p>
        </p:txBody>
      </p:sp>
      <p:sp>
        <p:nvSpPr>
          <p:cNvPr id="4" name="Rectangle 3"/>
          <p:cNvSpPr/>
          <p:nvPr/>
        </p:nvSpPr>
        <p:spPr>
          <a:xfrm>
            <a:off x="228600" y="1676400"/>
            <a:ext cx="8229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spcBef>
                <a:spcPct val="20000"/>
              </a:spcBef>
            </a:pPr>
            <a:r>
              <a:rPr lang="en-US" sz="2800" kern="0" dirty="0" smtClean="0">
                <a:latin typeface="Calibri" panose="020F0502020204030204" pitchFamily="34" charset="0"/>
              </a:rPr>
              <a:t>Table 11-1. Detailed Smoking Status by Gender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413595"/>
              </p:ext>
            </p:extLst>
          </p:nvPr>
        </p:nvGraphicFramePr>
        <p:xfrm>
          <a:off x="609600" y="2209800"/>
          <a:ext cx="8001000" cy="4114800"/>
        </p:xfrm>
        <a:graphic>
          <a:graphicData uri="http://schemas.openxmlformats.org/drawingml/2006/table">
            <a:tbl>
              <a:tblPr/>
              <a:tblGrid>
                <a:gridCol w="3299471"/>
                <a:gridCol w="1566599"/>
                <a:gridCol w="1567465"/>
                <a:gridCol w="1567465"/>
              </a:tblGrid>
              <a:tr h="41249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Smoking Status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Overall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Male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Female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3299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Percentage (95% CI)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1249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Current tobacco smoker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3299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   Daily smoker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3299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   Occasional smoker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3299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 panose="020F0502020204030204" pitchFamily="34" charset="0"/>
                          <a:ea typeface="SimSun"/>
                          <a:cs typeface="Times New Roman"/>
                        </a:rPr>
                        <a:t>      Occasional,</a:t>
                      </a:r>
                      <a:r>
                        <a:rPr lang="en-US" sz="1600" baseline="0" dirty="0" smtClean="0">
                          <a:latin typeface="Calibri" panose="020F0502020204030204" pitchFamily="34" charset="0"/>
                          <a:ea typeface="SimSun"/>
                          <a:cs typeface="Times New Roman"/>
                        </a:rPr>
                        <a:t> formerly daily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3299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 panose="020F0502020204030204" pitchFamily="34" charset="0"/>
                          <a:ea typeface="SimSun"/>
                          <a:cs typeface="Times New Roman"/>
                        </a:rPr>
                        <a:t>      Occasional,</a:t>
                      </a:r>
                      <a:r>
                        <a:rPr lang="en-US" sz="1600" baseline="0" dirty="0" smtClean="0">
                          <a:latin typeface="Calibri" panose="020F0502020204030204" pitchFamily="34" charset="0"/>
                          <a:ea typeface="SimSun"/>
                          <a:cs typeface="Times New Roman"/>
                        </a:rPr>
                        <a:t> never daily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3299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Current non-smoker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3299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   Former smoker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3299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      Former daily smoker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3299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      Former occasional smoker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3198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   Never smoker</a:t>
                      </a:r>
                      <a:endParaRPr lang="en-US" sz="1600" dirty="0">
                        <a:latin typeface="Calibri" panose="020F0502020204030204" pitchFamily="34" charset="0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304800"/>
            <a:ext cx="6553200" cy="990600"/>
          </a:xfrm>
        </p:spPr>
        <p:txBody>
          <a:bodyPr>
            <a:noAutofit/>
          </a:bodyPr>
          <a:lstStyle/>
          <a:p>
            <a:r>
              <a:rPr lang="en-US" sz="3200" dirty="0" smtClean="0"/>
              <a:t>Overview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Introduction to TQS</a:t>
            </a:r>
          </a:p>
          <a:p>
            <a:r>
              <a:rPr lang="en-US" dirty="0" smtClean="0"/>
              <a:t>TQS Guide Booklet</a:t>
            </a:r>
          </a:p>
          <a:p>
            <a:r>
              <a:rPr lang="en-US" dirty="0" smtClean="0"/>
              <a:t>Implementation Guidelines</a:t>
            </a:r>
          </a:p>
          <a:p>
            <a:r>
              <a:rPr lang="en-US" dirty="0" smtClean="0"/>
              <a:t>Examples of TQS Implementation</a:t>
            </a:r>
          </a:p>
          <a:p>
            <a:r>
              <a:rPr lang="en-US" dirty="0" smtClean="0"/>
              <a:t>Partnerships &amp; Global Alliance</a:t>
            </a:r>
          </a:p>
          <a:p>
            <a:r>
              <a:rPr lang="en-US" dirty="0" smtClean="0"/>
              <a:t>Questions/Discussion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82613" y="2188300"/>
            <a:ext cx="7954962" cy="1754326"/>
          </a:xfrm>
          <a:effectLst>
            <a:outerShdw blurRad="101600" dist="63500" dir="2700000" algn="tl" rotWithShape="0">
              <a:prstClr val="black"/>
            </a:outerShdw>
          </a:effectLst>
        </p:spPr>
        <p:txBody>
          <a:bodyPr rtlCol="0"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5400" dirty="0" smtClean="0">
                <a:solidFill>
                  <a:schemeClr val="bg1"/>
                </a:solidFill>
              </a:rPr>
              <a:t>Implementation</a:t>
            </a:r>
            <a:br>
              <a:rPr lang="en-US" sz="5400" dirty="0" smtClean="0">
                <a:solidFill>
                  <a:schemeClr val="bg1"/>
                </a:solidFill>
              </a:rPr>
            </a:br>
            <a:r>
              <a:rPr lang="en-US" sz="5400" dirty="0" smtClean="0">
                <a:solidFill>
                  <a:schemeClr val="bg1"/>
                </a:solidFill>
              </a:rPr>
              <a:t>Guidelines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9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TQS Technical Package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6142172" cy="4800600"/>
          </a:xfrm>
        </p:spPr>
        <p:txBody>
          <a:bodyPr>
            <a:normAutofit/>
          </a:bodyPr>
          <a:lstStyle/>
          <a:p>
            <a:r>
              <a:rPr lang="en-US" dirty="0" smtClean="0"/>
              <a:t>TQS guide booklet</a:t>
            </a:r>
          </a:p>
          <a:p>
            <a:pPr lvl="1"/>
            <a:r>
              <a:rPr lang="en-US" dirty="0" smtClean="0"/>
              <a:t>English, Arabic, Chinese, French, Portuguese, Russian, Spanish</a:t>
            </a:r>
          </a:p>
          <a:p>
            <a:r>
              <a:rPr lang="en-US" dirty="0" smtClean="0"/>
              <a:t>Mini fold-out pocket guide</a:t>
            </a:r>
          </a:p>
          <a:p>
            <a:pPr lvl="1"/>
            <a:r>
              <a:rPr lang="en-US" dirty="0"/>
              <a:t>English, Arabic, Chinese, </a:t>
            </a:r>
            <a:r>
              <a:rPr lang="en-US" dirty="0" smtClean="0"/>
              <a:t>French, Russian</a:t>
            </a:r>
            <a:r>
              <a:rPr lang="en-US" dirty="0"/>
              <a:t>, </a:t>
            </a:r>
            <a:r>
              <a:rPr lang="en-US" dirty="0" smtClean="0"/>
              <a:t>Spanish</a:t>
            </a:r>
          </a:p>
          <a:p>
            <a:r>
              <a:rPr lang="en-US" dirty="0" smtClean="0"/>
              <a:t>Partner Guidance</a:t>
            </a:r>
            <a:endParaRPr lang="en-US" dirty="0"/>
          </a:p>
          <a:p>
            <a:r>
              <a:rPr lang="en-US" dirty="0" smtClean="0"/>
              <a:t>TQS Fact Sheet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600" y="1828800"/>
            <a:ext cx="2133600" cy="3434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32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Partner Guidance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800600" cy="4876800"/>
          </a:xfrm>
        </p:spPr>
        <p:txBody>
          <a:bodyPr>
            <a:normAutofit/>
          </a:bodyPr>
          <a:lstStyle/>
          <a:p>
            <a:r>
              <a:rPr lang="en-US" dirty="0"/>
              <a:t>R</a:t>
            </a:r>
            <a:r>
              <a:rPr lang="en-US" dirty="0" smtClean="0"/>
              <a:t>ecommended </a:t>
            </a:r>
            <a:r>
              <a:rPr lang="en-US" dirty="0"/>
              <a:t>guidance for the integration of TQS into ongoing surveys</a:t>
            </a:r>
          </a:p>
          <a:p>
            <a:r>
              <a:rPr lang="en-US" dirty="0" smtClean="0"/>
              <a:t>Describes technical </a:t>
            </a:r>
            <a:r>
              <a:rPr lang="en-US" dirty="0"/>
              <a:t>assistance available from GTSS </a:t>
            </a:r>
            <a:r>
              <a:rPr lang="en-US" dirty="0" smtClean="0"/>
              <a:t>partners</a:t>
            </a:r>
            <a:endParaRPr lang="en-US" dirty="0"/>
          </a:p>
        </p:txBody>
      </p:sp>
      <p:pic>
        <p:nvPicPr>
          <p:cNvPr id="5" name="Picture 4" descr="TQS partner guidanc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0" y="1828800"/>
            <a:ext cx="2590800" cy="335741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5301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Guidelines: Study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TQS questions developed for and tested in survey populations 15 years of age or older</a:t>
            </a:r>
          </a:p>
          <a:p>
            <a:pPr lvl="1"/>
            <a:r>
              <a:rPr lang="en-US" dirty="0" smtClean="0"/>
              <a:t>Development of “Youth TQS” underway</a:t>
            </a:r>
          </a:p>
          <a:p>
            <a:r>
              <a:rPr lang="en-US" dirty="0" smtClean="0"/>
              <a:t>TQS questions developed for a face-to-face household survey</a:t>
            </a:r>
          </a:p>
          <a:p>
            <a:pPr lvl="1"/>
            <a:r>
              <a:rPr lang="en-US" dirty="0" smtClean="0"/>
              <a:t>Adaptation may be needed for other modes of administration (e.g., telephone, mail, internet)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43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Guidelines: Questionnaire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Encouraged to use all 22 TQS questions for comprehensive </a:t>
            </a:r>
          </a:p>
          <a:p>
            <a:r>
              <a:rPr lang="en-US" dirty="0" smtClean="0"/>
              <a:t>TQS questions should be placed together</a:t>
            </a:r>
          </a:p>
          <a:p>
            <a:r>
              <a:rPr lang="en-US" dirty="0" smtClean="0"/>
              <a:t>Placement in a multi-topic survey depends on survey purpose, topics, and length</a:t>
            </a:r>
          </a:p>
          <a:p>
            <a:r>
              <a:rPr lang="en-US" dirty="0" smtClean="0"/>
              <a:t>Keep question wording the same for purposes of comparability and validity</a:t>
            </a:r>
          </a:p>
          <a:p>
            <a:pPr lvl="1"/>
            <a:r>
              <a:rPr lang="en-US" dirty="0" smtClean="0"/>
              <a:t>Minor adaptations may be needed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065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Guidelines: Use of TQS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Evaluation </a:t>
            </a:r>
            <a:r>
              <a:rPr lang="en-US" dirty="0"/>
              <a:t>and monitoring </a:t>
            </a:r>
            <a:r>
              <a:rPr lang="en-US" dirty="0" smtClean="0"/>
              <a:t>of existing </a:t>
            </a:r>
            <a:r>
              <a:rPr lang="en-US" dirty="0"/>
              <a:t>tobacco control policies and </a:t>
            </a:r>
            <a:r>
              <a:rPr lang="en-US" dirty="0" smtClean="0"/>
              <a:t>programs</a:t>
            </a:r>
          </a:p>
          <a:p>
            <a:r>
              <a:rPr lang="en-US" dirty="0"/>
              <a:t>I</a:t>
            </a:r>
            <a:r>
              <a:rPr lang="en-US" dirty="0" smtClean="0"/>
              <a:t>nform </a:t>
            </a:r>
            <a:r>
              <a:rPr lang="en-US" dirty="0"/>
              <a:t>development and implementation </a:t>
            </a:r>
            <a:r>
              <a:rPr lang="en-US" dirty="0" smtClean="0"/>
              <a:t>of new </a:t>
            </a:r>
            <a:r>
              <a:rPr lang="en-US" dirty="0"/>
              <a:t>interventions at community, sub-national and national </a:t>
            </a:r>
            <a:r>
              <a:rPr lang="en-US" dirty="0" smtClean="0"/>
              <a:t>levels</a:t>
            </a:r>
          </a:p>
          <a:p>
            <a:r>
              <a:rPr lang="en-US" dirty="0" smtClean="0"/>
              <a:t>Comparison to past </a:t>
            </a:r>
            <a:r>
              <a:rPr lang="en-US" dirty="0"/>
              <a:t>and current surveys </a:t>
            </a:r>
            <a:r>
              <a:rPr lang="en-US" dirty="0" smtClean="0"/>
              <a:t>with tobacco questions</a:t>
            </a:r>
          </a:p>
          <a:p>
            <a:pPr lvl="1"/>
            <a:r>
              <a:rPr lang="en-US" dirty="0" smtClean="0"/>
              <a:t>Interpret </a:t>
            </a:r>
            <a:r>
              <a:rPr lang="en-US" dirty="0"/>
              <a:t>carefully, taking into account differences </a:t>
            </a:r>
            <a:r>
              <a:rPr lang="en-US" dirty="0" smtClean="0"/>
              <a:t>in survey methods (such </a:t>
            </a:r>
            <a:r>
              <a:rPr lang="en-US" dirty="0"/>
              <a:t>as questionnaire wording, context, sample design, target population, mode </a:t>
            </a:r>
            <a:r>
              <a:rPr lang="en-US" dirty="0" smtClean="0"/>
              <a:t>of administration, etc.)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7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Guidelines: Technical Assistance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TQS is an open-source tool</a:t>
            </a:r>
          </a:p>
          <a:p>
            <a:pPr lvl="1"/>
            <a:r>
              <a:rPr lang="en-US" dirty="0" smtClean="0"/>
              <a:t>CDC tracks the use of TQS</a:t>
            </a:r>
            <a:endParaRPr lang="en-US" dirty="0"/>
          </a:p>
          <a:p>
            <a:r>
              <a:rPr lang="en-US" dirty="0" smtClean="0"/>
              <a:t>Expert </a:t>
            </a:r>
            <a:r>
              <a:rPr lang="en-US" dirty="0"/>
              <a:t>consultation from WHO, CDC</a:t>
            </a:r>
          </a:p>
          <a:p>
            <a:pPr lvl="1"/>
            <a:r>
              <a:rPr lang="en-US" dirty="0" smtClean="0"/>
              <a:t>Questionnaire: wording, skip logic, placement</a:t>
            </a:r>
            <a:endParaRPr lang="en-US" dirty="0"/>
          </a:p>
          <a:p>
            <a:pPr lvl="1"/>
            <a:r>
              <a:rPr lang="en-US" dirty="0"/>
              <a:t>Study </a:t>
            </a:r>
            <a:r>
              <a:rPr lang="en-US" dirty="0" smtClean="0"/>
              <a:t>design: sample design, data collection procedures</a:t>
            </a:r>
            <a:endParaRPr lang="en-US" dirty="0"/>
          </a:p>
          <a:p>
            <a:pPr lvl="1"/>
            <a:r>
              <a:rPr lang="en-US" dirty="0"/>
              <a:t>Analysis and </a:t>
            </a:r>
            <a:r>
              <a:rPr lang="en-US" dirty="0" smtClean="0"/>
              <a:t>reporting: construction of indicators, tables, graphs</a:t>
            </a:r>
            <a:endParaRPr lang="en-US" dirty="0"/>
          </a:p>
          <a:p>
            <a:r>
              <a:rPr lang="en-US" dirty="0"/>
              <a:t>Funding opportunities through CDC Foundation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63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82613" y="2188300"/>
            <a:ext cx="7954962" cy="1754326"/>
          </a:xfrm>
          <a:effectLst>
            <a:outerShdw blurRad="101600" dist="63500" dir="2700000" algn="tl" rotWithShape="0">
              <a:prstClr val="black"/>
            </a:outerShdw>
          </a:effectLst>
        </p:spPr>
        <p:txBody>
          <a:bodyPr rtlCol="0"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5400" dirty="0" smtClean="0">
                <a:solidFill>
                  <a:schemeClr val="bg1"/>
                </a:solidFill>
              </a:rPr>
              <a:t>Examples of Implementation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Survey Platforms for TQS Integration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267200" cy="48006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n-US" dirty="0" smtClean="0"/>
              <a:t>National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Health surveys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TB surveys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Nutrition and examination surveys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Household living standards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24400" y="1676400"/>
            <a:ext cx="4038600" cy="49530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F15D22"/>
              </a:buClr>
              <a:buSzTx/>
              <a:tabLst/>
              <a:defRPr/>
            </a:pPr>
            <a:r>
              <a:rPr lang="en-US" sz="3200" dirty="0" smtClean="0">
                <a:latin typeface="Calibri" panose="020F0502020204030204" pitchFamily="34" charset="0"/>
              </a:rPr>
              <a:t>International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F15D22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</a:rPr>
              <a:t>STEPS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F15D22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sz="3200" dirty="0" smtClean="0">
                <a:latin typeface="Calibri" panose="020F0502020204030204" pitchFamily="34" charset="0"/>
              </a:rPr>
              <a:t>DHS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F15D22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</a:rPr>
              <a:t>MICS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F15D22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sz="3200" dirty="0" smtClean="0">
                <a:latin typeface="Calibri" panose="020F0502020204030204" pitchFamily="34" charset="0"/>
              </a:rPr>
              <a:t>EHIS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F15D22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</a:rPr>
              <a:t>D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</a:rPr>
              <a:t>rug use surveys (UNODC/OAS)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F15D22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sz="3200" baseline="0" dirty="0" smtClean="0">
                <a:latin typeface="Calibri" panose="020F0502020204030204" pitchFamily="34" charset="0"/>
              </a:rPr>
              <a:t>RHS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4511" y="1447800"/>
            <a:ext cx="7714977" cy="329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385D8A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prstClr val="black"/>
                </a:solidFill>
              </a:rPr>
              <a:t>TQS </a:t>
            </a:r>
            <a:r>
              <a:rPr lang="en-US" sz="3200" dirty="0" smtClean="0">
                <a:solidFill>
                  <a:prstClr val="black"/>
                </a:solidFill>
              </a:rPr>
              <a:t>Implementation 2008-2016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457200" y="4953000"/>
            <a:ext cx="8229600" cy="14478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000" dirty="0"/>
              <a:t>6</a:t>
            </a:r>
            <a:r>
              <a:rPr lang="en-US" sz="3000" dirty="0" smtClean="0"/>
              <a:t>4 countries completed surveys with TQS integration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87118" y="4501578"/>
            <a:ext cx="144000" cy="128406"/>
          </a:xfrm>
          <a:prstGeom prst="rect">
            <a:avLst/>
          </a:prstGeom>
          <a:solidFill>
            <a:srgbClr val="FF8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latin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379053" y="4493887"/>
            <a:ext cx="144000" cy="128406"/>
          </a:xfrm>
          <a:prstGeom prst="rect">
            <a:avLst/>
          </a:prstGeom>
          <a:solidFill>
            <a:srgbClr val="8EA27D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95238" y="4459624"/>
            <a:ext cx="74251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Completed</a:t>
            </a:r>
            <a:endParaRPr lang="en-US" sz="900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495800" y="4459624"/>
            <a:ext cx="77457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In Progress</a:t>
            </a:r>
            <a:endParaRPr lang="en-US" sz="900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502007" y="4493887"/>
            <a:ext cx="144000" cy="128406"/>
          </a:xfrm>
          <a:prstGeom prst="rect">
            <a:avLst/>
          </a:prstGeom>
          <a:solidFill>
            <a:srgbClr val="804739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18754" y="4459624"/>
            <a:ext cx="60785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Planned</a:t>
            </a:r>
            <a:endParaRPr lang="en-US" sz="900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89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82613" y="2603798"/>
            <a:ext cx="7954962" cy="923330"/>
          </a:xfrm>
          <a:effectLst>
            <a:outerShdw blurRad="101600" dist="63500" dir="2700000" algn="tl" rotWithShape="0">
              <a:prstClr val="black"/>
            </a:outerShdw>
          </a:effectLst>
        </p:spPr>
        <p:txBody>
          <a:bodyPr rtlCol="0"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5400" dirty="0" smtClean="0">
                <a:solidFill>
                  <a:schemeClr val="bg1"/>
                </a:solidFill>
              </a:rPr>
              <a:t>Introduction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Implementation: Examples of GATS Countries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610600" cy="4724400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en-US" dirty="0" smtClean="0"/>
              <a:t>Argentina: National Risk Factor Survey, 2013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Bangladesh: WHO STEPS, 2010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Brazil: National Health Survey (PNS), 2013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China: 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Behavioral Risk Factor Surveillance System (BRFSS), 2011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Health Literacy Survey, 2012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City Adult Tobacco Survey, 2013-2014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WHO Study on global AGEing and adult health (SAGE), </a:t>
            </a:r>
            <a:r>
              <a:rPr lang="en-US" dirty="0" smtClean="0"/>
              <a:t>2015</a:t>
            </a:r>
          </a:p>
        </p:txBody>
      </p:sp>
    </p:spTree>
    <p:extLst>
      <p:ext uri="{BB962C8B-B14F-4D97-AF65-F5344CB8AC3E}">
        <p14:creationId xmlns:p14="http://schemas.microsoft.com/office/powerpoint/2010/main" val="106117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Implementation: Examples of GATS Countries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610600" cy="4800600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en-US" dirty="0"/>
              <a:t>India: WHO Study on global AGEing and adult health (SAGE), 2015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Kazakhstan</a:t>
            </a:r>
            <a:r>
              <a:rPr lang="en-US" dirty="0"/>
              <a:t>: Almaty city initiative, 2013</a:t>
            </a:r>
          </a:p>
          <a:p>
            <a:pPr>
              <a:spcAft>
                <a:spcPts val="600"/>
              </a:spcAft>
            </a:pPr>
            <a:r>
              <a:rPr lang="en-US" dirty="0"/>
              <a:t>Kenya: WHO STEPS, 2015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Mexico</a:t>
            </a:r>
            <a:r>
              <a:rPr lang="en-US" dirty="0"/>
              <a:t>: </a:t>
            </a:r>
            <a:r>
              <a:rPr lang="en-US" dirty="0" smtClean="0"/>
              <a:t>WHO </a:t>
            </a:r>
            <a:r>
              <a:rPr lang="en-US" dirty="0"/>
              <a:t>Study on g</a:t>
            </a:r>
            <a:r>
              <a:rPr lang="en-US" dirty="0" smtClean="0"/>
              <a:t>lobal AGEing </a:t>
            </a:r>
            <a:r>
              <a:rPr lang="en-US" dirty="0"/>
              <a:t>and adult health (SAGE</a:t>
            </a:r>
            <a:r>
              <a:rPr lang="en-US" dirty="0" smtClean="0"/>
              <a:t>), 2015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Pakistan: 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UNODC National Health Behaviour Survey, 2012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WHO STEPS, 2014</a:t>
            </a:r>
          </a:p>
        </p:txBody>
      </p:sp>
    </p:spTree>
    <p:extLst>
      <p:ext uri="{BB962C8B-B14F-4D97-AF65-F5344CB8AC3E}">
        <p14:creationId xmlns:p14="http://schemas.microsoft.com/office/powerpoint/2010/main" val="217092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Implementation: Examples of GATS Countries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610600" cy="4800600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en-US" dirty="0" smtClean="0"/>
              <a:t>Qatar: WHO STEPS, 2012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Russian Federation: 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Reproductive Health Survey (RHS), 2011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WHO Study on global AGEing and adult health (SAGE), 2015</a:t>
            </a:r>
            <a:endParaRPr lang="en-US" dirty="0" smtClean="0"/>
          </a:p>
          <a:p>
            <a:pPr>
              <a:spcAft>
                <a:spcPts val="600"/>
              </a:spcAft>
            </a:pPr>
            <a:r>
              <a:rPr lang="en-US" dirty="0" smtClean="0"/>
              <a:t>Thailand: Cigarette Smoking and Alcohol Drinking Behavior Survey (CSAD), 2011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Turkey: National Health Survey (NHS)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First country to integrate TQS into a national health survey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Completed 4 rounds, 2008-2014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Uganda: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WHO STEPS, 2014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National Tuberculosis Prevalence Survey, 2014-2015</a:t>
            </a:r>
          </a:p>
        </p:txBody>
      </p:sp>
    </p:spTree>
    <p:extLst>
      <p:ext uri="{BB962C8B-B14F-4D97-AF65-F5344CB8AC3E}">
        <p14:creationId xmlns:p14="http://schemas.microsoft.com/office/powerpoint/2010/main" val="2017252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400" dirty="0" smtClean="0"/>
              <a:t>Comparison of GATS to TQS: Bangladesh</a:t>
            </a:r>
            <a:endParaRPr lang="en-US" sz="24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5857116"/>
              </p:ext>
            </p:extLst>
          </p:nvPr>
        </p:nvGraphicFramePr>
        <p:xfrm>
          <a:off x="914401" y="2133600"/>
          <a:ext cx="65532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371600" y="2166257"/>
            <a:ext cx="6629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Calibri" panose="020F0502020204030204" pitchFamily="34" charset="0"/>
              </a:rPr>
              <a:t>Current tobacco users among adults aged </a:t>
            </a:r>
            <a:r>
              <a:rPr lang="en-US" sz="1400" b="1" dirty="0" smtClean="0">
                <a:latin typeface="Calibri" panose="020F0502020204030204" pitchFamily="34" charset="0"/>
              </a:rPr>
              <a:t>25 </a:t>
            </a:r>
            <a:r>
              <a:rPr lang="en-US" sz="1400" b="1" dirty="0">
                <a:latin typeface="Calibri" panose="020F0502020204030204" pitchFamily="34" charset="0"/>
              </a:rPr>
              <a:t>years and above by gender in Bangladesh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Monitoring Tobacco Use Over Time Using TQS: Turkey</a:t>
            </a:r>
            <a:endParaRPr lang="en-US" sz="2400" dirty="0"/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53000"/>
          </a:xfrm>
        </p:spPr>
        <p:txBody>
          <a:bodyPr>
            <a:normAutofit fontScale="77500" lnSpcReduction="20000"/>
          </a:bodyPr>
          <a:lstStyle/>
          <a:p>
            <a:endParaRPr lang="tr-TR" sz="1200" dirty="0" smtClean="0"/>
          </a:p>
          <a:p>
            <a:endParaRPr lang="tr-TR" sz="1200" dirty="0" smtClean="0"/>
          </a:p>
          <a:p>
            <a:endParaRPr lang="tr-TR" sz="1200" dirty="0" smtClean="0"/>
          </a:p>
          <a:p>
            <a:endParaRPr lang="tr-TR" sz="1200" dirty="0" smtClean="0"/>
          </a:p>
          <a:p>
            <a:endParaRPr lang="tr-TR" sz="1200" dirty="0" smtClean="0"/>
          </a:p>
          <a:p>
            <a:endParaRPr lang="tr-TR" sz="1200" dirty="0" smtClean="0"/>
          </a:p>
          <a:p>
            <a:endParaRPr lang="tr-TR" sz="1200" dirty="0" smtClean="0"/>
          </a:p>
          <a:p>
            <a:endParaRPr lang="tr-TR" sz="1200" dirty="0" smtClean="0"/>
          </a:p>
          <a:p>
            <a:endParaRPr lang="tr-TR" sz="1200" dirty="0" smtClean="0"/>
          </a:p>
          <a:p>
            <a:endParaRPr lang="tr-TR" sz="1200" dirty="0" smtClean="0"/>
          </a:p>
          <a:p>
            <a:endParaRPr lang="tr-TR" sz="1200" dirty="0" smtClean="0"/>
          </a:p>
          <a:p>
            <a:endParaRPr lang="tr-TR" sz="1200" dirty="0" smtClean="0"/>
          </a:p>
          <a:p>
            <a:endParaRPr lang="tr-TR" sz="1200" dirty="0" smtClean="0"/>
          </a:p>
          <a:p>
            <a:endParaRPr lang="tr-TR" sz="1200" dirty="0" smtClean="0"/>
          </a:p>
          <a:p>
            <a:endParaRPr lang="tr-TR" sz="1200" dirty="0" smtClean="0"/>
          </a:p>
          <a:p>
            <a:pPr>
              <a:buFontTx/>
              <a:buNone/>
            </a:pPr>
            <a:endParaRPr lang="tr-TR" sz="1200" dirty="0" smtClean="0"/>
          </a:p>
          <a:p>
            <a:pPr>
              <a:buFontTx/>
              <a:buNone/>
            </a:pPr>
            <a:endParaRPr lang="en-US" sz="1200" i="1" dirty="0" smtClean="0"/>
          </a:p>
          <a:p>
            <a:pPr>
              <a:buFontTx/>
              <a:buNone/>
            </a:pPr>
            <a:endParaRPr lang="en-US" sz="1200" i="1" dirty="0" smtClean="0"/>
          </a:p>
          <a:p>
            <a:pPr>
              <a:buFontTx/>
              <a:buNone/>
            </a:pPr>
            <a:endParaRPr lang="en-US" sz="1200" i="1" dirty="0" smtClean="0"/>
          </a:p>
          <a:p>
            <a:pPr>
              <a:buFontTx/>
              <a:buNone/>
            </a:pPr>
            <a:endParaRPr lang="en-US" sz="1200" i="1" dirty="0" smtClean="0"/>
          </a:p>
          <a:p>
            <a:pPr>
              <a:buFontTx/>
              <a:buNone/>
            </a:pPr>
            <a:endParaRPr lang="en-US" sz="1200" i="1" dirty="0"/>
          </a:p>
          <a:p>
            <a:pPr>
              <a:buFontTx/>
              <a:buNone/>
            </a:pPr>
            <a:endParaRPr lang="en-US" sz="1200" i="1" dirty="0" smtClean="0"/>
          </a:p>
          <a:p>
            <a:pPr>
              <a:buFontTx/>
              <a:buNone/>
            </a:pPr>
            <a:endParaRPr lang="en-US" sz="1200" i="1" dirty="0" smtClean="0"/>
          </a:p>
          <a:p>
            <a:pPr>
              <a:buFontTx/>
              <a:buNone/>
            </a:pPr>
            <a:endParaRPr lang="en-US" sz="1200" i="1" dirty="0" smtClean="0"/>
          </a:p>
          <a:p>
            <a:pPr>
              <a:buFontTx/>
              <a:buNone/>
            </a:pPr>
            <a:endParaRPr lang="en-US" sz="1200" i="1" dirty="0"/>
          </a:p>
          <a:p>
            <a:pPr>
              <a:buFontTx/>
              <a:buNone/>
            </a:pPr>
            <a:endParaRPr lang="en-US" sz="1600" i="1" dirty="0" smtClean="0"/>
          </a:p>
          <a:p>
            <a:pPr>
              <a:buFontTx/>
              <a:buNone/>
            </a:pPr>
            <a:r>
              <a:rPr lang="tr-TR" sz="1600" i="1" dirty="0" smtClean="0"/>
              <a:t>*HIS results on tobacco are not shared with public for the years GATS implemented as well (2008, 2012)</a:t>
            </a:r>
            <a:endParaRPr lang="en-US" sz="1600" i="1" dirty="0" smtClean="0"/>
          </a:p>
          <a:p>
            <a:pPr>
              <a:buFontTx/>
              <a:buNone/>
            </a:pPr>
            <a:endParaRPr lang="en-US" sz="1600" i="1" dirty="0" smtClean="0"/>
          </a:p>
          <a:p>
            <a:pPr>
              <a:spcBef>
                <a:spcPts val="400"/>
              </a:spcBef>
              <a:buFontTx/>
              <a:buNone/>
            </a:pPr>
            <a:r>
              <a:rPr lang="tr-TR" sz="1600" b="1" i="1" dirty="0" smtClean="0"/>
              <a:t>*This indicator shows that we can provide the sustainability and consistency in measuring some indicators on tobacco by means of HIS conducted in every two years.</a:t>
            </a:r>
          </a:p>
          <a:p>
            <a:pPr>
              <a:buFontTx/>
              <a:buNone/>
            </a:pPr>
            <a:endParaRPr lang="en-US" sz="1200" i="1" dirty="0" smtClean="0"/>
          </a:p>
          <a:p>
            <a:pPr>
              <a:buFontTx/>
              <a:buNone/>
            </a:pPr>
            <a:endParaRPr lang="tr-TR" sz="1200" i="1" dirty="0" smtClean="0"/>
          </a:p>
          <a:p>
            <a:pPr marL="0" indent="0" algn="ctr">
              <a:buNone/>
            </a:pPr>
            <a:r>
              <a:rPr lang="en-US" sz="1400" dirty="0">
                <a:solidFill>
                  <a:srgbClr val="000000"/>
                </a:solidFill>
              </a:rPr>
              <a:t>Source:  </a:t>
            </a:r>
            <a:r>
              <a:rPr lang="en-US" sz="1400" dirty="0" smtClean="0">
                <a:solidFill>
                  <a:srgbClr val="000000"/>
                </a:solidFill>
              </a:rPr>
              <a:t>TurkStat presentation at the 2014 OIC-SESRIC StatCom meeting</a:t>
            </a:r>
            <a:endParaRPr lang="en-US" sz="1400" dirty="0">
              <a:solidFill>
                <a:srgbClr val="000000"/>
              </a:solidFill>
            </a:endParaRPr>
          </a:p>
        </p:txBody>
      </p:sp>
      <p:pic>
        <p:nvPicPr>
          <p:cNvPr id="2355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4" y="1676401"/>
            <a:ext cx="7724776" cy="3419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2282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Monitoring Tobacco Use Over Time Using TQS</a:t>
            </a:r>
            <a:r>
              <a:rPr lang="en-US" sz="2400" dirty="0" smtClean="0"/>
              <a:t>: Brazil</a:t>
            </a:r>
            <a:endParaRPr lang="en-US" sz="24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286000"/>
            <a:ext cx="5788042" cy="3478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914400" y="6172200"/>
            <a:ext cx="7543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Source:  Global Adult Tobacco Survey (GATS-2008) &amp; National Health Survey (NHS-2013)</a:t>
            </a:r>
            <a:endParaRPr lang="en-US" sz="1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15932" y="1855827"/>
            <a:ext cx="65407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Calibri" panose="020F0502020204030204" pitchFamily="34" charset="0"/>
              </a:rPr>
              <a:t>Prevalence of current tobacco smoking among adults aged 18 and above in Brazil</a:t>
            </a:r>
          </a:p>
        </p:txBody>
      </p:sp>
    </p:spTree>
    <p:extLst>
      <p:ext uri="{BB962C8B-B14F-4D97-AF65-F5344CB8AC3E}">
        <p14:creationId xmlns:p14="http://schemas.microsoft.com/office/powerpoint/2010/main" val="3147793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Subnational Monitoring Using TQS: </a:t>
            </a:r>
            <a:br>
              <a:rPr lang="en-US" sz="2400" dirty="0" smtClean="0"/>
            </a:br>
            <a:r>
              <a:rPr lang="en-US" sz="2400" dirty="0" smtClean="0"/>
              <a:t>China City Adult Tobacco Survey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905000"/>
            <a:ext cx="2826327" cy="36576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905000"/>
            <a:ext cx="5652654" cy="36576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4508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82613" y="2188300"/>
            <a:ext cx="7954962" cy="1754326"/>
          </a:xfrm>
          <a:effectLst>
            <a:outerShdw blurRad="101600" dist="63500" dir="2700000" algn="tl" rotWithShape="0">
              <a:prstClr val="black"/>
            </a:outerShdw>
          </a:effectLst>
        </p:spPr>
        <p:txBody>
          <a:bodyPr rtlCol="0"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5400" dirty="0" smtClean="0">
                <a:solidFill>
                  <a:schemeClr val="bg1"/>
                </a:solidFill>
              </a:rPr>
              <a:t>Partnerships &amp;</a:t>
            </a:r>
            <a:br>
              <a:rPr lang="en-US" sz="5400" dirty="0" smtClean="0">
                <a:solidFill>
                  <a:schemeClr val="bg1"/>
                </a:solidFill>
              </a:rPr>
            </a:br>
            <a:r>
              <a:rPr lang="en-US" sz="5400" dirty="0" smtClean="0">
                <a:solidFill>
                  <a:schemeClr val="bg1"/>
                </a:solidFill>
              </a:rPr>
              <a:t>Global Alliance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124200"/>
            <a:ext cx="6611510" cy="88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81400"/>
            <a:ext cx="4213718" cy="2555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457200" y="1676400"/>
            <a:ext cx="8229600" cy="871406"/>
            <a:chOff x="94590" y="2964870"/>
            <a:chExt cx="8946952" cy="659635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590" y="3021839"/>
              <a:ext cx="2565637" cy="602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7365" y="2964870"/>
              <a:ext cx="2263123" cy="638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0488" y="3147712"/>
              <a:ext cx="4061054" cy="346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1000"/>
            <a:ext cx="6781800" cy="889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003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Formal Partnerships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76800"/>
          </a:xfrm>
        </p:spPr>
        <p:txBody>
          <a:bodyPr/>
          <a:lstStyle/>
          <a:p>
            <a:r>
              <a:rPr lang="en-US" dirty="0" smtClean="0"/>
              <a:t>WHO </a:t>
            </a:r>
            <a:r>
              <a:rPr lang="en-US" dirty="0"/>
              <a:t>STEPwise approach to </a:t>
            </a:r>
            <a:r>
              <a:rPr lang="en-US" dirty="0" smtClean="0"/>
              <a:t>Surveillance (STEPS)</a:t>
            </a:r>
          </a:p>
          <a:p>
            <a:pPr lvl="1"/>
            <a:r>
              <a:rPr lang="en-US" dirty="0" smtClean="0"/>
              <a:t>Funding provided for inclusion of TQS</a:t>
            </a:r>
          </a:p>
          <a:p>
            <a:pPr lvl="2"/>
            <a:r>
              <a:rPr lang="en-US" dirty="0" smtClean="0"/>
              <a:t>Round 1: 10 completed countries</a:t>
            </a:r>
          </a:p>
          <a:p>
            <a:pPr lvl="2"/>
            <a:r>
              <a:rPr lang="en-US" dirty="0" smtClean="0"/>
              <a:t>Round 2: 11 countries (ongoing)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959" y="3657600"/>
            <a:ext cx="1616517" cy="22860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178" y="3886200"/>
            <a:ext cx="1616520" cy="2286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4114800"/>
            <a:ext cx="1616521" cy="2286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4132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304800"/>
            <a:ext cx="6553200" cy="990600"/>
          </a:xfrm>
        </p:spPr>
        <p:txBody>
          <a:bodyPr>
            <a:noAutofit/>
          </a:bodyPr>
          <a:lstStyle/>
          <a:p>
            <a:r>
              <a:rPr lang="en-US" sz="3200" dirty="0" smtClean="0"/>
              <a:t>Background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WHO FCTC / MPOWER: Efficient and systematic surveillance mechanism</a:t>
            </a:r>
          </a:p>
          <a:p>
            <a:r>
              <a:rPr lang="en-US" dirty="0" smtClean="0"/>
              <a:t>Standard set of tobacco questions across various surveillance activities</a:t>
            </a:r>
          </a:p>
          <a:p>
            <a:r>
              <a:rPr lang="en-US" dirty="0" smtClean="0"/>
              <a:t>Consistency and comparability in monitoring tobacco use</a:t>
            </a:r>
          </a:p>
          <a:p>
            <a:r>
              <a:rPr lang="en-US" dirty="0" smtClean="0"/>
              <a:t>GATS developed to generate comparable data within and across countries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Formal Partnerships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648200"/>
          </a:xfrm>
        </p:spPr>
        <p:txBody>
          <a:bodyPr/>
          <a:lstStyle/>
          <a:p>
            <a:r>
              <a:rPr lang="en-US" dirty="0" smtClean="0"/>
              <a:t>OIC Statistical</a:t>
            </a:r>
            <a:r>
              <a:rPr lang="en-US" dirty="0"/>
              <a:t>, Economic and Social Research and Training Centre for Islamic </a:t>
            </a:r>
            <a:r>
              <a:rPr lang="en-US" dirty="0" smtClean="0"/>
              <a:t>Countries (SESRIC)</a:t>
            </a:r>
          </a:p>
          <a:p>
            <a:pPr lvl="1"/>
            <a:r>
              <a:rPr lang="en-US" dirty="0" smtClean="0"/>
              <a:t>Funding provided for SESRIC engagement with national statistical organizations of OIC countries for TQS inclusion</a:t>
            </a:r>
          </a:p>
          <a:p>
            <a:pPr lvl="2"/>
            <a:r>
              <a:rPr lang="en-US" dirty="0" smtClean="0"/>
              <a:t>15 countries (5 completed)</a:t>
            </a:r>
          </a:p>
        </p:txBody>
      </p:sp>
    </p:spTree>
    <p:extLst>
      <p:ext uri="{BB962C8B-B14F-4D97-AF65-F5344CB8AC3E}">
        <p14:creationId xmlns:p14="http://schemas.microsoft.com/office/powerpoint/2010/main" val="101510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SESRIC: Fieldwork Completed in 2015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Analysis completed with populated tables:</a:t>
            </a:r>
          </a:p>
          <a:p>
            <a:pPr lvl="1"/>
            <a:r>
              <a:rPr lang="en-US" dirty="0"/>
              <a:t>Azerbaijan: National Household Budget </a:t>
            </a:r>
            <a:r>
              <a:rPr lang="en-US" dirty="0" smtClean="0"/>
              <a:t>Survey</a:t>
            </a:r>
            <a:endParaRPr lang="en-US" dirty="0"/>
          </a:p>
          <a:p>
            <a:pPr lvl="1"/>
            <a:r>
              <a:rPr lang="en-US" dirty="0"/>
              <a:t>Egypt: National Labour Force </a:t>
            </a:r>
            <a:r>
              <a:rPr lang="en-US" dirty="0" smtClean="0"/>
              <a:t>Survey</a:t>
            </a:r>
            <a:endParaRPr lang="en-US" dirty="0"/>
          </a:p>
          <a:p>
            <a:pPr lvl="1"/>
            <a:r>
              <a:rPr lang="en-US" dirty="0"/>
              <a:t>Indonesia: National Socioeconomic </a:t>
            </a:r>
            <a:r>
              <a:rPr lang="en-US" dirty="0" smtClean="0"/>
              <a:t>Survey</a:t>
            </a:r>
            <a:endParaRPr lang="en-US" dirty="0"/>
          </a:p>
          <a:p>
            <a:pPr lvl="1"/>
            <a:r>
              <a:rPr lang="en-US" dirty="0"/>
              <a:t>Mauritania: Multiple Indicators Cluster </a:t>
            </a:r>
            <a:r>
              <a:rPr lang="en-US" dirty="0" smtClean="0"/>
              <a:t>Surveys</a:t>
            </a:r>
            <a:endParaRPr lang="en-US" dirty="0"/>
          </a:p>
          <a:p>
            <a:r>
              <a:rPr lang="en-US" dirty="0" smtClean="0"/>
              <a:t>Analysis in-progress:</a:t>
            </a:r>
          </a:p>
          <a:p>
            <a:pPr lvl="1"/>
            <a:r>
              <a:rPr lang="en-US" dirty="0" smtClean="0"/>
              <a:t>Senegal</a:t>
            </a:r>
            <a:r>
              <a:rPr lang="en-US" dirty="0"/>
              <a:t>: Demographic and Health </a:t>
            </a:r>
            <a:r>
              <a:rPr lang="en-US" dirty="0" smtClean="0"/>
              <a:t>Survey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05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600200"/>
            <a:ext cx="8153400" cy="44196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Tobacco Questions for Surveys (TQS): </a:t>
            </a:r>
            <a:br>
              <a:rPr lang="en-US" sz="3600" dirty="0" smtClean="0"/>
            </a:br>
            <a:r>
              <a:rPr lang="en-US" sz="3600" dirty="0" smtClean="0"/>
              <a:t>A Subset of Key Questions from the Global Adult Tobacco Survey (GATS)</a:t>
            </a:r>
            <a:br>
              <a:rPr lang="en-US" sz="3600" dirty="0" smtClean="0"/>
            </a:br>
            <a:r>
              <a:rPr lang="en-US" sz="2400" b="0" dirty="0" smtClean="0"/>
              <a:t/>
            </a:r>
            <a:br>
              <a:rPr lang="en-US" sz="2400" b="0" dirty="0" smtClean="0"/>
            </a:br>
            <a:r>
              <a:rPr lang="en-US" sz="2800" b="0" dirty="0" smtClean="0"/>
              <a:t>Orientation Workshop on TQS</a:t>
            </a:r>
            <a:br>
              <a:rPr lang="en-US" sz="2800" b="0" dirty="0" smtClean="0"/>
            </a:br>
            <a:r>
              <a:rPr lang="en-US" sz="2800" b="0" dirty="0" smtClean="0"/>
              <a:t>3-4 May 2016</a:t>
            </a:r>
            <a:br>
              <a:rPr lang="en-US" sz="2800" b="0" dirty="0" smtClean="0"/>
            </a:br>
            <a:r>
              <a:rPr lang="en-US" sz="2800" b="0" dirty="0" smtClean="0"/>
              <a:t>Ankara, Turkey</a:t>
            </a:r>
          </a:p>
        </p:txBody>
      </p:sp>
    </p:spTree>
    <p:extLst>
      <p:ext uri="{BB962C8B-B14F-4D97-AF65-F5344CB8AC3E}">
        <p14:creationId xmlns:p14="http://schemas.microsoft.com/office/powerpoint/2010/main" val="177983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2209800" y="304800"/>
            <a:ext cx="6553200" cy="990600"/>
          </a:xfrm>
        </p:spPr>
        <p:txBody>
          <a:bodyPr/>
          <a:lstStyle/>
          <a:p>
            <a:r>
              <a:rPr lang="en-US" sz="3200" dirty="0" smtClean="0"/>
              <a:t>Global Standards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Various surveys measure tobacco use in different ways</a:t>
            </a:r>
          </a:p>
          <a:p>
            <a:pPr lvl="1"/>
            <a:r>
              <a:rPr lang="en-US" dirty="0" smtClean="0"/>
              <a:t>Sample design</a:t>
            </a:r>
          </a:p>
          <a:p>
            <a:pPr lvl="1"/>
            <a:r>
              <a:rPr lang="en-US" dirty="0" smtClean="0"/>
              <a:t>Methodology: e.g., mode of administration</a:t>
            </a:r>
          </a:p>
          <a:p>
            <a:pPr lvl="1"/>
            <a:r>
              <a:rPr lang="en-US" dirty="0" smtClean="0"/>
              <a:t>Questionnaire</a:t>
            </a:r>
          </a:p>
          <a:p>
            <a:r>
              <a:rPr lang="en-US" dirty="0" smtClean="0"/>
              <a:t>GATS questions have become “Global” standard for systematic monitoring of tobacco use and key tobacco control indicators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Development of TQS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153400" cy="4724400"/>
          </a:xfrm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  <a:spcBef>
                <a:spcPts val="768"/>
              </a:spcBef>
            </a:pPr>
            <a:r>
              <a:rPr lang="en-US" sz="3100" dirty="0" smtClean="0"/>
              <a:t>2008: Request to select key questions from GATS to propose for ongoing surveys</a:t>
            </a:r>
          </a:p>
          <a:p>
            <a:pPr>
              <a:lnSpc>
                <a:spcPct val="120000"/>
              </a:lnSpc>
              <a:spcBef>
                <a:spcPts val="768"/>
              </a:spcBef>
            </a:pPr>
            <a:r>
              <a:rPr lang="en-US" sz="3100" dirty="0" smtClean="0"/>
              <a:t>2009-2010: Development of easy to use guide</a:t>
            </a:r>
            <a:endParaRPr lang="en-US" sz="3100" dirty="0" smtClean="0">
              <a:solidFill>
                <a:srgbClr val="F15D22"/>
              </a:solidFill>
            </a:endParaRPr>
          </a:p>
          <a:p>
            <a:pPr>
              <a:lnSpc>
                <a:spcPct val="120000"/>
              </a:lnSpc>
              <a:spcBef>
                <a:spcPts val="768"/>
              </a:spcBef>
            </a:pPr>
            <a:r>
              <a:rPr lang="en-US" sz="3100" dirty="0" smtClean="0"/>
              <a:t>2010: TQS 1</a:t>
            </a:r>
            <a:r>
              <a:rPr lang="en-US" sz="3100" baseline="30000" dirty="0" smtClean="0"/>
              <a:t>st</a:t>
            </a:r>
            <a:r>
              <a:rPr lang="en-US" sz="3100" dirty="0" smtClean="0"/>
              <a:t> Edition launched in Dublin, Ireland</a:t>
            </a:r>
          </a:p>
          <a:p>
            <a:pPr>
              <a:lnSpc>
                <a:spcPct val="120000"/>
              </a:lnSpc>
              <a:spcBef>
                <a:spcPts val="768"/>
              </a:spcBef>
            </a:pPr>
            <a:r>
              <a:rPr lang="en-US" sz="3100" dirty="0" smtClean="0"/>
              <a:t>2011: TQS 2</a:t>
            </a:r>
            <a:r>
              <a:rPr lang="en-US" sz="3100" baseline="30000" dirty="0" smtClean="0"/>
              <a:t>nd</a:t>
            </a:r>
            <a:r>
              <a:rPr lang="en-US" sz="3100" dirty="0" smtClean="0"/>
              <a:t> Edition</a:t>
            </a:r>
          </a:p>
          <a:p>
            <a:pPr>
              <a:lnSpc>
                <a:spcPct val="120000"/>
              </a:lnSpc>
              <a:spcBef>
                <a:spcPts val="768"/>
              </a:spcBef>
            </a:pPr>
            <a:r>
              <a:rPr lang="en-US" sz="3100" dirty="0" smtClean="0"/>
              <a:t>2013: TQS translations available in 7 languages</a:t>
            </a:r>
          </a:p>
          <a:p>
            <a:pPr>
              <a:lnSpc>
                <a:spcPct val="120000"/>
              </a:lnSpc>
              <a:spcBef>
                <a:spcPts val="768"/>
              </a:spcBef>
            </a:pPr>
            <a:r>
              <a:rPr lang="en-US" sz="3100" dirty="0" smtClean="0"/>
              <a:t>2013: Global Launch - Geneva, Switzerland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TQS Features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Simple, standard, scientific &amp; tested questions</a:t>
            </a:r>
          </a:p>
          <a:p>
            <a:r>
              <a:rPr lang="en-US" dirty="0" smtClean="0"/>
              <a:t>Include questions into national and international surveys </a:t>
            </a:r>
          </a:p>
          <a:p>
            <a:pPr lvl="1"/>
            <a:r>
              <a:rPr lang="en-US" dirty="0" smtClean="0"/>
              <a:t>National health surveys, multi-risk factor surveys, demographic health surveys, non-health surveys</a:t>
            </a:r>
          </a:p>
          <a:p>
            <a:r>
              <a:rPr lang="en-US" dirty="0"/>
              <a:t>Sustainable monitoring of tobacco use &amp;</a:t>
            </a:r>
            <a:r>
              <a:rPr lang="en-US" dirty="0" smtClean="0"/>
              <a:t> </a:t>
            </a:r>
            <a:r>
              <a:rPr lang="en-US" dirty="0"/>
              <a:t>key policy measures</a:t>
            </a:r>
          </a:p>
          <a:p>
            <a:r>
              <a:rPr lang="en-US" dirty="0" smtClean="0"/>
              <a:t>Enhancement of capacity for global monitoring, comparability, pool of reliable data</a:t>
            </a:r>
          </a:p>
          <a:p>
            <a:pPr fontAlgn="auto">
              <a:spcAft>
                <a:spcPts val="0"/>
              </a:spcAft>
              <a:defRPr/>
            </a:pPr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82613" y="2603798"/>
            <a:ext cx="7954962" cy="923330"/>
          </a:xfrm>
          <a:effectLst>
            <a:outerShdw blurRad="101600" dist="63500" dir="2700000" algn="tl" rotWithShape="0">
              <a:prstClr val="black"/>
            </a:outerShdw>
          </a:effectLst>
        </p:spPr>
        <p:txBody>
          <a:bodyPr rtlCol="0"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5400" dirty="0" smtClean="0">
                <a:solidFill>
                  <a:schemeClr val="bg1"/>
                </a:solidFill>
              </a:rPr>
              <a:t>TQS Guide Booklet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03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00" y="1709057"/>
            <a:ext cx="2479172" cy="34240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304800"/>
            <a:ext cx="6553200" cy="990600"/>
          </a:xfrm>
        </p:spPr>
        <p:txBody>
          <a:bodyPr>
            <a:noAutofit/>
          </a:bodyPr>
          <a:lstStyle/>
          <a:p>
            <a:r>
              <a:rPr lang="en-US" sz="3200" dirty="0" smtClean="0"/>
              <a:t>Structure of TQS Guide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6400800" cy="44958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Menu of tobacco indicators/survey questions:</a:t>
            </a:r>
          </a:p>
          <a:p>
            <a:pPr lvl="1"/>
            <a:r>
              <a:rPr lang="en-US" sz="2400" dirty="0" smtClean="0">
                <a:solidFill>
                  <a:srgbClr val="F15D22"/>
                </a:solidFill>
              </a:rPr>
              <a:t>Questions on smoking prevalence (3 questions)</a:t>
            </a:r>
          </a:p>
          <a:p>
            <a:pPr lvl="1"/>
            <a:r>
              <a:rPr lang="en-US" sz="2400" dirty="0" smtClean="0">
                <a:solidFill>
                  <a:srgbClr val="F15D22"/>
                </a:solidFill>
              </a:rPr>
              <a:t>Questions covering key MPOWER topics (19 questions)</a:t>
            </a:r>
          </a:p>
          <a:p>
            <a:r>
              <a:rPr lang="en-US" dirty="0" smtClean="0"/>
              <a:t>Select indicators and corresponding survey questions based on need and tobacco control situations </a:t>
            </a:r>
          </a:p>
          <a:p>
            <a:r>
              <a:rPr lang="en-US" dirty="0" smtClean="0"/>
              <a:t>Select all or some of questions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ATS">
      <a:majorFont>
        <a:latin typeface="Myriad Pro Black Cond"/>
        <a:ea typeface=""/>
        <a:cs typeface=""/>
      </a:majorFont>
      <a:minorFont>
        <a:latin typeface="Myriad Pro C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GATS">
      <a:dk1>
        <a:srgbClr val="000000"/>
      </a:dk1>
      <a:lt1>
        <a:sysClr val="window" lastClr="FFFFFF"/>
      </a:lt1>
      <a:dk2>
        <a:srgbClr val="595959"/>
      </a:dk2>
      <a:lt2>
        <a:srgbClr val="E9E9E9"/>
      </a:lt2>
      <a:accent1>
        <a:srgbClr val="F15D22"/>
      </a:accent1>
      <a:accent2>
        <a:srgbClr val="D0D0D0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005DAA"/>
      </a:hlink>
      <a:folHlink>
        <a:srgbClr val="00457E"/>
      </a:folHlink>
    </a:clrScheme>
    <a:fontScheme name="GATS fonts">
      <a:majorFont>
        <a:latin typeface="Myriad Web Pro Condensed"/>
        <a:ea typeface=""/>
        <a:cs typeface=""/>
      </a:majorFont>
      <a:minorFont>
        <a:latin typeface="Myriad Web Pro Condens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GATS">
    <a:majorFont>
      <a:latin typeface="Myriad Pro Black Cond"/>
      <a:ea typeface=""/>
      <a:cs typeface=""/>
    </a:majorFont>
    <a:minorFont>
      <a:latin typeface="Myriad Pro Cond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1962</TotalTime>
  <Words>2074</Words>
  <Application>Microsoft Office PowerPoint</Application>
  <PresentationFormat>On-screen Show (4:3)</PresentationFormat>
  <Paragraphs>374</Paragraphs>
  <Slides>42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53" baseType="lpstr">
      <vt:lpstr>Myriad Web Pro Condensed</vt:lpstr>
      <vt:lpstr>Calibri</vt:lpstr>
      <vt:lpstr>Arial Rounded MT Bold</vt:lpstr>
      <vt:lpstr>ＭＳ Ｐゴシック</vt:lpstr>
      <vt:lpstr>Times New Roman</vt:lpstr>
      <vt:lpstr>Arial Unicode MS</vt:lpstr>
      <vt:lpstr>Wingdings</vt:lpstr>
      <vt:lpstr>SimSun</vt:lpstr>
      <vt:lpstr>Arial</vt:lpstr>
      <vt:lpstr>Office Theme</vt:lpstr>
      <vt:lpstr>1_Office Theme</vt:lpstr>
      <vt:lpstr>Tobacco Questions for Surveys (TQS):  A Subset of Key Questions from the Global Adult Tobacco Survey (GATS)  Orientation Workshop on TQS 3-4 May 2016 Ankara, Turkey</vt:lpstr>
      <vt:lpstr>Overview</vt:lpstr>
      <vt:lpstr>Introduction</vt:lpstr>
      <vt:lpstr>Background</vt:lpstr>
      <vt:lpstr>Global Standards</vt:lpstr>
      <vt:lpstr>Development of TQS</vt:lpstr>
      <vt:lpstr>TQS Features</vt:lpstr>
      <vt:lpstr>TQS Guide Booklet</vt:lpstr>
      <vt:lpstr>Structure of TQS Guide</vt:lpstr>
      <vt:lpstr>TQS Content – Key Prevalence Questions</vt:lpstr>
      <vt:lpstr>TQS Content – Monitor</vt:lpstr>
      <vt:lpstr>TQS Content – Monitor</vt:lpstr>
      <vt:lpstr>TQS Content – Protect</vt:lpstr>
      <vt:lpstr>TQS Content – Offer</vt:lpstr>
      <vt:lpstr>TQS Content – Warn</vt:lpstr>
      <vt:lpstr>TQS Content – Enforce</vt:lpstr>
      <vt:lpstr>TQS Content – Raise</vt:lpstr>
      <vt:lpstr>TQS Example: Survey Question</vt:lpstr>
      <vt:lpstr>TQS Example: Analysis Table Shell</vt:lpstr>
      <vt:lpstr>Implementation Guidelines</vt:lpstr>
      <vt:lpstr>TQS Technical Package</vt:lpstr>
      <vt:lpstr>Partner Guidance</vt:lpstr>
      <vt:lpstr>Guidelines: Study Design</vt:lpstr>
      <vt:lpstr>Guidelines: Questionnaire</vt:lpstr>
      <vt:lpstr>Guidelines: Use of TQS Data</vt:lpstr>
      <vt:lpstr>Guidelines: Technical Assistance</vt:lpstr>
      <vt:lpstr>Examples of Implementation</vt:lpstr>
      <vt:lpstr>Survey Platforms for TQS Integration</vt:lpstr>
      <vt:lpstr>TQS Implementation 2008-2016</vt:lpstr>
      <vt:lpstr>Implementation: Examples of GATS Countries</vt:lpstr>
      <vt:lpstr>Implementation: Examples of GATS Countries</vt:lpstr>
      <vt:lpstr>Implementation: Examples of GATS Countries</vt:lpstr>
      <vt:lpstr>Comparison of GATS to TQS: Bangladesh</vt:lpstr>
      <vt:lpstr>Monitoring Tobacco Use Over Time Using TQS: Turkey</vt:lpstr>
      <vt:lpstr>Monitoring Tobacco Use Over Time Using TQS: Brazil</vt:lpstr>
      <vt:lpstr>Subnational Monitoring Using TQS:  China City Adult Tobacco Survey</vt:lpstr>
      <vt:lpstr>Partnerships &amp; Global Alliance</vt:lpstr>
      <vt:lpstr>PowerPoint Presentation</vt:lpstr>
      <vt:lpstr>Formal Partnerships</vt:lpstr>
      <vt:lpstr>Formal Partnerships</vt:lpstr>
      <vt:lpstr>SESRIC: Fieldwork Completed in 2015</vt:lpstr>
      <vt:lpstr>Tobacco Questions for Surveys (TQS):  A Subset of Key Questions from the Global Adult Tobacco Survey (GATS)  Orientation Workshop on TQS 3-4 May 2016 Ankara, Turkey</vt:lpstr>
    </vt:vector>
  </TitlesOfParts>
  <Company>CDC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Jeremy</dc:creator>
  <cp:lastModifiedBy>jmorton</cp:lastModifiedBy>
  <cp:revision>189</cp:revision>
  <cp:lastPrinted>2015-10-30T20:39:39Z</cp:lastPrinted>
  <dcterms:created xsi:type="dcterms:W3CDTF">2010-06-18T19:40:51Z</dcterms:created>
  <dcterms:modified xsi:type="dcterms:W3CDTF">2016-04-26T21:16:26Z</dcterms:modified>
</cp:coreProperties>
</file>