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83" r:id="rId3"/>
    <p:sldId id="300" r:id="rId4"/>
    <p:sldId id="267" r:id="rId5"/>
    <p:sldId id="286" r:id="rId6"/>
    <p:sldId id="287" r:id="rId7"/>
    <p:sldId id="290" r:id="rId8"/>
    <p:sldId id="292" r:id="rId9"/>
    <p:sldId id="288" r:id="rId10"/>
    <p:sldId id="293" r:id="rId11"/>
    <p:sldId id="301" r:id="rId12"/>
    <p:sldId id="294" r:id="rId13"/>
    <p:sldId id="298" r:id="rId14"/>
    <p:sldId id="295" r:id="rId15"/>
    <p:sldId id="297" r:id="rId16"/>
    <p:sldId id="299" r:id="rId17"/>
    <p:sldId id="303" r:id="rId18"/>
    <p:sldId id="276" r:id="rId19"/>
    <p:sldId id="277" r:id="rId20"/>
    <p:sldId id="280" r:id="rId21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08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Espace réservé de la date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6325286-BB23-4968-97E5-8321148E24EF}" type="datetimeFigureOut">
              <a:rPr lang="fr-FR" smtClean="0"/>
              <a:pPr/>
              <a:t>25/10/2016</a:t>
            </a:fld>
            <a:endParaRPr lang="fr-FR"/>
          </a:p>
        </p:txBody>
      </p:sp>
      <p:sp>
        <p:nvSpPr>
          <p:cNvPr id="17" name="Espace réservé du pied de page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29" name="Espace réservé du numéro de diapositive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F3BE83C-C013-43BC-A30D-BBDC27547B29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32" name="Rectangle 31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0" name="Rectangle 39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1" name="Rectangle 40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42" name="Rectangle 41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fr-FR" smtClean="0"/>
              <a:t>Cliquez pour modifier le style des sous-titres du masque</a:t>
            </a:r>
            <a:endParaRPr kumimoji="0" lang="en-US"/>
          </a:p>
        </p:txBody>
      </p:sp>
      <p:sp>
        <p:nvSpPr>
          <p:cNvPr id="56" name="Rectangle 55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5" name="Rectangle 64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6" name="Rectangle 65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7" name="Rectangle 66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6325286-BB23-4968-97E5-8321148E24EF}" type="datetimeFigureOut">
              <a:rPr lang="fr-FR" smtClean="0"/>
              <a:pPr/>
              <a:t>25/10/2016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F3BE83C-C013-43BC-A30D-BBDC27547B29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6325286-BB23-4968-97E5-8321148E24EF}" type="datetimeFigureOut">
              <a:rPr lang="fr-FR" smtClean="0"/>
              <a:pPr/>
              <a:t>25/10/2016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F3BE83C-C013-43BC-A30D-BBDC27547B29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6325286-BB23-4968-97E5-8321148E24EF}" type="datetimeFigureOut">
              <a:rPr lang="fr-FR" smtClean="0"/>
              <a:pPr/>
              <a:t>25/10/2016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F3BE83C-C013-43BC-A30D-BBDC27547B29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rme libre 13"/>
          <p:cNvSpPr>
            <a:spLocks/>
          </p:cNvSpPr>
          <p:nvPr/>
        </p:nvSpPr>
        <p:spPr bwMode="auto">
          <a:xfrm>
            <a:off x="4828952" y="1073888"/>
            <a:ext cx="4322136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5" name="Forme libre 14"/>
          <p:cNvSpPr>
            <a:spLocks/>
          </p:cNvSpPr>
          <p:nvPr/>
        </p:nvSpPr>
        <p:spPr bwMode="auto">
          <a:xfrm>
            <a:off x="373966" y="0"/>
            <a:ext cx="5514536" cy="66153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3" name="Forme libre 12"/>
          <p:cNvSpPr>
            <a:spLocks/>
          </p:cNvSpPr>
          <p:nvPr/>
        </p:nvSpPr>
        <p:spPr bwMode="auto">
          <a:xfrm rot="5236414">
            <a:off x="4462128" y="1483600"/>
            <a:ext cx="41148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6" name="Forme libre 15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7" name="Forme libre 16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8" name="Forme libre 17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9" name="Forme libre 18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0" name="Forme libre 19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1" name="Forme libre 20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2" name="Forme libre 21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3" name="Forme libre 22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4" name="Forme libre 23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5" name="Forme libre 24"/>
          <p:cNvSpPr>
            <a:spLocks/>
          </p:cNvSpPr>
          <p:nvPr/>
        </p:nvSpPr>
        <p:spPr bwMode="auto">
          <a:xfrm>
            <a:off x="366824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6" name="Forme libre 25"/>
          <p:cNvSpPr>
            <a:spLocks/>
          </p:cNvSpPr>
          <p:nvPr/>
        </p:nvSpPr>
        <p:spPr bwMode="auto">
          <a:xfrm>
            <a:off x="366824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7" name="Forme libre 26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tIns="45720" bIns="0" anchor="t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6325286-BB23-4968-97E5-8321148E24EF}" type="datetimeFigureOut">
              <a:rPr lang="fr-FR" smtClean="0"/>
              <a:pPr/>
              <a:t>25/10/2016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F3BE83C-C013-43BC-A30D-BBDC27547B29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7" name="Rectangle 6"/>
          <p:cNvSpPr/>
          <p:nvPr/>
        </p:nvSpPr>
        <p:spPr>
          <a:xfrm>
            <a:off x="363160" y="402264"/>
            <a:ext cx="850392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 flipH="1">
            <a:off x="371538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Rectangle 8"/>
          <p:cNvSpPr/>
          <p:nvPr/>
        </p:nvSpPr>
        <p:spPr>
          <a:xfrm flipH="1">
            <a:off x="411109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Rectangle 9"/>
          <p:cNvSpPr/>
          <p:nvPr/>
        </p:nvSpPr>
        <p:spPr>
          <a:xfrm flipH="1">
            <a:off x="44845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H="1">
            <a:off x="476702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Rectangle 11"/>
          <p:cNvSpPr/>
          <p:nvPr/>
        </p:nvSpPr>
        <p:spPr>
          <a:xfrm>
            <a:off x="500478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6325286-BB23-4968-97E5-8321148E24EF}" type="datetimeFigureOut">
              <a:rPr lang="fr-FR" smtClean="0"/>
              <a:pPr/>
              <a:t>25/10/2016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F3BE83C-C013-43BC-A30D-BBDC27547B29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0" y="402265"/>
            <a:ext cx="886708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 anchor="t"/>
          <a:lstStyle>
            <a:lvl1pPr>
              <a:defRPr sz="4000"/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6325286-BB23-4968-97E5-8321148E24EF}" type="datetimeFigureOut">
              <a:rPr lang="fr-FR" smtClean="0"/>
              <a:pPr/>
              <a:t>25/10/2016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F3BE83C-C013-43BC-A30D-BBDC27547B29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16" name="Rectangle 15"/>
          <p:cNvSpPr/>
          <p:nvPr/>
        </p:nvSpPr>
        <p:spPr>
          <a:xfrm>
            <a:off x="87790" y="680477"/>
            <a:ext cx="4572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7" name="Rectangle 16"/>
          <p:cNvSpPr/>
          <p:nvPr/>
        </p:nvSpPr>
        <p:spPr>
          <a:xfrm>
            <a:off x="47305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8" name="Rectangle 17"/>
          <p:cNvSpPr/>
          <p:nvPr/>
        </p:nvSpPr>
        <p:spPr>
          <a:xfrm>
            <a:off x="2825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0" name="Rectangle 19"/>
          <p:cNvSpPr/>
          <p:nvPr/>
        </p:nvSpPr>
        <p:spPr>
          <a:xfrm flipH="1">
            <a:off x="149770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1" name="Rectangle 20"/>
          <p:cNvSpPr/>
          <p:nvPr/>
        </p:nvSpPr>
        <p:spPr>
          <a:xfrm flipH="1">
            <a:off x="189341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Rectangle 21"/>
          <p:cNvSpPr/>
          <p:nvPr/>
        </p:nvSpPr>
        <p:spPr>
          <a:xfrm flipH="1">
            <a:off x="22668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 flipH="1">
            <a:off x="254934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30" name="Rectangle 29"/>
          <p:cNvSpPr/>
          <p:nvPr/>
        </p:nvSpPr>
        <p:spPr>
          <a:xfrm>
            <a:off x="278710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6325286-BB23-4968-97E5-8321148E24EF}" type="datetimeFigureOut">
              <a:rPr lang="fr-FR" smtClean="0"/>
              <a:pPr/>
              <a:t>25/10/2016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F3BE83C-C013-43BC-A30D-BBDC27547B29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6325286-BB23-4968-97E5-8321148E24EF}" type="datetimeFigureOut">
              <a:rPr lang="fr-FR" smtClean="0"/>
              <a:pPr/>
              <a:t>25/10/2016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F3BE83C-C013-43BC-A30D-BBDC27547B29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6325286-BB23-4968-97E5-8321148E24EF}" type="datetimeFigureOut">
              <a:rPr lang="fr-FR" smtClean="0"/>
              <a:pPr/>
              <a:t>25/10/2016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F3BE83C-C013-43BC-A30D-BBDC27547B29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68032" y="0"/>
            <a:ext cx="877824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9" name="Connecteur droit 8"/>
          <p:cNvCxnSpPr/>
          <p:nvPr/>
        </p:nvCxnSpPr>
        <p:spPr>
          <a:xfrm flipV="1">
            <a:off x="363195" y="1885028"/>
            <a:ext cx="878262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Groupe 9"/>
          <p:cNvGrpSpPr/>
          <p:nvPr/>
        </p:nvGrpSpPr>
        <p:grpSpPr>
          <a:xfrm rot="5400000">
            <a:off x="8514581" y="1219200"/>
            <a:ext cx="132763" cy="128466"/>
            <a:chOff x="6668087" y="1297746"/>
            <a:chExt cx="161840" cy="156602"/>
          </a:xfrm>
        </p:grpSpPr>
        <p:cxnSp>
          <p:nvCxnSpPr>
            <p:cNvPr id="15" name="Connecteur droit 14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Connecteur droit 15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Connecteur droit 16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re 1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fr-FR" smtClean="0"/>
              <a:t>Cliquez sur l'icône pour ajouter une image</a:t>
            </a:r>
            <a:endParaRPr kumimoji="0" lang="en-US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grpSp>
        <p:nvGrpSpPr>
          <p:cNvPr id="14" name="Groupe 13"/>
          <p:cNvGrpSpPr/>
          <p:nvPr/>
        </p:nvGrpSpPr>
        <p:grpSpPr>
          <a:xfrm rot="5400000">
            <a:off x="8666981" y="1371600"/>
            <a:ext cx="132763" cy="128466"/>
            <a:chOff x="6668087" y="1297746"/>
            <a:chExt cx="161840" cy="156602"/>
          </a:xfrm>
        </p:grpSpPr>
        <p:cxnSp>
          <p:nvCxnSpPr>
            <p:cNvPr id="11" name="Connecteur droit 10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Connecteur droit 11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Connecteur droit 12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Groupe 17"/>
          <p:cNvGrpSpPr/>
          <p:nvPr/>
        </p:nvGrpSpPr>
        <p:grpSpPr>
          <a:xfrm rot="5400000">
            <a:off x="8320088" y="1474763"/>
            <a:ext cx="132763" cy="128466"/>
            <a:chOff x="6668087" y="1297746"/>
            <a:chExt cx="161840" cy="156602"/>
          </a:xfrm>
        </p:grpSpPr>
        <p:cxnSp>
          <p:nvCxnSpPr>
            <p:cNvPr id="19" name="Connecteur droit 18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Connecteur droit 19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Connecteur droit 20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6477000" y="55499"/>
            <a:ext cx="2133600" cy="365125"/>
          </a:xfrm>
        </p:spPr>
        <p:txBody>
          <a:bodyPr/>
          <a:lstStyle>
            <a:extLst/>
          </a:lstStyle>
          <a:p>
            <a:fld id="{C6325286-BB23-4968-97E5-8321148E24EF}" type="datetimeFigureOut">
              <a:rPr lang="fr-FR" smtClean="0"/>
              <a:pPr/>
              <a:t>25/10/2016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914400" y="55499"/>
            <a:ext cx="5562600" cy="365125"/>
          </a:xfrm>
        </p:spPr>
        <p:txBody>
          <a:bodyPr/>
          <a:lstStyle>
            <a:extLst/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610600" y="55499"/>
            <a:ext cx="457200" cy="365125"/>
          </a:xfrm>
        </p:spPr>
        <p:txBody>
          <a:bodyPr/>
          <a:lstStyle>
            <a:extLst/>
          </a:lstStyle>
          <a:p>
            <a:fld id="{AF3BE83C-C013-43BC-A30D-BBDC27547B29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Rectangle 11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5" name="Rectangle 14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6" name="Rectangle 15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7" name="Rectangle 16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Espace réservé du titre 2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13" name="Espace réservé du texte 12"/>
          <p:cNvSpPr>
            <a:spLocks noGrp="1"/>
          </p:cNvSpPr>
          <p:nvPr>
            <p:ph type="body" idx="1"/>
          </p:nvPr>
        </p:nvSpPr>
        <p:spPr>
          <a:xfrm>
            <a:off x="914400" y="178356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14" name="Espace réservé de la date 13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C6325286-BB23-4968-97E5-8321148E24EF}" type="datetimeFigureOut">
              <a:rPr lang="fr-FR" smtClean="0"/>
              <a:pPr/>
              <a:t>25/10/2016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endParaRPr lang="fr-FR"/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fld id="{AF3BE83C-C013-43BC-A30D-BBDC27547B29}" type="slidenum">
              <a:rPr lang="fr-FR" smtClean="0"/>
              <a:pPr/>
              <a:t>‹#›</a:t>
            </a:fld>
            <a:endParaRPr lang="fr-F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 spc="-100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411480" indent="-342900" algn="l" rtl="0" eaLnBrk="1" latinLnBrk="0" hangingPunct="1">
        <a:spcBef>
          <a:spcPts val="700"/>
        </a:spcBef>
        <a:buClr>
          <a:schemeClr val="tx2"/>
        </a:buClr>
        <a:buSzPct val="95000"/>
        <a:buFont typeface="Wingdings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l" rtl="0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827584" y="2564904"/>
            <a:ext cx="7772400" cy="1470025"/>
          </a:xfrm>
        </p:spPr>
        <p:txBody>
          <a:bodyPr>
            <a:normAutofit/>
          </a:bodyPr>
          <a:lstStyle/>
          <a:p>
            <a:pPr algn="ctr" rtl="1"/>
            <a:r>
              <a:rPr lang="ar-TN" b="1" dirty="0" smtClean="0">
                <a:latin typeface="Arabic Transparent" pitchFamily="34" charset="0"/>
                <a:cs typeface="Arabic Transparent" pitchFamily="34" charset="0"/>
              </a:rPr>
              <a:t>السياسة الاجتماعية في مجال تشغيل الأشخاص </a:t>
            </a:r>
            <a:r>
              <a:rPr lang="ar-TN" b="1" dirty="0">
                <a:latin typeface="Arabic Transparent" pitchFamily="34" charset="0"/>
                <a:cs typeface="Arabic Transparent" pitchFamily="34" charset="0"/>
              </a:rPr>
              <a:t>ذوي </a:t>
            </a:r>
            <a:r>
              <a:rPr lang="ar-TN" b="1" dirty="0" smtClean="0">
                <a:latin typeface="Arabic Transparent" pitchFamily="34" charset="0"/>
                <a:cs typeface="Arabic Transparent" pitchFamily="34" charset="0"/>
              </a:rPr>
              <a:t>الاعاقة</a:t>
            </a:r>
            <a:endParaRPr lang="fr-FR" dirty="0">
              <a:latin typeface="Arabic Transparent" pitchFamily="34" charset="0"/>
              <a:cs typeface="Arabic Transparent" pitchFamily="34" charset="0"/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899592" y="4437112"/>
            <a:ext cx="7772400" cy="1508760"/>
          </a:xfrm>
        </p:spPr>
        <p:txBody>
          <a:bodyPr>
            <a:normAutofit/>
          </a:bodyPr>
          <a:lstStyle/>
          <a:p>
            <a:pPr algn="ctr" rtl="1"/>
            <a:r>
              <a:rPr lang="ar-TN" sz="2400" b="1" dirty="0" smtClean="0">
                <a:solidFill>
                  <a:srgbClr val="FFC000"/>
                </a:solidFill>
                <a:latin typeface="Arabic Transparent" pitchFamily="34" charset="0"/>
                <a:cs typeface="Arabic Transparent" pitchFamily="34" charset="0"/>
              </a:rPr>
              <a:t>د.ماجدة حمادي- سنية العيد</a:t>
            </a:r>
          </a:p>
          <a:p>
            <a:pPr algn="ctr" rtl="1"/>
            <a:r>
              <a:rPr lang="ar-TN" sz="2400" b="1" dirty="0" smtClean="0">
                <a:solidFill>
                  <a:schemeClr val="tx1"/>
                </a:solidFill>
                <a:latin typeface="Arabic Transparent" pitchFamily="34" charset="0"/>
                <a:cs typeface="Arabic Transparent" pitchFamily="34" charset="0"/>
              </a:rPr>
              <a:t>وزارة الشؤون الاجتماعية-الجمهورية التونسية</a:t>
            </a:r>
            <a:endParaRPr lang="fr-FR" sz="2400" b="1" dirty="0">
              <a:solidFill>
                <a:schemeClr val="tx1"/>
              </a:solidFill>
              <a:latin typeface="Arabic Transparent" pitchFamily="34" charset="0"/>
              <a:cs typeface="Arabic Transparent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TN" b="1" dirty="0" smtClean="0">
                <a:solidFill>
                  <a:srgbClr val="FFC000"/>
                </a:solidFill>
                <a:cs typeface="Arabic Transparent" pitchFamily="2" charset="-78"/>
              </a:rPr>
              <a:t>التدابير والبرامج لفائدة ذوي الاعاقة:</a:t>
            </a:r>
            <a:endParaRPr lang="fr-FR" dirty="0">
              <a:solidFill>
                <a:srgbClr val="FFC000"/>
              </a:solidFill>
              <a:cs typeface="Arabic Transparent" pitchFamily="2" charset="-78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95536" y="1412776"/>
            <a:ext cx="8496944" cy="4942784"/>
          </a:xfrm>
        </p:spPr>
        <p:txBody>
          <a:bodyPr>
            <a:normAutofit/>
          </a:bodyPr>
          <a:lstStyle/>
          <a:p>
            <a:pPr lvl="0" algn="just" rtl="1"/>
            <a:r>
              <a:rPr lang="ar-TN" b="1" dirty="0" smtClean="0">
                <a:solidFill>
                  <a:srgbClr val="0070C0"/>
                </a:solidFill>
                <a:cs typeface="Arabic Transparent" pitchFamily="2" charset="-78"/>
              </a:rPr>
              <a:t>برامج إحداث موارد دخل</a:t>
            </a:r>
            <a:r>
              <a:rPr lang="ar-TN" b="1" dirty="0" smtClean="0">
                <a:cs typeface="Arabic Transparent" pitchFamily="2" charset="-78"/>
              </a:rPr>
              <a:t>: 900 مشروع في 2015 بمبلغ جملي في حدود 2.1 مليون دينار،</a:t>
            </a:r>
            <a:endParaRPr lang="fr-FR" b="1" dirty="0" smtClean="0">
              <a:cs typeface="Arabic Transparent" pitchFamily="2" charset="-78"/>
            </a:endParaRPr>
          </a:p>
          <a:p>
            <a:pPr lvl="0" algn="just" rtl="1"/>
            <a:endParaRPr lang="en-US" b="1" dirty="0" smtClean="0">
              <a:solidFill>
                <a:srgbClr val="0070C0"/>
              </a:solidFill>
              <a:cs typeface="Arabic Transparent" pitchFamily="2" charset="-78"/>
            </a:endParaRPr>
          </a:p>
          <a:p>
            <a:pPr lvl="0" algn="just" rtl="1"/>
            <a:r>
              <a:rPr lang="ar-TN" b="1" dirty="0" smtClean="0">
                <a:solidFill>
                  <a:srgbClr val="0070C0"/>
                </a:solidFill>
                <a:cs typeface="Arabic Transparent" pitchFamily="2" charset="-78"/>
              </a:rPr>
              <a:t>قروض مسندة لمراكز</a:t>
            </a:r>
            <a:r>
              <a:rPr lang="ar-TN" b="1" dirty="0" smtClean="0">
                <a:cs typeface="Arabic Transparent" pitchFamily="2" charset="-78"/>
              </a:rPr>
              <a:t> التعليم المتخصّص(1998-2014): 32 مليون دينار،</a:t>
            </a:r>
            <a:endParaRPr lang="fr-FR" b="1" dirty="0" smtClean="0">
              <a:cs typeface="Arabic Transparent" pitchFamily="2" charset="-78"/>
            </a:endParaRPr>
          </a:p>
          <a:p>
            <a:pPr lvl="0" algn="just" rtl="1"/>
            <a:endParaRPr lang="en-US" b="1" dirty="0" smtClean="0">
              <a:solidFill>
                <a:srgbClr val="0070C0"/>
              </a:solidFill>
              <a:cs typeface="Arabic Transparent" pitchFamily="2" charset="-78"/>
            </a:endParaRPr>
          </a:p>
          <a:p>
            <a:pPr lvl="0" algn="just" rtl="1"/>
            <a:r>
              <a:rPr lang="ar-TN" b="1" dirty="0" smtClean="0">
                <a:solidFill>
                  <a:srgbClr val="0070C0"/>
                </a:solidFill>
                <a:cs typeface="Arabic Transparent" pitchFamily="2" charset="-78"/>
              </a:rPr>
              <a:t>اعتمادات مخصّصة لبرامج النهوض </a:t>
            </a:r>
            <a:r>
              <a:rPr lang="ar-TN" sz="3200" b="1" dirty="0" smtClean="0">
                <a:solidFill>
                  <a:srgbClr val="0070C0"/>
                </a:solidFill>
                <a:latin typeface="Simplified Arabic"/>
                <a:ea typeface="Times New Roman"/>
                <a:cs typeface="Arabic Transparent" pitchFamily="2" charset="-78"/>
              </a:rPr>
              <a:t>بالأشخاص </a:t>
            </a:r>
            <a:r>
              <a:rPr lang="ar-TN" b="1" dirty="0" smtClean="0">
                <a:solidFill>
                  <a:srgbClr val="0070C0"/>
                </a:solidFill>
                <a:cs typeface="Arabic Transparent" pitchFamily="2" charset="-78"/>
              </a:rPr>
              <a:t>ذوي الاعاقة </a:t>
            </a:r>
            <a:r>
              <a:rPr lang="ar-TN" b="1" dirty="0" smtClean="0">
                <a:cs typeface="Arabic Transparent" pitchFamily="2" charset="-78"/>
              </a:rPr>
              <a:t>: 17.9 مليون دينار،</a:t>
            </a:r>
            <a:endParaRPr lang="fr-FR" b="1" dirty="0" smtClean="0">
              <a:cs typeface="Arabic Transparent" pitchFamily="2" charset="-78"/>
            </a:endParaRPr>
          </a:p>
          <a:p>
            <a:endParaRPr lang="fr-FR" dirty="0">
              <a:cs typeface="Arabic Transparent" pitchFamily="2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TN" b="1" dirty="0" smtClean="0">
                <a:solidFill>
                  <a:srgbClr val="FFC000"/>
                </a:solidFill>
                <a:cs typeface="Arabic Transparent" pitchFamily="2" charset="-78"/>
              </a:rPr>
              <a:t>التدابير والبرامج لفائدة ذوي الاعاقة:</a:t>
            </a:r>
            <a:endParaRPr lang="fr-FR" dirty="0">
              <a:solidFill>
                <a:srgbClr val="FFC000"/>
              </a:solidFill>
              <a:cs typeface="Arabic Transparent" pitchFamily="2" charset="-78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95536" y="1412776"/>
            <a:ext cx="8496944" cy="4942784"/>
          </a:xfrm>
        </p:spPr>
        <p:txBody>
          <a:bodyPr>
            <a:normAutofit/>
          </a:bodyPr>
          <a:lstStyle/>
          <a:p>
            <a:pPr lvl="0" algn="just" rtl="1"/>
            <a:r>
              <a:rPr lang="ar-TN" b="1" dirty="0" smtClean="0">
                <a:solidFill>
                  <a:srgbClr val="0070C0"/>
                </a:solidFill>
                <a:cs typeface="Arabic Transparent" pitchFamily="2" charset="-78"/>
              </a:rPr>
              <a:t>حافلات موضوعة على ذمة الجمعيات والمراكز</a:t>
            </a:r>
            <a:r>
              <a:rPr lang="tr-TR" b="1" dirty="0" smtClean="0">
                <a:solidFill>
                  <a:srgbClr val="0070C0"/>
                </a:solidFill>
                <a:cs typeface="Arabic Transparent" pitchFamily="2" charset="-78"/>
              </a:rPr>
              <a:t> </a:t>
            </a:r>
            <a:r>
              <a:rPr lang="ar-TN" b="1" dirty="0" smtClean="0">
                <a:cs typeface="Arabic Transparent" pitchFamily="2" charset="-78"/>
              </a:rPr>
              <a:t>: 374 (في نهاية 2014)،</a:t>
            </a:r>
            <a:endParaRPr lang="fr-FR" b="1" dirty="0" smtClean="0">
              <a:cs typeface="Arabic Transparent" pitchFamily="2" charset="-78"/>
            </a:endParaRPr>
          </a:p>
          <a:p>
            <a:pPr lvl="0" algn="just" rtl="1"/>
            <a:endParaRPr lang="en-US" b="1" dirty="0" smtClean="0">
              <a:solidFill>
                <a:srgbClr val="0070C0"/>
              </a:solidFill>
              <a:cs typeface="Arabic Transparent" pitchFamily="2" charset="-78"/>
            </a:endParaRPr>
          </a:p>
          <a:p>
            <a:pPr lvl="0" algn="just" rtl="1"/>
            <a:r>
              <a:rPr lang="ar-TN" b="1" dirty="0" smtClean="0">
                <a:solidFill>
                  <a:srgbClr val="0070C0"/>
                </a:solidFill>
                <a:cs typeface="Arabic Transparent" pitchFamily="2" charset="-78"/>
              </a:rPr>
              <a:t>اعتمادات مخصّصة لاقتناء </a:t>
            </a:r>
            <a:r>
              <a:rPr lang="ar-SA" sz="3100" b="1" dirty="0" smtClean="0">
                <a:solidFill>
                  <a:srgbClr val="0070C0"/>
                </a:solidFill>
                <a:cs typeface="Arabic Transparent" pitchFamily="2" charset="-78"/>
              </a:rPr>
              <a:t>الآلات التعويضيّة والتجهيزات الميسرة للإدماج </a:t>
            </a:r>
            <a:r>
              <a:rPr lang="ar-SA" sz="3100" b="1" dirty="0" smtClean="0">
                <a:cs typeface="Arabic Transparent" pitchFamily="2" charset="-78"/>
              </a:rPr>
              <a:t>لفائدة </a:t>
            </a:r>
            <a:r>
              <a:rPr lang="ar-TN" sz="3100" b="1" dirty="0" smtClean="0">
                <a:cs typeface="Arabic Transparent" pitchFamily="2" charset="-78"/>
              </a:rPr>
              <a:t>الأشخاص ذوي الإعاقة </a:t>
            </a:r>
            <a:r>
              <a:rPr lang="ar-SA" sz="3100" b="1" dirty="0" smtClean="0">
                <a:cs typeface="Arabic Transparent" pitchFamily="2" charset="-78"/>
              </a:rPr>
              <a:t>المعوزين </a:t>
            </a:r>
            <a:r>
              <a:rPr lang="ar-TN" sz="3100" b="1" dirty="0" smtClean="0">
                <a:cs typeface="Arabic Transparent" pitchFamily="2" charset="-78"/>
              </a:rPr>
              <a:t>: 2.2 مليون دينار،</a:t>
            </a:r>
            <a:endParaRPr lang="fr-FR" sz="3100" b="1" dirty="0" smtClean="0">
              <a:cs typeface="Arabic Transparent" pitchFamily="2" charset="-78"/>
            </a:endParaRPr>
          </a:p>
          <a:p>
            <a:pPr lvl="0" algn="just" rtl="1"/>
            <a:endParaRPr lang="en-US" b="1" dirty="0" smtClean="0">
              <a:solidFill>
                <a:srgbClr val="0070C0"/>
              </a:solidFill>
              <a:cs typeface="Arabic Transparent" pitchFamily="2" charset="-78"/>
            </a:endParaRPr>
          </a:p>
          <a:p>
            <a:pPr lvl="0" algn="just" rtl="1"/>
            <a:r>
              <a:rPr lang="ar-TN" b="1" dirty="0" smtClean="0">
                <a:solidFill>
                  <a:srgbClr val="0070C0"/>
                </a:solidFill>
                <a:cs typeface="Arabic Transparent" pitchFamily="2" charset="-78"/>
              </a:rPr>
              <a:t>اعتمادات مخصّصة للجمعيات ذات الطابع الاجتماعي</a:t>
            </a:r>
            <a:r>
              <a:rPr lang="ar-TN" b="1" dirty="0" smtClean="0">
                <a:cs typeface="Arabic Transparent" pitchFamily="2" charset="-78"/>
              </a:rPr>
              <a:t>: 724 ألف دينار في 2014</a:t>
            </a:r>
            <a:endParaRPr lang="fr-FR" b="1" dirty="0" smtClean="0">
              <a:cs typeface="Arabic Transparent" pitchFamily="2" charset="-78"/>
            </a:endParaRPr>
          </a:p>
          <a:p>
            <a:endParaRPr lang="fr-FR" dirty="0">
              <a:cs typeface="Arabic Transparent" pitchFamily="2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51520" y="0"/>
            <a:ext cx="8276456" cy="914400"/>
          </a:xfrm>
        </p:spPr>
        <p:txBody>
          <a:bodyPr/>
          <a:lstStyle/>
          <a:p>
            <a:pPr algn="ctr"/>
            <a:r>
              <a:rPr lang="ar-TN" sz="3600" b="1" dirty="0" smtClean="0">
                <a:solidFill>
                  <a:srgbClr val="FFC000"/>
                </a:solidFill>
                <a:cs typeface="Arabic Transparent" pitchFamily="2" charset="-78"/>
              </a:rPr>
              <a:t>مناظرة وطنية لانتداب الاشخاص ذوي الاعاقة </a:t>
            </a:r>
            <a:r>
              <a:rPr lang="en-US" sz="3600" b="1" dirty="0" smtClean="0">
                <a:solidFill>
                  <a:srgbClr val="FFC000"/>
                </a:solidFill>
                <a:cs typeface="Arabic Transparent" pitchFamily="2" charset="-78"/>
              </a:rPr>
              <a:t/>
            </a:r>
            <a:br>
              <a:rPr lang="en-US" sz="3600" b="1" dirty="0" smtClean="0">
                <a:solidFill>
                  <a:srgbClr val="FFC000"/>
                </a:solidFill>
                <a:cs typeface="Arabic Transparent" pitchFamily="2" charset="-78"/>
              </a:rPr>
            </a:br>
            <a:r>
              <a:rPr lang="ar-TN" sz="3600" b="1" dirty="0" smtClean="0">
                <a:solidFill>
                  <a:srgbClr val="FFC000"/>
                </a:solidFill>
                <a:latin typeface="Arabic Transparent" pitchFamily="34" charset="0"/>
                <a:cs typeface="Arabic Transparent" pitchFamily="34" charset="0"/>
              </a:rPr>
              <a:t>في</a:t>
            </a:r>
            <a:r>
              <a:rPr lang="ar-TN" sz="3600" b="1" dirty="0" smtClean="0">
                <a:latin typeface="Arabic Transparent" pitchFamily="34" charset="0"/>
                <a:cs typeface="Arabic Transparent" pitchFamily="34" charset="0"/>
              </a:rPr>
              <a:t> </a:t>
            </a:r>
            <a:r>
              <a:rPr lang="ar-TN" sz="3600" b="1" dirty="0" smtClean="0">
                <a:solidFill>
                  <a:srgbClr val="FFC000"/>
                </a:solidFill>
                <a:cs typeface="Arabic Transparent" pitchFamily="2" charset="-78"/>
              </a:rPr>
              <a:t>القطاع العمومي:</a:t>
            </a:r>
            <a:endParaRPr lang="fr-FR" sz="3600" dirty="0">
              <a:solidFill>
                <a:srgbClr val="FFC000"/>
              </a:solidFill>
              <a:cs typeface="Arabic Transparent" pitchFamily="2" charset="-78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95536" y="1412776"/>
            <a:ext cx="8568952" cy="5328592"/>
          </a:xfrm>
        </p:spPr>
        <p:txBody>
          <a:bodyPr>
            <a:noAutofit/>
          </a:bodyPr>
          <a:lstStyle/>
          <a:p>
            <a:pPr lvl="1" algn="just" rtl="1"/>
            <a:r>
              <a:rPr lang="ar-TN" sz="2800" b="1" dirty="0" smtClean="0">
                <a:latin typeface="Arabic Transparent" pitchFamily="34" charset="0"/>
                <a:cs typeface="Arabic Transparent" pitchFamily="34" charset="0"/>
              </a:rPr>
              <a:t>احداث لجنة مشتركة</a:t>
            </a:r>
            <a:r>
              <a:rPr lang="en-US" sz="2800" b="1" dirty="0" smtClean="0">
                <a:latin typeface="Arabic Transparent" pitchFamily="34" charset="0"/>
                <a:cs typeface="Arabic Transparent" pitchFamily="34" charset="0"/>
              </a:rPr>
              <a:t>  </a:t>
            </a:r>
            <a:r>
              <a:rPr lang="ar-TN" sz="2800" b="1" dirty="0" smtClean="0">
                <a:latin typeface="Arabic Transparent" pitchFamily="34" charset="0"/>
                <a:cs typeface="Arabic Transparent" pitchFamily="34" charset="0"/>
              </a:rPr>
              <a:t>في</a:t>
            </a:r>
            <a:r>
              <a:rPr lang="ar-TN" sz="2800" b="1" i="1" dirty="0" smtClean="0">
                <a:latin typeface="Arabic Transparent" pitchFamily="34" charset="0"/>
                <a:cs typeface="Arabic Transparent" pitchFamily="34" charset="0"/>
              </a:rPr>
              <a:t> </a:t>
            </a:r>
            <a:r>
              <a:rPr lang="en-US" sz="2800" b="1" i="1" dirty="0" smtClean="0">
                <a:latin typeface="Arabic Transparent" pitchFamily="34" charset="0"/>
                <a:cs typeface="Arabic Transparent" pitchFamily="34" charset="0"/>
              </a:rPr>
              <a:t> 2012 </a:t>
            </a:r>
            <a:r>
              <a:rPr lang="ar-TN" sz="2800" b="1" dirty="0" smtClean="0">
                <a:cs typeface="Arabic Transparent" pitchFamily="2" charset="-78"/>
              </a:rPr>
              <a:t>: </a:t>
            </a:r>
            <a:r>
              <a:rPr lang="ar-TN" sz="2800" b="1" dirty="0" smtClean="0">
                <a:latin typeface="Arabic Transparent" pitchFamily="34" charset="0"/>
                <a:cs typeface="Arabic Transparent" pitchFamily="34" charset="0"/>
              </a:rPr>
              <a:t>قرار من رئيس الحكومة </a:t>
            </a:r>
            <a:endParaRPr lang="en-US" sz="2800" b="1" dirty="0" smtClean="0">
              <a:latin typeface="Arabic Transparent" pitchFamily="34" charset="0"/>
              <a:cs typeface="Arabic Transparent" pitchFamily="34" charset="0"/>
            </a:endParaRPr>
          </a:p>
          <a:p>
            <a:pPr lvl="1" algn="just" rtl="1"/>
            <a:endParaRPr lang="en-US" sz="2800" b="1" dirty="0" smtClean="0">
              <a:latin typeface="Arabic Transparent" pitchFamily="34" charset="0"/>
              <a:cs typeface="Arabic Transparent" pitchFamily="34" charset="0"/>
            </a:endParaRPr>
          </a:p>
          <a:p>
            <a:pPr lvl="1" algn="just" rtl="1"/>
            <a:r>
              <a:rPr lang="ar-TN" sz="2800" b="1" dirty="0" smtClean="0">
                <a:latin typeface="Arabic Transparent" pitchFamily="34" charset="0"/>
                <a:cs typeface="Arabic Transparent" pitchFamily="34" charset="0"/>
              </a:rPr>
              <a:t>قرار من رئيس الحكومة مؤرخ في 21 اوت 2014 يتعلق </a:t>
            </a:r>
            <a:r>
              <a:rPr lang="ar-TN" sz="2800" b="1" dirty="0" smtClean="0">
                <a:solidFill>
                  <a:srgbClr val="00B0F0"/>
                </a:solidFill>
                <a:latin typeface="Arabic Transparent" pitchFamily="34" charset="0"/>
                <a:cs typeface="Arabic Transparent" pitchFamily="34" charset="0"/>
              </a:rPr>
              <a:t>باحداث</a:t>
            </a:r>
            <a:r>
              <a:rPr lang="ar-TN" sz="2800" b="1" dirty="0" smtClean="0">
                <a:latin typeface="Arabic Transparent" pitchFamily="34" charset="0"/>
                <a:cs typeface="Arabic Transparent" pitchFamily="34" charset="0"/>
              </a:rPr>
              <a:t> وضبط تركيبة </a:t>
            </a:r>
            <a:r>
              <a:rPr lang="ar-TN" sz="2800" b="1" dirty="0" smtClean="0">
                <a:solidFill>
                  <a:srgbClr val="00B0F0"/>
                </a:solidFill>
                <a:latin typeface="Arabic Transparent" pitchFamily="34" charset="0"/>
                <a:cs typeface="Arabic Transparent" pitchFamily="34" charset="0"/>
              </a:rPr>
              <a:t>اللجنة المشتركة المكلفة بالنظر في ملفات المترشحين للانتداب</a:t>
            </a:r>
            <a:r>
              <a:rPr lang="ar-TN" sz="2800" b="1" dirty="0" smtClean="0">
                <a:latin typeface="Arabic Transparent" pitchFamily="34" charset="0"/>
                <a:cs typeface="Arabic Transparent" pitchFamily="34" charset="0"/>
              </a:rPr>
              <a:t> في القطاع العومي من الاشخاص </a:t>
            </a:r>
            <a:r>
              <a:rPr lang="ar-TN" sz="2800" b="1" dirty="0" smtClean="0">
                <a:cs typeface="Arabic Transparent" pitchFamily="2" charset="-78"/>
              </a:rPr>
              <a:t>ذوي الاعاقة </a:t>
            </a:r>
            <a:r>
              <a:rPr lang="ar-TN" sz="2800" b="1" dirty="0" smtClean="0">
                <a:latin typeface="Arabic Transparent" pitchFamily="34" charset="0"/>
                <a:cs typeface="Arabic Transparent" pitchFamily="34" charset="0"/>
              </a:rPr>
              <a:t>وتنظيم سير عملها.</a:t>
            </a:r>
            <a:endParaRPr lang="fr-FR" sz="2800" b="1" dirty="0" smtClean="0">
              <a:latin typeface="Arabic Transparent" pitchFamily="34" charset="0"/>
              <a:cs typeface="Arabic Transparent" pitchFamily="34" charset="0"/>
            </a:endParaRPr>
          </a:p>
          <a:p>
            <a:pPr lvl="1" algn="just" rtl="1"/>
            <a:endParaRPr lang="en-US" sz="2800" b="1" dirty="0" smtClean="0">
              <a:latin typeface="Arabic Transparent" pitchFamily="34" charset="0"/>
              <a:cs typeface="Arabic Transparent" pitchFamily="34" charset="0"/>
            </a:endParaRPr>
          </a:p>
          <a:p>
            <a:pPr lvl="1" algn="just" rtl="1"/>
            <a:r>
              <a:rPr lang="ar-TN" sz="2800" b="1" dirty="0" smtClean="0">
                <a:latin typeface="Arabic Transparent" pitchFamily="34" charset="0"/>
                <a:cs typeface="Arabic Transparent" pitchFamily="34" charset="0"/>
              </a:rPr>
              <a:t>قرار رئيس الحكومة ضبط </a:t>
            </a:r>
            <a:r>
              <a:rPr lang="ar-TN" sz="2800" b="1" u="sng" dirty="0" smtClean="0">
                <a:latin typeface="Arabic Transparent" pitchFamily="34" charset="0"/>
                <a:cs typeface="Arabic Transparent" pitchFamily="34" charset="0"/>
              </a:rPr>
              <a:t>تركيبة وتنظيم سير عمل</a:t>
            </a:r>
            <a:r>
              <a:rPr lang="ar-TN" sz="2800" b="1" dirty="0" smtClean="0">
                <a:latin typeface="Arabic Transparent" pitchFamily="34" charset="0"/>
                <a:cs typeface="Arabic Transparent" pitchFamily="34" charset="0"/>
              </a:rPr>
              <a:t> اللجنة المشتركة، </a:t>
            </a:r>
          </a:p>
          <a:p>
            <a:pPr algn="just" rtl="1"/>
            <a:r>
              <a:rPr lang="ar-TN" sz="2800" b="1" dirty="0" smtClean="0">
                <a:latin typeface="Arabic Transparent" pitchFamily="34" charset="0"/>
                <a:cs typeface="Arabic Transparent" pitchFamily="34" charset="0"/>
              </a:rPr>
              <a:t> </a:t>
            </a:r>
            <a:endParaRPr lang="fr-FR" sz="2800" b="1" dirty="0" smtClean="0">
              <a:latin typeface="Arabic Transparent" pitchFamily="34" charset="0"/>
              <a:cs typeface="Arabic Transparent" pitchFamily="34" charset="0"/>
            </a:endParaRPr>
          </a:p>
          <a:p>
            <a:pPr algn="just" rtl="1"/>
            <a:endParaRPr lang="fr-FR" sz="2800" b="1" dirty="0">
              <a:latin typeface="Arabic Transparent" pitchFamily="34" charset="0"/>
              <a:cs typeface="Arabic Transparent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71600" y="0"/>
            <a:ext cx="7772400" cy="914400"/>
          </a:xfrm>
        </p:spPr>
        <p:txBody>
          <a:bodyPr/>
          <a:lstStyle/>
          <a:p>
            <a:pPr algn="ctr"/>
            <a:r>
              <a:rPr lang="ar-TN" b="1" dirty="0" smtClean="0">
                <a:solidFill>
                  <a:srgbClr val="FFC000"/>
                </a:solidFill>
                <a:cs typeface="Arabic Transparent" pitchFamily="2" charset="-78"/>
              </a:rPr>
              <a:t>تركيبة اللجنة المشتركة </a:t>
            </a:r>
            <a:endParaRPr lang="fr-FR" b="1" dirty="0">
              <a:solidFill>
                <a:srgbClr val="FFC000"/>
              </a:solidFill>
              <a:cs typeface="Arabic Transparent" pitchFamily="2" charset="-78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39552" y="692696"/>
            <a:ext cx="8604448" cy="6165304"/>
          </a:xfrm>
        </p:spPr>
        <p:txBody>
          <a:bodyPr>
            <a:noAutofit/>
          </a:bodyPr>
          <a:lstStyle/>
          <a:p>
            <a:pPr algn="just" rtl="1"/>
            <a:r>
              <a:rPr lang="ar-TN" sz="2800" b="1" dirty="0" smtClean="0">
                <a:cs typeface="Arabic Transparent" pitchFamily="2" charset="-78"/>
              </a:rPr>
              <a:t>تتركب اللجنة المشتركة كما يلي:</a:t>
            </a:r>
            <a:endParaRPr lang="fr-FR" sz="2800" b="1" dirty="0" smtClean="0">
              <a:cs typeface="Arabic Transparent" pitchFamily="2" charset="-78"/>
            </a:endParaRPr>
          </a:p>
          <a:p>
            <a:pPr lvl="1" algn="just" rtl="1"/>
            <a:r>
              <a:rPr lang="ar-TN" sz="2400" b="1" dirty="0" smtClean="0">
                <a:cs typeface="Arabic Transparent" pitchFamily="2" charset="-78"/>
              </a:rPr>
              <a:t>وزير الشؤون الاجتماعية أو من </a:t>
            </a:r>
            <a:r>
              <a:rPr lang="ar-TN" sz="2400" b="1" dirty="0" err="1" smtClean="0">
                <a:cs typeface="Arabic Transparent" pitchFamily="2" charset="-78"/>
              </a:rPr>
              <a:t>ينوبه</a:t>
            </a:r>
            <a:r>
              <a:rPr lang="ar-TN" sz="2400" b="1" dirty="0" smtClean="0">
                <a:cs typeface="Arabic Transparent" pitchFamily="2" charset="-78"/>
              </a:rPr>
              <a:t>: رئيس</a:t>
            </a:r>
            <a:endParaRPr lang="fr-FR" sz="2400" b="1" dirty="0" smtClean="0">
              <a:cs typeface="Arabic Transparent" pitchFamily="2" charset="-78"/>
            </a:endParaRPr>
          </a:p>
          <a:p>
            <a:pPr lvl="1" algn="just" rtl="1"/>
            <a:r>
              <a:rPr lang="ar-TN" sz="2400" b="1" dirty="0" smtClean="0">
                <a:cs typeface="Arabic Transparent" pitchFamily="2" charset="-78"/>
              </a:rPr>
              <a:t>ممثل عن الهيئة العامة للوظيفة العمومية: عضو،</a:t>
            </a:r>
            <a:endParaRPr lang="fr-FR" sz="2400" b="1" dirty="0" smtClean="0">
              <a:cs typeface="Arabic Transparent" pitchFamily="2" charset="-78"/>
            </a:endParaRPr>
          </a:p>
          <a:p>
            <a:pPr lvl="1" algn="just" rtl="1"/>
            <a:r>
              <a:rPr lang="ar-TN" sz="2400" b="1" dirty="0" smtClean="0">
                <a:cs typeface="Arabic Transparent" pitchFamily="2" charset="-78"/>
              </a:rPr>
              <a:t>ممثل عن وحدة متابعة تنظيم المؤسسات والمنشآت العمومية: عضو،</a:t>
            </a:r>
            <a:endParaRPr lang="en-US" sz="2400" b="1" dirty="0" smtClean="0">
              <a:cs typeface="Arabic Transparent" pitchFamily="2" charset="-78"/>
            </a:endParaRPr>
          </a:p>
          <a:p>
            <a:pPr lvl="1" algn="just" rtl="1"/>
            <a:r>
              <a:rPr lang="ar-TN" sz="2400" b="1" dirty="0" smtClean="0">
                <a:cs typeface="Arabic Transparent" pitchFamily="2" charset="-78"/>
              </a:rPr>
              <a:t>ممثل عن وزارة المالية : عضو،</a:t>
            </a:r>
          </a:p>
          <a:p>
            <a:pPr lvl="1" algn="just" rtl="1"/>
            <a:r>
              <a:rPr lang="ar-TN" sz="2400" b="1" dirty="0" smtClean="0">
                <a:cs typeface="Arabic Transparent" pitchFamily="2" charset="-78"/>
              </a:rPr>
              <a:t>ممثل عن وزارة العدل : عضو،</a:t>
            </a:r>
            <a:endParaRPr lang="fr-FR" sz="2400" b="1" dirty="0" smtClean="0">
              <a:cs typeface="Arabic Transparent" pitchFamily="2" charset="-78"/>
            </a:endParaRPr>
          </a:p>
          <a:p>
            <a:pPr lvl="1" algn="just" rtl="1"/>
            <a:r>
              <a:rPr lang="ar-TN" sz="2400" b="1" dirty="0" smtClean="0">
                <a:cs typeface="Arabic Transparent" pitchFamily="2" charset="-78"/>
              </a:rPr>
              <a:t>ممثل عن وزارة التكوين المهني والتشغيل: عضو،</a:t>
            </a:r>
            <a:endParaRPr lang="fr-FR" sz="2400" b="1" dirty="0" smtClean="0">
              <a:cs typeface="Arabic Transparent" pitchFamily="2" charset="-78"/>
            </a:endParaRPr>
          </a:p>
          <a:p>
            <a:pPr lvl="1" algn="just" rtl="1"/>
            <a:r>
              <a:rPr lang="ar-TN" sz="2400" b="1" dirty="0" smtClean="0">
                <a:cs typeface="Arabic Transparent" pitchFamily="2" charset="-78"/>
              </a:rPr>
              <a:t>ممثلين اثنين عن وزارة الشؤون الاجتماعية: أعضاء،</a:t>
            </a:r>
            <a:endParaRPr lang="fr-FR" sz="2400" b="1" dirty="0" smtClean="0">
              <a:cs typeface="Arabic Transparent" pitchFamily="2" charset="-78"/>
            </a:endParaRPr>
          </a:p>
          <a:p>
            <a:pPr lvl="1" algn="just" rtl="1"/>
            <a:r>
              <a:rPr lang="ar-TN" sz="2400" b="1" dirty="0" smtClean="0">
                <a:cs typeface="Arabic Transparent" pitchFamily="2" charset="-78"/>
              </a:rPr>
              <a:t>ممثل عن الرابطة التونسية لحقوق الإنسان: عضو،</a:t>
            </a:r>
            <a:endParaRPr lang="fr-FR" sz="2400" b="1" dirty="0" smtClean="0">
              <a:cs typeface="Arabic Transparent" pitchFamily="2" charset="-78"/>
            </a:endParaRPr>
          </a:p>
          <a:p>
            <a:pPr algn="just" rtl="1"/>
            <a:r>
              <a:rPr lang="ar-TN" sz="2800" b="1" dirty="0" smtClean="0">
                <a:cs typeface="Arabic Transparent" pitchFamily="2" charset="-78"/>
              </a:rPr>
              <a:t>كما يمكن لرئيس اللجنة </a:t>
            </a:r>
            <a:endParaRPr lang="en-US" sz="2800" b="1" dirty="0" smtClean="0">
              <a:cs typeface="Arabic Transparent" pitchFamily="2" charset="-78"/>
            </a:endParaRPr>
          </a:p>
          <a:p>
            <a:pPr lvl="1" algn="just" rtl="1"/>
            <a:r>
              <a:rPr lang="ar-TN" sz="2400" b="1" dirty="0" smtClean="0">
                <a:cs typeface="Arabic Transparent" pitchFamily="2" charset="-78"/>
              </a:rPr>
              <a:t>دعوة كل شخص يرى فائدة في مساهمته بصفة استشارية في أشغال اللجنة</a:t>
            </a:r>
            <a:endParaRPr lang="en-US" sz="2400" b="1" dirty="0" smtClean="0">
              <a:cs typeface="Arabic Transparent" pitchFamily="2" charset="-78"/>
            </a:endParaRPr>
          </a:p>
          <a:p>
            <a:pPr lvl="1" algn="just" rtl="1"/>
            <a:r>
              <a:rPr lang="ar-TN" sz="2400" b="1" dirty="0" smtClean="0">
                <a:cs typeface="Arabic Transparent" pitchFamily="2" charset="-78"/>
              </a:rPr>
              <a:t>وكذلك تكوين لجان فرعية عند الضرورة.</a:t>
            </a:r>
            <a:endParaRPr lang="fr-FR" sz="2400" b="1" dirty="0" smtClean="0">
              <a:cs typeface="Arabic Transparent" pitchFamily="2" charset="-78"/>
            </a:endParaRPr>
          </a:p>
          <a:p>
            <a:pPr algn="just"/>
            <a:endParaRPr lang="fr-FR" sz="2800" b="1" dirty="0">
              <a:cs typeface="Arabic Transparent" pitchFamily="2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55576" y="0"/>
            <a:ext cx="7772400" cy="914400"/>
          </a:xfrm>
        </p:spPr>
        <p:txBody>
          <a:bodyPr/>
          <a:lstStyle/>
          <a:p>
            <a:pPr algn="ctr"/>
            <a:r>
              <a:rPr lang="ar-TN" b="1" dirty="0" smtClean="0">
                <a:solidFill>
                  <a:srgbClr val="FFC000"/>
                </a:solidFill>
                <a:cs typeface="Arabic Transparent" pitchFamily="2" charset="-78"/>
              </a:rPr>
              <a:t>مقاييس </a:t>
            </a:r>
            <a:r>
              <a:rPr lang="ar-TN" b="1" dirty="0" err="1" smtClean="0">
                <a:solidFill>
                  <a:srgbClr val="FFC000"/>
                </a:solidFill>
                <a:cs typeface="Arabic Transparent" pitchFamily="2" charset="-78"/>
              </a:rPr>
              <a:t>الترشح</a:t>
            </a:r>
            <a:r>
              <a:rPr lang="ar-TN" b="1" dirty="0" smtClean="0">
                <a:solidFill>
                  <a:srgbClr val="FFC000"/>
                </a:solidFill>
                <a:cs typeface="Arabic Transparent" pitchFamily="2" charset="-78"/>
              </a:rPr>
              <a:t> والاختيار</a:t>
            </a:r>
            <a:endParaRPr lang="fr-FR" dirty="0">
              <a:solidFill>
                <a:srgbClr val="FFC000"/>
              </a:solidFill>
              <a:cs typeface="Arabic Transparent" pitchFamily="2" charset="-78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95536" y="692696"/>
            <a:ext cx="8496944" cy="4788024"/>
          </a:xfrm>
        </p:spPr>
        <p:txBody>
          <a:bodyPr>
            <a:normAutofit/>
          </a:bodyPr>
          <a:lstStyle/>
          <a:p>
            <a:pPr algn="just" rtl="1"/>
            <a:r>
              <a:rPr lang="ar-TN" sz="2800" b="1" dirty="0" smtClean="0">
                <a:latin typeface="Arabic Transparent" pitchFamily="34" charset="0"/>
                <a:cs typeface="Arabic Transparent" pitchFamily="34" charset="0"/>
              </a:rPr>
              <a:t>ضبط</a:t>
            </a:r>
            <a:r>
              <a:rPr lang="en-US" sz="2800" b="1" dirty="0" smtClean="0">
                <a:latin typeface="Arabic Transparent" pitchFamily="34" charset="0"/>
                <a:cs typeface="Arabic Transparent" pitchFamily="34" charset="0"/>
              </a:rPr>
              <a:t> </a:t>
            </a:r>
            <a:r>
              <a:rPr lang="ar-TN" sz="2800" b="1" dirty="0" smtClean="0">
                <a:cs typeface="Arabic Transparent" pitchFamily="2" charset="-78"/>
              </a:rPr>
              <a:t>مقاييس الترشح : </a:t>
            </a:r>
            <a:r>
              <a:rPr lang="ar-TN" sz="2800" b="1" dirty="0" smtClean="0">
                <a:latin typeface="Arabic Transparent" pitchFamily="34" charset="0"/>
                <a:cs typeface="Arabic Transparent" pitchFamily="34" charset="0"/>
              </a:rPr>
              <a:t> </a:t>
            </a:r>
            <a:r>
              <a:rPr lang="ar-TN" sz="2800" b="1" dirty="0" smtClean="0">
                <a:cs typeface="Arabic Transparent" pitchFamily="2" charset="-78"/>
              </a:rPr>
              <a:t>النصوص التشريعية والترتيبية </a:t>
            </a:r>
            <a:endParaRPr lang="en-US" sz="2800" b="1" u="sng" dirty="0" smtClean="0">
              <a:cs typeface="Arabic Transparent" pitchFamily="2" charset="-78"/>
            </a:endParaRPr>
          </a:p>
          <a:p>
            <a:pPr algn="just" rtl="1"/>
            <a:r>
              <a:rPr lang="ar-TN" sz="2800" b="1" dirty="0" smtClean="0">
                <a:cs typeface="Arabic Transparent" pitchFamily="2" charset="-78"/>
              </a:rPr>
              <a:t>مقاييس الاختيار:</a:t>
            </a:r>
            <a:r>
              <a:rPr lang="en-US" sz="2800" b="1" dirty="0" smtClean="0">
                <a:cs typeface="Arabic Transparent" pitchFamily="2" charset="-78"/>
              </a:rPr>
              <a:t> </a:t>
            </a:r>
            <a:r>
              <a:rPr lang="ar-TN" sz="2400" b="1" dirty="0" smtClean="0">
                <a:cs typeface="Arabic Transparent" pitchFamily="2" charset="-78"/>
              </a:rPr>
              <a:t>يتم ترتيب المترشحين وفقا لمقياسي سن المترشح وسنة التخرج الموافقة للمستوى التعليمي المطلوب للخطة المعروضة للتناظر</a:t>
            </a:r>
            <a:endParaRPr lang="fr-FR" sz="2400" b="1" dirty="0" smtClean="0">
              <a:cs typeface="Arabic Transparent" pitchFamily="2" charset="-78"/>
            </a:endParaRPr>
          </a:p>
          <a:p>
            <a:pPr algn="just"/>
            <a:endParaRPr lang="fr-FR" sz="2800" b="1" dirty="0">
              <a:cs typeface="Arabic Transparent" pitchFamily="2" charset="-78"/>
            </a:endParaRPr>
          </a:p>
        </p:txBody>
      </p:sp>
      <p:graphicFrame>
        <p:nvGraphicFramePr>
          <p:cNvPr id="4" name="Tableau 3"/>
          <p:cNvGraphicFramePr>
            <a:graphicFrameLocks noGrp="1"/>
          </p:cNvGraphicFramePr>
          <p:nvPr/>
        </p:nvGraphicFramePr>
        <p:xfrm>
          <a:off x="323528" y="2132856"/>
          <a:ext cx="8424936" cy="37856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33539"/>
                <a:gridCol w="5007221"/>
                <a:gridCol w="1584176"/>
              </a:tblGrid>
              <a:tr h="370840"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TN" sz="2400" dirty="0">
                          <a:solidFill>
                            <a:srgbClr val="0070C0"/>
                          </a:solidFill>
                          <a:latin typeface="Calibri"/>
                          <a:ea typeface="Calibri"/>
                          <a:cs typeface="Arabic Transparent"/>
                        </a:rPr>
                        <a:t>العدد الاقصى</a:t>
                      </a:r>
                      <a:endParaRPr lang="fr-FR" sz="2400" dirty="0">
                        <a:solidFill>
                          <a:srgbClr val="0070C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TN" sz="2400" dirty="0">
                          <a:solidFill>
                            <a:srgbClr val="0070C0"/>
                          </a:solidFill>
                          <a:latin typeface="Calibri"/>
                          <a:ea typeface="Calibri"/>
                          <a:cs typeface="Arabic Transparent"/>
                        </a:rPr>
                        <a:t>الصيغة</a:t>
                      </a:r>
                      <a:endParaRPr lang="fr-FR" sz="2400" dirty="0">
                        <a:solidFill>
                          <a:srgbClr val="0070C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just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TN" sz="2400" dirty="0" smtClean="0">
                          <a:solidFill>
                            <a:srgbClr val="0070C0"/>
                          </a:solidFill>
                          <a:latin typeface="Calibri"/>
                          <a:ea typeface="Calibri"/>
                          <a:cs typeface="Arabic Transparent"/>
                        </a:rPr>
                        <a:t>المقاييس</a:t>
                      </a:r>
                      <a:endParaRPr lang="fr-FR" sz="2400" dirty="0" smtClean="0">
                        <a:solidFill>
                          <a:srgbClr val="0070C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2400" dirty="0">
                        <a:solidFill>
                          <a:srgbClr val="0070C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TN" sz="2400" b="1">
                          <a:latin typeface="Calibri"/>
                          <a:ea typeface="Calibri"/>
                          <a:cs typeface="Arabic Transparent"/>
                        </a:rPr>
                        <a:t>60 نقطة</a:t>
                      </a:r>
                      <a:endParaRPr lang="fr-FR" sz="24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TN" sz="2400" b="1">
                          <a:latin typeface="Calibri"/>
                          <a:ea typeface="Calibri"/>
                          <a:cs typeface="Arabic Transparent"/>
                        </a:rPr>
                        <a:t>4 نقاط عن كل سنة اقدمية من سن التخرج</a:t>
                      </a:r>
                      <a:endParaRPr lang="fr-FR" sz="24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just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TN" sz="2400" b="1" dirty="0" smtClean="0">
                          <a:latin typeface="Calibri"/>
                          <a:ea typeface="Calibri"/>
                          <a:cs typeface="Arabic Transparent"/>
                        </a:rPr>
                        <a:t>سنة التخرج</a:t>
                      </a:r>
                      <a:endParaRPr lang="fr-FR" sz="2400" b="1" dirty="0" smtClean="0">
                        <a:latin typeface="Calibri"/>
                        <a:ea typeface="Calibri"/>
                        <a:cs typeface="Arial"/>
                      </a:endParaRPr>
                    </a:p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24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TN" sz="2400" b="1">
                          <a:latin typeface="Calibri"/>
                          <a:ea typeface="Calibri"/>
                          <a:cs typeface="Arabic Transparent"/>
                        </a:rPr>
                        <a:t>40 نقطة</a:t>
                      </a:r>
                      <a:endParaRPr lang="fr-FR" sz="24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TN" sz="2400" b="1">
                          <a:latin typeface="Calibri"/>
                          <a:ea typeface="Calibri"/>
                          <a:cs typeface="Arabic Transparent"/>
                        </a:rPr>
                        <a:t>نقطتين (2) عن كل سنة فوق العشرين ويتم احتساب السن باعتبار اليوم والشهر والسنة في تاريخ ختم الترشحات </a:t>
                      </a:r>
                      <a:endParaRPr lang="fr-FR" sz="24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just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TN" sz="2400" b="1" dirty="0" smtClean="0">
                          <a:latin typeface="Calibri"/>
                          <a:ea typeface="Calibri"/>
                          <a:cs typeface="Arabic Transparent"/>
                        </a:rPr>
                        <a:t>سن </a:t>
                      </a:r>
                      <a:r>
                        <a:rPr lang="ar-TN" sz="2400" b="1" dirty="0" err="1" smtClean="0">
                          <a:latin typeface="Calibri"/>
                          <a:ea typeface="Calibri"/>
                          <a:cs typeface="Arabic Transparent"/>
                        </a:rPr>
                        <a:t>المترشح</a:t>
                      </a:r>
                      <a:endParaRPr lang="fr-FR" sz="2400" b="1" dirty="0" smtClean="0">
                        <a:latin typeface="Calibri"/>
                        <a:ea typeface="Calibri"/>
                        <a:cs typeface="Arial"/>
                      </a:endParaRPr>
                    </a:p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24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TN" sz="2400" b="1" dirty="0">
                          <a:latin typeface="Calibri"/>
                          <a:ea typeface="Calibri"/>
                          <a:cs typeface="Arabic Transparent"/>
                        </a:rPr>
                        <a:t>100 نقطة</a:t>
                      </a:r>
                      <a:endParaRPr lang="fr-FR" sz="24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ar-TN" sz="2400" b="1" dirty="0">
                        <a:latin typeface="Calibri"/>
                        <a:ea typeface="Calibri"/>
                        <a:cs typeface="Arabic Transparent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just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TN" sz="2400" b="1" dirty="0" smtClean="0">
                          <a:latin typeface="Calibri"/>
                          <a:ea typeface="Calibri"/>
                          <a:cs typeface="Arabic Transparent"/>
                        </a:rPr>
                        <a:t>المجموع</a:t>
                      </a:r>
                      <a:endParaRPr lang="fr-FR" sz="2400" b="1" dirty="0" smtClean="0">
                        <a:latin typeface="Calibri"/>
                        <a:ea typeface="Calibri"/>
                        <a:cs typeface="Arial"/>
                      </a:endParaRPr>
                    </a:p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ar-TN" sz="2400" b="1" dirty="0">
                        <a:latin typeface="Calibri"/>
                        <a:ea typeface="Calibri"/>
                        <a:cs typeface="Arabic Transparent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1691680" y="6093296"/>
            <a:ext cx="709228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Low" rtl="1" fontAlgn="base">
              <a:spcBef>
                <a:spcPct val="0"/>
              </a:spcBef>
              <a:spcAft>
                <a:spcPct val="0"/>
              </a:spcAft>
            </a:pPr>
            <a:r>
              <a:rPr lang="ar-TN" sz="2400" b="1" dirty="0" smtClean="0">
                <a:latin typeface="Calibri" pitchFamily="34" charset="0"/>
                <a:ea typeface="Calibri" pitchFamily="34" charset="0"/>
                <a:cs typeface="Arabic Transparent" pitchFamily="2" charset="-78"/>
              </a:rPr>
              <a:t>في حالة التساوي بين المترشحين تعطى الاولية للأكبر سنا.</a:t>
            </a:r>
            <a:endParaRPr lang="ar-TN" sz="2400" b="1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99592" y="188640"/>
            <a:ext cx="7787208" cy="6166920"/>
          </a:xfrm>
        </p:spPr>
        <p:txBody>
          <a:bodyPr>
            <a:normAutofit/>
          </a:bodyPr>
          <a:lstStyle/>
          <a:p>
            <a:pPr algn="just" rtl="1"/>
            <a:r>
              <a:rPr lang="ar-TN" sz="3200" b="1" u="sng" dirty="0" smtClean="0">
                <a:cs typeface="Arabic Transparent" pitchFamily="2" charset="-78"/>
              </a:rPr>
              <a:t>مقاييس الاختيار </a:t>
            </a:r>
            <a:r>
              <a:rPr lang="ar-TN" b="1" u="sng" dirty="0" smtClean="0">
                <a:cs typeface="Arabic Transparent" pitchFamily="2" charset="-78"/>
              </a:rPr>
              <a:t>بالنسبة للمرحلة الثانية:</a:t>
            </a:r>
            <a:endParaRPr lang="en-US" b="1" u="sng" dirty="0" smtClean="0">
              <a:cs typeface="Arabic Transparent" pitchFamily="2" charset="-78"/>
            </a:endParaRPr>
          </a:p>
          <a:p>
            <a:pPr algn="just" rtl="1">
              <a:buNone/>
            </a:pPr>
            <a:endParaRPr lang="fr-FR" b="1" dirty="0" smtClean="0">
              <a:cs typeface="Arabic Transparent" pitchFamily="2" charset="-78"/>
            </a:endParaRPr>
          </a:p>
          <a:p>
            <a:pPr algn="just" rtl="1"/>
            <a:r>
              <a:rPr lang="ar-TN" b="1" dirty="0" smtClean="0">
                <a:cs typeface="Arabic Transparent" pitchFamily="2" charset="-78"/>
              </a:rPr>
              <a:t>دعوة </a:t>
            </a:r>
            <a:r>
              <a:rPr lang="en-US" b="1" dirty="0" smtClean="0">
                <a:cs typeface="Arabic Transparent" pitchFamily="2" charset="-78"/>
              </a:rPr>
              <a:t>02</a:t>
            </a:r>
            <a:r>
              <a:rPr lang="ar-TN" b="1" dirty="0" smtClean="0">
                <a:cs typeface="Arabic Transparent" pitchFamily="2" charset="-78"/>
              </a:rPr>
              <a:t>اضعاف من الذين تم قبول ملفاتهم بصفة أولية</a:t>
            </a:r>
            <a:r>
              <a:rPr lang="en-US" b="1" dirty="0" smtClean="0">
                <a:cs typeface="Arabic Transparent" pitchFamily="2" charset="-78"/>
              </a:rPr>
              <a:t> </a:t>
            </a:r>
            <a:r>
              <a:rPr lang="ar-TN" b="1" dirty="0" smtClean="0">
                <a:cs typeface="Arabic Transparent" pitchFamily="2" charset="-78"/>
              </a:rPr>
              <a:t>لإجراء فحص طبي نفسي </a:t>
            </a:r>
            <a:r>
              <a:rPr lang="ar-TN" b="1" dirty="0" smtClean="0">
                <a:solidFill>
                  <a:srgbClr val="FFC000"/>
                </a:solidFill>
                <a:cs typeface="Arabic Transparent" pitchFamily="2" charset="-78"/>
              </a:rPr>
              <a:t>للتثبت من ملائمة مؤهلاتهم البدنية والحسية والذهنية للخطط</a:t>
            </a:r>
            <a:r>
              <a:rPr lang="ar-TN" b="1" dirty="0" smtClean="0">
                <a:cs typeface="Arabic Transparent" pitchFamily="2" charset="-78"/>
              </a:rPr>
              <a:t> </a:t>
            </a:r>
            <a:r>
              <a:rPr lang="ar-TN" b="1" dirty="0" smtClean="0">
                <a:solidFill>
                  <a:srgbClr val="FFC000"/>
                </a:solidFill>
                <a:cs typeface="Arabic Transparent" pitchFamily="2" charset="-78"/>
              </a:rPr>
              <a:t>المترشح لها</a:t>
            </a:r>
            <a:endParaRPr lang="fr-FR" b="1" dirty="0" smtClean="0">
              <a:solidFill>
                <a:srgbClr val="FFC000"/>
              </a:solidFill>
              <a:cs typeface="Arabic Transparent" pitchFamily="2" charset="-78"/>
            </a:endParaRPr>
          </a:p>
          <a:p>
            <a:pPr lvl="0" algn="just" rtl="1"/>
            <a:endParaRPr lang="fr-FR" b="1" dirty="0" smtClean="0">
              <a:cs typeface="Arabic Transparent" pitchFamily="2" charset="-78"/>
            </a:endParaRPr>
          </a:p>
          <a:p>
            <a:pPr lvl="0" algn="just" rtl="1"/>
            <a:r>
              <a:rPr lang="ar-TN" b="1" dirty="0" smtClean="0">
                <a:cs typeface="Arabic Transparent" pitchFamily="2" charset="-78"/>
              </a:rPr>
              <a:t>لجنة طبية نفسية</a:t>
            </a:r>
            <a:r>
              <a:rPr lang="ar-TN" sz="3200" b="1" dirty="0" smtClean="0">
                <a:latin typeface="Arabic Transparent" pitchFamily="34" charset="0"/>
                <a:cs typeface="Arabic Transparent" pitchFamily="34" charset="0"/>
              </a:rPr>
              <a:t> </a:t>
            </a:r>
            <a:r>
              <a:rPr lang="ar-TN" sz="3200" b="1" dirty="0" smtClean="0">
                <a:cs typeface="Arabic Transparent" pitchFamily="2" charset="-78"/>
              </a:rPr>
              <a:t> : </a:t>
            </a:r>
            <a:r>
              <a:rPr lang="ar-TN" sz="3200" b="1" dirty="0" smtClean="0">
                <a:latin typeface="Arabic Transparent" pitchFamily="34" charset="0"/>
                <a:cs typeface="Arabic Transparent" pitchFamily="34" charset="0"/>
              </a:rPr>
              <a:t>مقرر وزير الشؤون الاجتماعية </a:t>
            </a:r>
            <a:endParaRPr lang="en-US" b="1" dirty="0" smtClean="0">
              <a:cs typeface="Arabic Transparent" pitchFamily="2" charset="-78"/>
            </a:endParaRPr>
          </a:p>
          <a:p>
            <a:pPr lvl="1" algn="just" rtl="1"/>
            <a:r>
              <a:rPr lang="ar-TN" b="1" dirty="0" smtClean="0">
                <a:cs typeface="Arabic Transparent" pitchFamily="2" charset="-78"/>
              </a:rPr>
              <a:t>اطباء مختصين في طب الشغل و/او الاعاقة  </a:t>
            </a:r>
            <a:endParaRPr lang="en-US" b="1" dirty="0" smtClean="0">
              <a:cs typeface="Arabic Transparent" pitchFamily="2" charset="-78"/>
            </a:endParaRPr>
          </a:p>
          <a:p>
            <a:pPr lvl="1" algn="just" rtl="1"/>
            <a:r>
              <a:rPr lang="ar-TN" b="1" dirty="0" smtClean="0">
                <a:cs typeface="Arabic Transparent" pitchFamily="2" charset="-78"/>
              </a:rPr>
              <a:t>واخصائين نفسيين عاملين في مجال رعاية الاشخاص </a:t>
            </a:r>
            <a:r>
              <a:rPr lang="ar-TN" sz="2400" b="1" dirty="0" smtClean="0">
                <a:cs typeface="Arabic Transparent" pitchFamily="2" charset="-78"/>
              </a:rPr>
              <a:t>ذوي الاعاقة</a:t>
            </a:r>
            <a:r>
              <a:rPr lang="ar-TN" b="1" dirty="0" smtClean="0">
                <a:cs typeface="Arabic Transparent" pitchFamily="2" charset="-78"/>
              </a:rPr>
              <a:t> </a:t>
            </a:r>
            <a:endParaRPr lang="en-US" b="1" dirty="0" smtClean="0">
              <a:cs typeface="Arabic Transparent" pitchFamily="2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67544" y="188640"/>
            <a:ext cx="8219256" cy="6166920"/>
          </a:xfrm>
        </p:spPr>
        <p:txBody>
          <a:bodyPr>
            <a:normAutofit/>
          </a:bodyPr>
          <a:lstStyle/>
          <a:p>
            <a:pPr marL="95250" indent="-3175" algn="just" rtl="1">
              <a:lnSpc>
                <a:spcPct val="195000"/>
              </a:lnSpc>
              <a:spcBef>
                <a:spcPts val="0"/>
              </a:spcBef>
              <a:buClr>
                <a:srgbClr val="CC00FF"/>
              </a:buClr>
              <a:buNone/>
            </a:pPr>
            <a:r>
              <a:rPr lang="ar-TN" sz="2800" b="1" dirty="0" smtClean="0">
                <a:solidFill>
                  <a:srgbClr val="FFC000"/>
                </a:solidFill>
                <a:latin typeface="Simplified Arabic"/>
                <a:ea typeface="Times New Roman"/>
                <a:cs typeface="Arabic Transparent" pitchFamily="2" charset="-78"/>
              </a:rPr>
              <a:t>القانون</a:t>
            </a:r>
            <a:r>
              <a:rPr lang="tr-TR" sz="2800" b="1" dirty="0" smtClean="0">
                <a:solidFill>
                  <a:srgbClr val="FFC000"/>
                </a:solidFill>
                <a:latin typeface="Simplified Arabic"/>
                <a:ea typeface="Times New Roman"/>
                <a:cs typeface="Arabic Transparent" pitchFamily="2" charset="-78"/>
              </a:rPr>
              <a:t> </a:t>
            </a:r>
            <a:r>
              <a:rPr lang="ar-TN" sz="2800" b="1" dirty="0" smtClean="0">
                <a:solidFill>
                  <a:srgbClr val="FFC000"/>
                </a:solidFill>
                <a:latin typeface="Simplified Arabic"/>
                <a:ea typeface="Times New Roman"/>
                <a:cs typeface="Arabic Transparent" pitchFamily="2" charset="-78"/>
              </a:rPr>
              <a:t>التوجيهي عدد 2005-83</a:t>
            </a:r>
            <a:r>
              <a:rPr lang="ar-TN" sz="2800" b="1" dirty="0" smtClean="0">
                <a:solidFill>
                  <a:srgbClr val="FFC000"/>
                </a:solidFill>
                <a:cs typeface="Arabic Transparent" pitchFamily="2" charset="-78"/>
              </a:rPr>
              <a:t> </a:t>
            </a:r>
          </a:p>
          <a:p>
            <a:pPr lvl="1" algn="just" rtl="1"/>
            <a:r>
              <a:rPr lang="ar-TN" b="1" dirty="0" smtClean="0">
                <a:cs typeface="Arabic Transparent" pitchFamily="2" charset="-78"/>
              </a:rPr>
              <a:t>الفصل 26 </a:t>
            </a:r>
            <a:endParaRPr lang="en-US" b="1" dirty="0" smtClean="0">
              <a:cs typeface="Arabic Transparent" pitchFamily="2" charset="-78"/>
            </a:endParaRPr>
          </a:p>
          <a:p>
            <a:pPr lvl="1" algn="just" rtl="1"/>
            <a:r>
              <a:rPr lang="ar-TN" b="1" dirty="0" smtClean="0">
                <a:cs typeface="Arabic Transparent" pitchFamily="2" charset="-78"/>
              </a:rPr>
              <a:t>"لا يمكن ان تكون الاعاقة سببا في حرمان مواطن من الحصول على شغل في القطاع العام او الخاص اذا </a:t>
            </a:r>
            <a:r>
              <a:rPr lang="ar-TN" b="1" u="sng" dirty="0" smtClean="0">
                <a:cs typeface="Arabic Transparent" pitchFamily="2" charset="-78"/>
              </a:rPr>
              <a:t>توفرت لديه المؤهلات الملائمة للقيام به</a:t>
            </a:r>
            <a:r>
              <a:rPr lang="ar-TN" b="1" dirty="0" smtClean="0">
                <a:cs typeface="Arabic Transparent" pitchFamily="2" charset="-78"/>
              </a:rPr>
              <a:t> " </a:t>
            </a:r>
            <a:endParaRPr lang="en-US" b="1" dirty="0" smtClean="0">
              <a:cs typeface="Arabic Transparent" pitchFamily="2" charset="-78"/>
            </a:endParaRPr>
          </a:p>
          <a:p>
            <a:pPr lvl="1" algn="just" rtl="1">
              <a:buNone/>
            </a:pPr>
            <a:endParaRPr lang="ar-TN" b="1" dirty="0" smtClean="0">
              <a:cs typeface="Arabic Transparent" pitchFamily="2" charset="-78"/>
            </a:endParaRPr>
          </a:p>
          <a:p>
            <a:pPr lvl="1" algn="just" rtl="1"/>
            <a:r>
              <a:rPr lang="ar-TN" b="1" dirty="0" smtClean="0">
                <a:cs typeface="Arabic Transparent" pitchFamily="2" charset="-78"/>
              </a:rPr>
              <a:t>الفصل 27 </a:t>
            </a:r>
            <a:endParaRPr lang="en-US" b="1" dirty="0" smtClean="0">
              <a:cs typeface="Arabic Transparent" pitchFamily="2" charset="-78"/>
            </a:endParaRPr>
          </a:p>
          <a:p>
            <a:pPr lvl="1" algn="just" rtl="1"/>
            <a:r>
              <a:rPr lang="ar-TN" b="1" dirty="0" smtClean="0">
                <a:cs typeface="Arabic Transparent" pitchFamily="2" charset="-78"/>
              </a:rPr>
              <a:t>" لا يجوز اقصاء اي مترشح بسبب اعاقته من اجراء المناظرات او الاختبارات المهنية للانتداب للعمل بالوظيفة العمومية والمنشات والمؤسسات العمومية والمؤسسات الخاصة </a:t>
            </a:r>
            <a:r>
              <a:rPr lang="ar-TN" b="1" u="sng" dirty="0" smtClean="0">
                <a:cs typeface="Arabic Transparent" pitchFamily="2" charset="-78"/>
              </a:rPr>
              <a:t>اذا توفرت لديه المؤهلات الملائمة للقيام به ومتى كانت الوظائف المزمع اسنادها لا تقتضي توفر مؤهلات بدنية خاصة</a:t>
            </a:r>
            <a:r>
              <a:rPr lang="ar-TN" b="1" dirty="0" smtClean="0">
                <a:cs typeface="Arabic Transparent" pitchFamily="2" charset="-78"/>
              </a:rPr>
              <a:t> وفقا للنظام الاساسي الخاص بالسلك الذي تنتمي اليه الرتبة المترشح لها. "</a:t>
            </a:r>
            <a:endParaRPr lang="fr-FR" b="1" dirty="0" smtClean="0">
              <a:cs typeface="Arabic Transparent" pitchFamily="2" charset="-78"/>
            </a:endParaRPr>
          </a:p>
          <a:p>
            <a:pPr algn="just"/>
            <a:endParaRPr lang="fr-FR" b="1" dirty="0">
              <a:cs typeface="Arabic Transparent" pitchFamily="2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TN" b="1" dirty="0" smtClean="0">
                <a:solidFill>
                  <a:srgbClr val="FFC000"/>
                </a:solidFill>
                <a:cs typeface="Arabic Transparent" pitchFamily="2" charset="-78"/>
              </a:rPr>
              <a:t>مناظرة وطنية</a:t>
            </a:r>
            <a:endParaRPr lang="tr-TR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914400" y="1783560"/>
            <a:ext cx="7772400" cy="31095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rtl="1"/>
            <a:r>
              <a:rPr lang="ar-TN" b="1" dirty="0" smtClean="0">
                <a:latin typeface="Arabic Transparent" pitchFamily="34" charset="0"/>
                <a:cs typeface="Arabic Transparent" pitchFamily="34" charset="0"/>
              </a:rPr>
              <a:t>عدد </a:t>
            </a:r>
            <a:r>
              <a:rPr lang="ar-TN" b="1" dirty="0" smtClean="0">
                <a:cs typeface="Arabic Transparent" pitchFamily="2" charset="-78"/>
              </a:rPr>
              <a:t>خطط </a:t>
            </a:r>
            <a:r>
              <a:rPr lang="ar-TN" b="1" dirty="0" smtClean="0">
                <a:latin typeface="Arabic Transparent" pitchFamily="34" charset="0"/>
                <a:cs typeface="Arabic Transparent" pitchFamily="34" charset="0"/>
              </a:rPr>
              <a:t>:</a:t>
            </a:r>
            <a:r>
              <a:rPr lang="tr-TR" b="1" dirty="0" smtClean="0">
                <a:latin typeface="Arabic Transparent" pitchFamily="34" charset="0"/>
                <a:cs typeface="Arabic Transparent" pitchFamily="34" charset="0"/>
              </a:rPr>
              <a:t>500</a:t>
            </a:r>
          </a:p>
          <a:p>
            <a:pPr lvl="0" algn="just" rtl="1"/>
            <a:r>
              <a:rPr lang="ar-TN" b="1" dirty="0" smtClean="0">
                <a:latin typeface="Arabic Transparent" pitchFamily="34" charset="0"/>
                <a:cs typeface="Arabic Transparent" pitchFamily="34" charset="0"/>
              </a:rPr>
              <a:t>عدد مترشّح : 5664</a:t>
            </a:r>
            <a:endParaRPr lang="tr-TR" b="1" dirty="0" smtClean="0">
              <a:latin typeface="Arabic Transparent" pitchFamily="34" charset="0"/>
              <a:cs typeface="Arabic Transparent" pitchFamily="34" charset="0"/>
            </a:endParaRPr>
          </a:p>
          <a:p>
            <a:pPr lvl="0" algn="just" rtl="1"/>
            <a:r>
              <a:rPr lang="ar-TN" b="1" dirty="0" smtClean="0">
                <a:latin typeface="Arabic Transparent" pitchFamily="34" charset="0"/>
                <a:cs typeface="Arabic Transparent" pitchFamily="34" charset="0"/>
              </a:rPr>
              <a:t>عدد الأشخاص</a:t>
            </a:r>
            <a:r>
              <a:rPr lang="tr-TR" b="1" dirty="0" smtClean="0">
                <a:latin typeface="Arabic Transparent" pitchFamily="34" charset="0"/>
                <a:cs typeface="Arabic Transparent" pitchFamily="34" charset="0"/>
              </a:rPr>
              <a:t> </a:t>
            </a:r>
            <a:r>
              <a:rPr lang="ar-TN" sz="2800" b="1" dirty="0" smtClean="0">
                <a:latin typeface="Arabic Transparent" pitchFamily="34" charset="0"/>
                <a:cs typeface="Arabic Transparent" pitchFamily="34" charset="0"/>
              </a:rPr>
              <a:t>ذوي الاعاقة</a:t>
            </a:r>
            <a:r>
              <a:rPr lang="tr-TR" sz="2800" b="1" dirty="0" smtClean="0">
                <a:latin typeface="Arabic Transparent" pitchFamily="34" charset="0"/>
                <a:cs typeface="Arabic Transparent" pitchFamily="34" charset="0"/>
              </a:rPr>
              <a:t> </a:t>
            </a:r>
            <a:r>
              <a:rPr lang="ar-TN" b="1" dirty="0" smtClean="0">
                <a:latin typeface="Arabic Transparent" pitchFamily="34" charset="0"/>
                <a:cs typeface="Arabic Transparent" pitchFamily="34" charset="0"/>
              </a:rPr>
              <a:t>الذين تمّ انتدابهم </a:t>
            </a:r>
            <a:r>
              <a:rPr lang="en-US" sz="3200" b="1" dirty="0" smtClean="0">
                <a:latin typeface="Arabic Transparent" pitchFamily="34" charset="0"/>
                <a:cs typeface="Arabic Transparent" pitchFamily="34" charset="0"/>
              </a:rPr>
              <a:t/>
            </a:r>
            <a:br>
              <a:rPr lang="en-US" sz="3200" b="1" dirty="0" smtClean="0">
                <a:latin typeface="Arabic Transparent" pitchFamily="34" charset="0"/>
                <a:cs typeface="Arabic Transparent" pitchFamily="34" charset="0"/>
              </a:rPr>
            </a:br>
            <a:r>
              <a:rPr lang="ar-TN" sz="3200" b="1" dirty="0" smtClean="0">
                <a:latin typeface="Arabic Transparent" pitchFamily="34" charset="0"/>
                <a:cs typeface="Arabic Transparent" pitchFamily="34" charset="0"/>
              </a:rPr>
              <a:t>في القطاع العمومي </a:t>
            </a:r>
            <a:r>
              <a:rPr lang="ar-TN" b="1" dirty="0" smtClean="0">
                <a:latin typeface="Arabic Transparent" pitchFamily="34" charset="0"/>
                <a:cs typeface="Arabic Transparent" pitchFamily="34" charset="0"/>
              </a:rPr>
              <a:t>(نسبة الـ</a:t>
            </a:r>
            <a:r>
              <a:rPr lang="fr-FR" b="1" dirty="0" smtClean="0">
                <a:latin typeface="Arabic Transparent" pitchFamily="34" charset="0"/>
                <a:cs typeface="Arabic Transparent" pitchFamily="34" charset="0"/>
              </a:rPr>
              <a:t>%1</a:t>
            </a:r>
            <a:r>
              <a:rPr lang="ar-TN" b="1" dirty="0" smtClean="0">
                <a:latin typeface="Arabic Transparent" pitchFamily="34" charset="0"/>
                <a:cs typeface="Arabic Transparent" pitchFamily="34" charset="0"/>
              </a:rPr>
              <a:t>): </a:t>
            </a:r>
            <a:endParaRPr lang="tr-TR" b="1" dirty="0" smtClean="0">
              <a:latin typeface="Arabic Transparent" pitchFamily="34" charset="0"/>
              <a:cs typeface="Arabic Transparent" pitchFamily="34" charset="0"/>
            </a:endParaRPr>
          </a:p>
          <a:p>
            <a:pPr lvl="1" algn="just" rtl="1"/>
            <a:r>
              <a:rPr lang="ar-TN" b="1" dirty="0" smtClean="0">
                <a:latin typeface="Arabic Transparent" pitchFamily="34" charset="0"/>
                <a:cs typeface="Arabic Transparent" pitchFamily="34" charset="0"/>
              </a:rPr>
              <a:t>217 في 2012</a:t>
            </a:r>
            <a:endParaRPr lang="tr-TR" b="1" dirty="0" smtClean="0">
              <a:latin typeface="Arabic Transparent" pitchFamily="34" charset="0"/>
              <a:cs typeface="Arabic Transparent" pitchFamily="34" charset="0"/>
            </a:endParaRPr>
          </a:p>
          <a:p>
            <a:pPr lvl="1" algn="just" rtl="1"/>
            <a:r>
              <a:rPr lang="ar-TN" b="1" dirty="0" smtClean="0">
                <a:latin typeface="Arabic Transparent" pitchFamily="34" charset="0"/>
                <a:cs typeface="Arabic Transparent" pitchFamily="34" charset="0"/>
              </a:rPr>
              <a:t>259 في 2014،</a:t>
            </a:r>
            <a:endParaRPr lang="fr-FR" b="1" dirty="0" smtClean="0">
              <a:latin typeface="Arabic Transparent" pitchFamily="34" charset="0"/>
              <a:cs typeface="Arabic Transparent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99592" y="332656"/>
            <a:ext cx="7772400" cy="914400"/>
          </a:xfrm>
        </p:spPr>
        <p:txBody>
          <a:bodyPr>
            <a:normAutofit fontScale="90000"/>
          </a:bodyPr>
          <a:lstStyle/>
          <a:p>
            <a:pPr algn="ctr"/>
            <a:r>
              <a:rPr lang="ar-SA" b="1" dirty="0" smtClean="0">
                <a:solidFill>
                  <a:srgbClr val="FFC000"/>
                </a:solidFill>
                <a:latin typeface="Times New Roman" pitchFamily="18" charset="0"/>
                <a:cs typeface="Arabic Transparent" pitchFamily="2" charset="-78"/>
              </a:rPr>
              <a:t>دور الجمعيات في النهوض بتشغيل </a:t>
            </a:r>
            <a:r>
              <a:rPr lang="ar-TN" b="1" dirty="0" smtClean="0">
                <a:solidFill>
                  <a:srgbClr val="FFC000"/>
                </a:solidFill>
                <a:latin typeface="Times New Roman" pitchFamily="18" charset="0"/>
                <a:cs typeface="Arabic Transparent" pitchFamily="2" charset="-78"/>
              </a:rPr>
              <a:t/>
            </a:r>
            <a:br>
              <a:rPr lang="ar-TN" b="1" dirty="0" smtClean="0">
                <a:solidFill>
                  <a:srgbClr val="FFC000"/>
                </a:solidFill>
                <a:latin typeface="Times New Roman" pitchFamily="18" charset="0"/>
                <a:cs typeface="Arabic Transparent" pitchFamily="2" charset="-78"/>
              </a:rPr>
            </a:br>
            <a:r>
              <a:rPr lang="ar-SA" b="1" dirty="0" smtClean="0">
                <a:solidFill>
                  <a:srgbClr val="FFC000"/>
                </a:solidFill>
                <a:latin typeface="Times New Roman" pitchFamily="18" charset="0"/>
                <a:cs typeface="Arabic Transparent" pitchFamily="2" charset="-78"/>
              </a:rPr>
              <a:t>الاشخاص </a:t>
            </a:r>
            <a:r>
              <a:rPr lang="ar-TN" b="1" dirty="0" smtClean="0">
                <a:solidFill>
                  <a:srgbClr val="FFC000"/>
                </a:solidFill>
                <a:latin typeface="Times New Roman" pitchFamily="18" charset="0"/>
                <a:cs typeface="Arabic Transparent" pitchFamily="2" charset="-78"/>
              </a:rPr>
              <a:t>ذوي الإعاقة</a:t>
            </a:r>
            <a:endParaRPr lang="fr-FR" dirty="0">
              <a:solidFill>
                <a:srgbClr val="FFC000"/>
              </a:solidFill>
              <a:cs typeface="Arabic Transparent" pitchFamily="2" charset="-78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11560" y="1783560"/>
            <a:ext cx="8075240" cy="4572000"/>
          </a:xfrm>
        </p:spPr>
        <p:txBody>
          <a:bodyPr>
            <a:normAutofit/>
          </a:bodyPr>
          <a:lstStyle/>
          <a:p>
            <a:pPr marL="365125" indent="-280988" algn="just" rtl="1">
              <a:lnSpc>
                <a:spcPct val="130000"/>
              </a:lnSpc>
              <a:buNone/>
            </a:pPr>
            <a:r>
              <a:rPr lang="ar-SA" b="1" dirty="0" smtClean="0">
                <a:cs typeface="Arabic Transparent" pitchFamily="2" charset="-78"/>
              </a:rPr>
              <a:t>يضطلع القطاع الجمعياتي في تونس في مجال النهوض بالأشخاص </a:t>
            </a:r>
            <a:r>
              <a:rPr lang="ar-TN" b="1" dirty="0" smtClean="0">
                <a:latin typeface="Times New Roman" pitchFamily="18" charset="0"/>
                <a:cs typeface="Arabic Transparent" pitchFamily="2" charset="-78"/>
              </a:rPr>
              <a:t>ذوي الإعاقة</a:t>
            </a:r>
            <a:r>
              <a:rPr lang="ar-TN" b="1" dirty="0" smtClean="0">
                <a:cs typeface="Arabic Transparent" pitchFamily="2" charset="-78"/>
              </a:rPr>
              <a:t> </a:t>
            </a:r>
            <a:r>
              <a:rPr lang="ar-SA" b="1" dirty="0" smtClean="0">
                <a:cs typeface="Arabic Transparent" pitchFamily="2" charset="-78"/>
              </a:rPr>
              <a:t>بصفة عامة وفي</a:t>
            </a:r>
            <a:r>
              <a:rPr lang="ar-TN" b="1" dirty="0" smtClean="0">
                <a:cs typeface="Arabic Transparent" pitchFamily="2" charset="-78"/>
              </a:rPr>
              <a:t> مجال ال</a:t>
            </a:r>
            <a:r>
              <a:rPr lang="ar-SA" b="1" dirty="0" smtClean="0">
                <a:cs typeface="Arabic Transparent" pitchFamily="2" charset="-78"/>
              </a:rPr>
              <a:t>تشغيل على وجه الخصوص بمهام رئيسية ومتعددة </a:t>
            </a:r>
            <a:r>
              <a:rPr lang="ar-TN" b="1" dirty="0" smtClean="0">
                <a:cs typeface="Arabic Transparent" pitchFamily="2" charset="-78"/>
              </a:rPr>
              <a:t>منها </a:t>
            </a:r>
            <a:r>
              <a:rPr lang="ar-TN" b="1" dirty="0" err="1" smtClean="0">
                <a:cs typeface="Arabic Transparent" pitchFamily="2" charset="-78"/>
              </a:rPr>
              <a:t>خاصة:</a:t>
            </a:r>
            <a:endParaRPr lang="ar-TN" b="1" dirty="0" smtClean="0">
              <a:cs typeface="Arabic Transparent" pitchFamily="2" charset="-78"/>
            </a:endParaRPr>
          </a:p>
          <a:p>
            <a:pPr marL="365125" indent="-280988" algn="just" rtl="1">
              <a:lnSpc>
                <a:spcPct val="130000"/>
              </a:lnSpc>
              <a:buClr>
                <a:srgbClr val="CC00FF"/>
              </a:buClr>
              <a:buSzPct val="90000"/>
              <a:buFont typeface="Wingdings" pitchFamily="2" charset="2"/>
              <a:buChar char="ü"/>
            </a:pPr>
            <a:r>
              <a:rPr lang="ar-SA" b="1" dirty="0" smtClean="0">
                <a:cs typeface="Arabic Transparent" pitchFamily="2" charset="-78"/>
              </a:rPr>
              <a:t>التكوين المهني والإعداد للحياة المهنية.</a:t>
            </a:r>
          </a:p>
          <a:p>
            <a:pPr marL="365125" indent="-280988" algn="just" rtl="1">
              <a:lnSpc>
                <a:spcPct val="130000"/>
              </a:lnSpc>
              <a:buClr>
                <a:srgbClr val="CC00FF"/>
              </a:buClr>
              <a:buSzPct val="90000"/>
              <a:buFont typeface="Wingdings" pitchFamily="2" charset="2"/>
              <a:buChar char="ü"/>
            </a:pPr>
            <a:r>
              <a:rPr lang="ar-TN" b="1" dirty="0" smtClean="0">
                <a:cs typeface="Arabic Transparent" pitchFamily="2" charset="-78"/>
              </a:rPr>
              <a:t> </a:t>
            </a:r>
            <a:r>
              <a:rPr lang="ar-SA" b="1" dirty="0" smtClean="0">
                <a:cs typeface="Arabic Transparent" pitchFamily="2" charset="-78"/>
              </a:rPr>
              <a:t>الإحاطة </a:t>
            </a:r>
            <a:r>
              <a:rPr lang="ar-SA" b="1" dirty="0" err="1" smtClean="0">
                <a:cs typeface="Arabic Transparent" pitchFamily="2" charset="-78"/>
              </a:rPr>
              <a:t>والتأطير</a:t>
            </a:r>
            <a:r>
              <a:rPr lang="ar-SA" b="1" dirty="0" smtClean="0">
                <a:cs typeface="Arabic Transparent" pitchFamily="2" charset="-78"/>
              </a:rPr>
              <a:t> الميداني</a:t>
            </a:r>
            <a:r>
              <a:rPr lang="ar-TN" b="1" dirty="0" smtClean="0">
                <a:cs typeface="Arabic Transparent" pitchFamily="2" charset="-78"/>
              </a:rPr>
              <a:t> و</a:t>
            </a:r>
            <a:r>
              <a:rPr lang="ar-SA" b="1" dirty="0" smtClean="0">
                <a:cs typeface="Arabic Transparent" pitchFamily="2" charset="-78"/>
              </a:rPr>
              <a:t>استكشاف </a:t>
            </a:r>
            <a:r>
              <a:rPr lang="ar-TN" b="1" dirty="0" smtClean="0">
                <a:cs typeface="Arabic Transparent" pitchFamily="2" charset="-78"/>
              </a:rPr>
              <a:t>ال</a:t>
            </a:r>
            <a:r>
              <a:rPr lang="ar-SA" b="1" dirty="0" smtClean="0">
                <a:cs typeface="Arabic Transparent" pitchFamily="2" charset="-78"/>
              </a:rPr>
              <a:t>مجالات </a:t>
            </a:r>
            <a:r>
              <a:rPr lang="ar-TN" b="1" dirty="0" smtClean="0">
                <a:cs typeface="Arabic Transparent" pitchFamily="2" charset="-78"/>
              </a:rPr>
              <a:t>ال</a:t>
            </a:r>
            <a:r>
              <a:rPr lang="ar-SA" b="1" dirty="0" smtClean="0">
                <a:cs typeface="Arabic Transparent" pitchFamily="2" charset="-78"/>
              </a:rPr>
              <a:t>جديدة</a:t>
            </a:r>
            <a:r>
              <a:rPr lang="ar-TN" b="1" dirty="0" smtClean="0">
                <a:cs typeface="Arabic Transparent" pitchFamily="2" charset="-78"/>
              </a:rPr>
              <a:t>       </a:t>
            </a:r>
            <a:r>
              <a:rPr lang="ar-SA" b="1" dirty="0" smtClean="0">
                <a:cs typeface="Arabic Transparent" pitchFamily="2" charset="-78"/>
              </a:rPr>
              <a:t> </a:t>
            </a:r>
            <a:r>
              <a:rPr lang="ar-TN" b="1" dirty="0" smtClean="0">
                <a:cs typeface="Arabic Transparent" pitchFamily="2" charset="-78"/>
              </a:rPr>
              <a:t>   </a:t>
            </a:r>
            <a:r>
              <a:rPr lang="ar-SA" b="1" dirty="0" smtClean="0">
                <a:cs typeface="Arabic Transparent" pitchFamily="2" charset="-78"/>
              </a:rPr>
              <a:t>للتشغيل.</a:t>
            </a:r>
            <a:endParaRPr lang="ar-TN" b="1" dirty="0" smtClean="0">
              <a:cs typeface="Arabic Transparent" pitchFamily="2" charset="-78"/>
            </a:endParaRPr>
          </a:p>
          <a:p>
            <a:pPr marL="365125" indent="-280988" algn="just" rtl="1">
              <a:lnSpc>
                <a:spcPct val="130000"/>
              </a:lnSpc>
              <a:buClr>
                <a:srgbClr val="CC00FF"/>
              </a:buClr>
              <a:buSzPct val="90000"/>
              <a:buFont typeface="Wingdings" pitchFamily="2" charset="2"/>
              <a:buChar char="ü"/>
            </a:pPr>
            <a:r>
              <a:rPr lang="ar-TN" b="1" dirty="0" smtClean="0">
                <a:cs typeface="Arabic Transparent" pitchFamily="2" charset="-78"/>
              </a:rPr>
              <a:t> العمل بالوسط المحمي</a:t>
            </a:r>
            <a:endParaRPr lang="fr-FR" dirty="0">
              <a:cs typeface="Arabic Transparent" pitchFamily="2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27584" y="548680"/>
            <a:ext cx="7772400" cy="5544616"/>
          </a:xfrm>
        </p:spPr>
        <p:txBody>
          <a:bodyPr>
            <a:normAutofit/>
          </a:bodyPr>
          <a:lstStyle/>
          <a:p>
            <a:pPr marL="0" indent="273050" algn="just" rtl="1">
              <a:lnSpc>
                <a:spcPct val="140000"/>
              </a:lnSpc>
              <a:buNone/>
            </a:pPr>
            <a:r>
              <a:rPr lang="ar-TN" b="1" dirty="0" smtClean="0">
                <a:cs typeface="Arabic Transparent" pitchFamily="2" charset="-78"/>
              </a:rPr>
              <a:t>و تقوم مكونات المجتمع المدني بدور هام من </a:t>
            </a:r>
            <a:r>
              <a:rPr lang="ar-TN" b="1" dirty="0" err="1" smtClean="0">
                <a:cs typeface="Arabic Transparent" pitchFamily="2" charset="-78"/>
              </a:rPr>
              <a:t>خلال :</a:t>
            </a:r>
            <a:endParaRPr lang="ar-TN" b="1" dirty="0" smtClean="0">
              <a:cs typeface="Arabic Transparent" pitchFamily="2" charset="-78"/>
            </a:endParaRPr>
          </a:p>
          <a:p>
            <a:pPr marL="0" indent="273050" algn="just" rtl="1">
              <a:lnSpc>
                <a:spcPct val="140000"/>
              </a:lnSpc>
              <a:buNone/>
            </a:pPr>
            <a:endParaRPr lang="ar-TN" sz="1200" b="1" dirty="0" smtClean="0">
              <a:cs typeface="Arabic Transparent" pitchFamily="2" charset="-78"/>
            </a:endParaRPr>
          </a:p>
          <a:p>
            <a:pPr marL="0" indent="273050" algn="just" rtl="1">
              <a:lnSpc>
                <a:spcPct val="140000"/>
              </a:lnSpc>
              <a:buClr>
                <a:srgbClr val="CC00FF"/>
              </a:buClr>
              <a:buFont typeface="Wingdings" pitchFamily="2" charset="2"/>
              <a:buChar char="§"/>
            </a:pPr>
            <a:r>
              <a:rPr lang="ar-TN" b="1" dirty="0" smtClean="0">
                <a:cs typeface="Arabic Transparent" pitchFamily="2" charset="-78"/>
              </a:rPr>
              <a:t>توجيه وإرشاد </a:t>
            </a:r>
            <a:r>
              <a:rPr lang="ar-SA" b="1" dirty="0" smtClean="0">
                <a:cs typeface="Arabic Transparent" pitchFamily="2" charset="-78"/>
              </a:rPr>
              <a:t>الأشخاص </a:t>
            </a:r>
            <a:r>
              <a:rPr lang="ar-TN" b="1" dirty="0" smtClean="0">
                <a:latin typeface="Times New Roman" pitchFamily="18" charset="0"/>
                <a:cs typeface="Arabic Transparent" pitchFamily="2" charset="-78"/>
              </a:rPr>
              <a:t>ذوي الإعاقة</a:t>
            </a:r>
            <a:r>
              <a:rPr lang="ar-TN" b="1" dirty="0" smtClean="0">
                <a:cs typeface="Arabic Transparent" pitchFamily="2" charset="-78"/>
              </a:rPr>
              <a:t> للبحث عن شغل،  </a:t>
            </a:r>
          </a:p>
          <a:p>
            <a:pPr marL="0" indent="273050" algn="just" rtl="1">
              <a:lnSpc>
                <a:spcPct val="140000"/>
              </a:lnSpc>
              <a:buClr>
                <a:srgbClr val="CC00FF"/>
              </a:buClr>
              <a:buFont typeface="Wingdings" pitchFamily="2" charset="2"/>
              <a:buChar char="§"/>
            </a:pPr>
            <a:r>
              <a:rPr lang="ar-SA" b="1" dirty="0" smtClean="0">
                <a:cs typeface="Arabic Transparent" pitchFamily="2" charset="-78"/>
              </a:rPr>
              <a:t>استكشاف مجالات جديدة للتشغيل</a:t>
            </a:r>
            <a:r>
              <a:rPr lang="ar-TN" b="1" dirty="0" err="1" smtClean="0">
                <a:cs typeface="Arabic Transparent" pitchFamily="2" charset="-78"/>
              </a:rPr>
              <a:t>،</a:t>
            </a:r>
            <a:endParaRPr lang="ar-TN" b="1" dirty="0" smtClean="0">
              <a:cs typeface="Arabic Transparent" pitchFamily="2" charset="-78"/>
            </a:endParaRPr>
          </a:p>
          <a:p>
            <a:pPr marL="0" indent="273050" algn="just" rtl="1">
              <a:lnSpc>
                <a:spcPct val="140000"/>
              </a:lnSpc>
              <a:buClr>
                <a:srgbClr val="CC00FF"/>
              </a:buClr>
              <a:buFont typeface="Wingdings" pitchFamily="2" charset="2"/>
              <a:buChar char="§"/>
            </a:pPr>
            <a:r>
              <a:rPr lang="ar-TN" b="1" dirty="0" smtClean="0">
                <a:cs typeface="Arabic Transparent" pitchFamily="2" charset="-78"/>
              </a:rPr>
              <a:t>مساعدتهم على الاستمرار  في الشغل والمحافظة </a:t>
            </a:r>
            <a:r>
              <a:rPr lang="ar-TN" b="1" dirty="0" err="1" smtClean="0">
                <a:cs typeface="Arabic Transparent" pitchFamily="2" charset="-78"/>
              </a:rPr>
              <a:t>عليه،</a:t>
            </a:r>
            <a:endParaRPr lang="ar-TN" b="1" dirty="0" smtClean="0">
              <a:cs typeface="Arabic Transparent" pitchFamily="2" charset="-78"/>
            </a:endParaRPr>
          </a:p>
          <a:p>
            <a:pPr marL="0" indent="273050" algn="just" rtl="1">
              <a:lnSpc>
                <a:spcPct val="140000"/>
              </a:lnSpc>
              <a:buClr>
                <a:srgbClr val="CC00FF"/>
              </a:buClr>
              <a:buFont typeface="Wingdings" pitchFamily="2" charset="2"/>
              <a:buChar char="§"/>
            </a:pPr>
            <a:r>
              <a:rPr lang="ar-SA" b="1" dirty="0" smtClean="0">
                <a:cs typeface="Arabic Transparent" pitchFamily="2" charset="-78"/>
              </a:rPr>
              <a:t>تذليل الصعوبات التي قد تعترضه</a:t>
            </a:r>
            <a:r>
              <a:rPr lang="ar-TN" b="1" dirty="0" smtClean="0">
                <a:cs typeface="Arabic Transparent" pitchFamily="2" charset="-78"/>
              </a:rPr>
              <a:t>م</a:t>
            </a:r>
            <a:r>
              <a:rPr lang="ar-SA" b="1" dirty="0" smtClean="0">
                <a:cs typeface="Arabic Transparent" pitchFamily="2" charset="-78"/>
              </a:rPr>
              <a:t> في تسيير مش</a:t>
            </a:r>
            <a:r>
              <a:rPr lang="ar-TN" b="1" dirty="0" smtClean="0">
                <a:cs typeface="Arabic Transparent" pitchFamily="2" charset="-78"/>
              </a:rPr>
              <a:t>ا</a:t>
            </a:r>
            <a:r>
              <a:rPr lang="ar-SA" b="1" dirty="0" smtClean="0">
                <a:cs typeface="Arabic Transparent" pitchFamily="2" charset="-78"/>
              </a:rPr>
              <a:t>ر</a:t>
            </a:r>
            <a:r>
              <a:rPr lang="ar-TN" b="1" dirty="0" smtClean="0">
                <a:cs typeface="Arabic Transparent" pitchFamily="2" charset="-78"/>
              </a:rPr>
              <a:t>ي</a:t>
            </a:r>
            <a:r>
              <a:rPr lang="ar-SA" b="1" dirty="0" smtClean="0">
                <a:cs typeface="Arabic Transparent" pitchFamily="2" charset="-78"/>
              </a:rPr>
              <a:t>عه</a:t>
            </a:r>
            <a:r>
              <a:rPr lang="ar-TN" b="1" dirty="0" err="1" smtClean="0">
                <a:cs typeface="Arabic Transparent" pitchFamily="2" charset="-78"/>
              </a:rPr>
              <a:t>م،</a:t>
            </a:r>
            <a:endParaRPr lang="ar-TN" b="1" dirty="0" smtClean="0">
              <a:cs typeface="Arabic Transparent" pitchFamily="2" charset="-78"/>
            </a:endParaRPr>
          </a:p>
          <a:p>
            <a:pPr marL="0" indent="273050" algn="just" rtl="1">
              <a:lnSpc>
                <a:spcPct val="140000"/>
              </a:lnSpc>
              <a:buClr>
                <a:srgbClr val="CC00FF"/>
              </a:buClr>
              <a:buFont typeface="Wingdings" pitchFamily="2" charset="2"/>
              <a:buChar char="§"/>
            </a:pPr>
            <a:r>
              <a:rPr lang="ar-TN" b="1" dirty="0" smtClean="0">
                <a:cs typeface="Arabic Transparent" pitchFamily="2" charset="-78"/>
              </a:rPr>
              <a:t>مساعدتهم على ترويج </a:t>
            </a:r>
            <a:r>
              <a:rPr lang="ar-TN" b="1" dirty="0" err="1" smtClean="0">
                <a:cs typeface="Arabic Transparent" pitchFamily="2" charset="-78"/>
              </a:rPr>
              <a:t>المنتوج</a:t>
            </a:r>
            <a:r>
              <a:rPr lang="ar-TN" b="1" dirty="0" smtClean="0">
                <a:cs typeface="Arabic Transparent" pitchFamily="2" charset="-78"/>
              </a:rPr>
              <a:t> من خلال تيسير مشاركتهم في  المعارض.</a:t>
            </a:r>
          </a:p>
          <a:p>
            <a:endParaRPr lang="fr-FR" dirty="0">
              <a:cs typeface="Arabic Transparent" pitchFamily="2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14400" y="260648"/>
            <a:ext cx="7772400" cy="1165816"/>
          </a:xfrm>
        </p:spPr>
        <p:txBody>
          <a:bodyPr/>
          <a:lstStyle/>
          <a:p>
            <a:pPr algn="ctr"/>
            <a:r>
              <a:rPr lang="ar-TN" b="1" dirty="0" smtClean="0">
                <a:solidFill>
                  <a:srgbClr val="FFC000"/>
                </a:solidFill>
                <a:cs typeface="Arabic Transparent" pitchFamily="2" charset="-78"/>
              </a:rPr>
              <a:t>المقاربة التونسية في مجال حقوق </a:t>
            </a:r>
            <a:br>
              <a:rPr lang="ar-TN" b="1" dirty="0" smtClean="0">
                <a:solidFill>
                  <a:srgbClr val="FFC000"/>
                </a:solidFill>
                <a:cs typeface="Arabic Transparent" pitchFamily="2" charset="-78"/>
              </a:rPr>
            </a:br>
            <a:r>
              <a:rPr lang="ar-TN" b="1" dirty="0" smtClean="0">
                <a:solidFill>
                  <a:srgbClr val="FFC000"/>
                </a:solidFill>
                <a:cs typeface="Arabic Transparent" pitchFamily="2" charset="-78"/>
              </a:rPr>
              <a:t>ذوي الإعاقة</a:t>
            </a:r>
            <a:endParaRPr lang="fr-FR" dirty="0">
              <a:solidFill>
                <a:srgbClr val="FFC000"/>
              </a:solidFill>
              <a:cs typeface="Arabic Transparent" pitchFamily="2" charset="-78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95536" y="1783560"/>
            <a:ext cx="8291264" cy="4572000"/>
          </a:xfrm>
        </p:spPr>
        <p:txBody>
          <a:bodyPr>
            <a:normAutofit/>
          </a:bodyPr>
          <a:lstStyle/>
          <a:p>
            <a:pPr algn="just" rtl="1"/>
            <a:r>
              <a:rPr lang="ar-TN" b="1" dirty="0" smtClean="0">
                <a:cs typeface="Arabic Transparent" pitchFamily="2" charset="-78"/>
              </a:rPr>
              <a:t>يعتبر التشغيل أولوية دائمة في السياسة الاجتماعية بتونس </a:t>
            </a:r>
            <a:endParaRPr lang="en-US" b="1" dirty="0" smtClean="0">
              <a:cs typeface="Arabic Transparent" pitchFamily="2" charset="-78"/>
            </a:endParaRPr>
          </a:p>
          <a:p>
            <a:pPr algn="just" rtl="1"/>
            <a:endParaRPr lang="en-US" b="1" dirty="0" smtClean="0">
              <a:cs typeface="Arabic Transparent" pitchFamily="2" charset="-78"/>
            </a:endParaRPr>
          </a:p>
          <a:p>
            <a:pPr algn="just" rtl="1"/>
            <a:r>
              <a:rPr lang="ar-TN" b="1" dirty="0" smtClean="0">
                <a:cs typeface="Arabic Transparent" pitchFamily="2" charset="-78"/>
              </a:rPr>
              <a:t>ويكتسي هذا الموضوع أولوية مضاعفة عندما يتعلق بتشغيل الأشخاص ذوي الإعاقة </a:t>
            </a:r>
          </a:p>
          <a:p>
            <a:pPr algn="just" rtl="1"/>
            <a:endParaRPr lang="en-US" b="1" dirty="0" smtClean="0">
              <a:cs typeface="Arabic Transparent" pitchFamily="2" charset="-78"/>
            </a:endParaRPr>
          </a:p>
          <a:p>
            <a:pPr algn="just" rtl="1"/>
            <a:r>
              <a:rPr lang="ar-TN" b="1" dirty="0" smtClean="0">
                <a:cs typeface="Arabic Transparent" pitchFamily="2" charset="-78"/>
              </a:rPr>
              <a:t>اعتمدت تونس منظومة تشريعية وترتيبية هامة بهدف ضمان الادماج الاجتماعي والاقتصادي</a:t>
            </a:r>
            <a:r>
              <a:rPr lang="tr-TR" b="1" dirty="0" smtClean="0">
                <a:cs typeface="Arabic Transparent" pitchFamily="2" charset="-78"/>
              </a:rPr>
              <a:t> </a:t>
            </a:r>
            <a:r>
              <a:rPr lang="ar-TN" b="1" dirty="0" smtClean="0">
                <a:cs typeface="Arabic Transparent" pitchFamily="2" charset="-78"/>
              </a:rPr>
              <a:t>لأشخاص ذوي </a:t>
            </a:r>
            <a:r>
              <a:rPr lang="ar-TN" sz="3200" b="1" dirty="0" smtClean="0">
                <a:cs typeface="Arabic Transparent" pitchFamily="2" charset="-78"/>
              </a:rPr>
              <a:t>الإعاقة </a:t>
            </a:r>
            <a:endParaRPr lang="ar-TN" b="1" dirty="0" smtClean="0">
              <a:cs typeface="Arabic Transparent" pitchFamily="2" charset="-78"/>
            </a:endParaRPr>
          </a:p>
          <a:p>
            <a:pPr algn="r" rtl="1"/>
            <a:endParaRPr lang="fr-FR" b="1" dirty="0">
              <a:cs typeface="Arabic Transparent" pitchFamily="2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TN" b="1" dirty="0" err="1" smtClean="0">
                <a:solidFill>
                  <a:srgbClr val="FFC000"/>
                </a:solidFill>
                <a:cs typeface="Arabic Transparent" pitchFamily="2" charset="-78"/>
              </a:rPr>
              <a:t>الخاتمة :</a:t>
            </a:r>
            <a:r>
              <a:rPr lang="ar-TN" b="1" dirty="0" smtClean="0">
                <a:solidFill>
                  <a:srgbClr val="FFC000"/>
                </a:solidFill>
                <a:cs typeface="Arabic Transparent" pitchFamily="2" charset="-78"/>
              </a:rPr>
              <a:t/>
            </a:r>
            <a:br>
              <a:rPr lang="ar-TN" b="1" dirty="0" smtClean="0">
                <a:solidFill>
                  <a:srgbClr val="FFC000"/>
                </a:solidFill>
                <a:cs typeface="Arabic Transparent" pitchFamily="2" charset="-78"/>
              </a:rPr>
            </a:br>
            <a:endParaRPr lang="fr-FR" dirty="0">
              <a:solidFill>
                <a:srgbClr val="FFC000"/>
              </a:solidFill>
              <a:cs typeface="Arabic Transparent" pitchFamily="2" charset="-78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27584" y="1412776"/>
            <a:ext cx="7772400" cy="5184576"/>
          </a:xfrm>
        </p:spPr>
        <p:txBody>
          <a:bodyPr>
            <a:normAutofit fontScale="92500" lnSpcReduction="10000"/>
          </a:bodyPr>
          <a:lstStyle/>
          <a:p>
            <a:pPr marL="0" indent="177800" algn="just" rtl="1">
              <a:lnSpc>
                <a:spcPct val="125000"/>
              </a:lnSpc>
              <a:buNone/>
              <a:defRPr/>
            </a:pPr>
            <a:r>
              <a:rPr lang="ar-TN" sz="3600" b="1" dirty="0" smtClean="0">
                <a:cs typeface="Simplified Arabic" pitchFamily="2" charset="-78"/>
              </a:rPr>
              <a:t>تقتضي المرحلة </a:t>
            </a:r>
            <a:r>
              <a:rPr lang="ar-TN" sz="3600" b="1" dirty="0" err="1" smtClean="0">
                <a:cs typeface="Simplified Arabic" pitchFamily="2" charset="-78"/>
              </a:rPr>
              <a:t>الحالية :</a:t>
            </a:r>
            <a:endParaRPr lang="ar-TN" sz="3600" b="1" dirty="0" smtClean="0">
              <a:cs typeface="Simplified Arabic" pitchFamily="2" charset="-78"/>
            </a:endParaRPr>
          </a:p>
          <a:p>
            <a:pPr marL="0" indent="177800" algn="just" rtl="1">
              <a:lnSpc>
                <a:spcPct val="125000"/>
              </a:lnSpc>
              <a:buNone/>
              <a:defRPr/>
            </a:pPr>
            <a:endParaRPr lang="ar-TN" sz="900" b="1" dirty="0" smtClean="0">
              <a:cs typeface="Simplified Arabic" pitchFamily="2" charset="-78"/>
            </a:endParaRPr>
          </a:p>
          <a:p>
            <a:pPr algn="just" rtl="1">
              <a:lnSpc>
                <a:spcPct val="155000"/>
              </a:lnSpc>
              <a:buClr>
                <a:srgbClr val="CC00FF"/>
              </a:buClr>
              <a:buFont typeface="Wingdings" pitchFamily="2" charset="2"/>
              <a:buChar char="§"/>
              <a:defRPr/>
            </a:pPr>
            <a:r>
              <a:rPr lang="ar-TN" b="1" dirty="0" smtClean="0">
                <a:cs typeface="Simplified Arabic" pitchFamily="2" charset="-78"/>
              </a:rPr>
              <a:t>متابعة تنفيذ أحكام القانون الجديد </a:t>
            </a:r>
            <a:r>
              <a:rPr lang="ar-TN" b="1" dirty="0" err="1" smtClean="0">
                <a:cs typeface="Simplified Arabic" pitchFamily="2" charset="-78"/>
              </a:rPr>
              <a:t>وإجراءاته،</a:t>
            </a:r>
            <a:endParaRPr lang="ar-TN" b="1" dirty="0" smtClean="0">
              <a:cs typeface="Simplified Arabic" pitchFamily="2" charset="-78"/>
            </a:endParaRPr>
          </a:p>
          <a:p>
            <a:pPr algn="just" rtl="1">
              <a:lnSpc>
                <a:spcPct val="155000"/>
              </a:lnSpc>
              <a:buClr>
                <a:srgbClr val="CC00FF"/>
              </a:buClr>
              <a:buFont typeface="Wingdings" pitchFamily="2" charset="2"/>
              <a:buChar char="§"/>
              <a:defRPr/>
            </a:pPr>
            <a:r>
              <a:rPr lang="ar-TN" b="1" dirty="0" smtClean="0">
                <a:cs typeface="Simplified Arabic" pitchFamily="2" charset="-78"/>
              </a:rPr>
              <a:t>العمل على تغيير نظرة المجتمع لقدرات الأشخاص ذوي </a:t>
            </a:r>
            <a:r>
              <a:rPr lang="ar-TN" b="1" dirty="0" err="1" smtClean="0">
                <a:cs typeface="Simplified Arabic" pitchFamily="2" charset="-78"/>
              </a:rPr>
              <a:t>الإعاقة،</a:t>
            </a:r>
            <a:endParaRPr lang="ar-TN" b="1" dirty="0" smtClean="0">
              <a:cs typeface="Simplified Arabic" pitchFamily="2" charset="-78"/>
            </a:endParaRPr>
          </a:p>
          <a:p>
            <a:pPr algn="just" rtl="1">
              <a:lnSpc>
                <a:spcPct val="155000"/>
              </a:lnSpc>
              <a:buClr>
                <a:srgbClr val="CC00FF"/>
              </a:buClr>
              <a:buFont typeface="Wingdings" pitchFamily="2" charset="2"/>
              <a:buChar char="§"/>
              <a:defRPr/>
            </a:pPr>
            <a:r>
              <a:rPr lang="ar-TN" b="1" dirty="0" err="1" smtClean="0">
                <a:cs typeface="Simplified Arabic" pitchFamily="2" charset="-78"/>
              </a:rPr>
              <a:t>تفعيل</a:t>
            </a:r>
            <a:r>
              <a:rPr lang="ar-TN" b="1" dirty="0" smtClean="0">
                <a:cs typeface="Simplified Arabic" pitchFamily="2" charset="-78"/>
              </a:rPr>
              <a:t> دور المجتمع المدني في تجسيم مبدأ المسؤولية الوطنية في هذا </a:t>
            </a:r>
            <a:r>
              <a:rPr lang="ar-TN" b="1" dirty="0" err="1" smtClean="0">
                <a:cs typeface="Simplified Arabic" pitchFamily="2" charset="-78"/>
              </a:rPr>
              <a:t>المجال،</a:t>
            </a:r>
            <a:r>
              <a:rPr lang="ar-TN" b="1" dirty="0" smtClean="0">
                <a:cs typeface="Simplified Arabic" pitchFamily="2" charset="-78"/>
              </a:rPr>
              <a:t> </a:t>
            </a:r>
          </a:p>
          <a:p>
            <a:pPr algn="just" rtl="1">
              <a:lnSpc>
                <a:spcPct val="155000"/>
              </a:lnSpc>
              <a:buClr>
                <a:srgbClr val="CC00FF"/>
              </a:buClr>
              <a:buFont typeface="Wingdings" pitchFamily="2" charset="2"/>
              <a:buChar char="§"/>
              <a:defRPr/>
            </a:pPr>
            <a:r>
              <a:rPr lang="ar-TN" b="1" dirty="0" smtClean="0">
                <a:latin typeface="Simplified Arabic" pitchFamily="18" charset="-78"/>
                <a:cs typeface="Simplified Arabic" pitchFamily="18" charset="-78"/>
              </a:rPr>
              <a:t>مواصلة تنفيذ الخطة الوطنية لتهيئة </a:t>
            </a:r>
            <a:r>
              <a:rPr lang="ar-TN" b="1" dirty="0" err="1" smtClean="0">
                <a:cs typeface="Simplified Arabic" pitchFamily="2" charset="-78"/>
              </a:rPr>
              <a:t>المحيط،</a:t>
            </a:r>
            <a:endParaRPr lang="ar-TN" b="1" dirty="0" smtClean="0">
              <a:cs typeface="Simplified Arabic" pitchFamily="2" charset="-78"/>
            </a:endParaRPr>
          </a:p>
          <a:p>
            <a:pPr algn="just" rtl="1">
              <a:lnSpc>
                <a:spcPct val="155000"/>
              </a:lnSpc>
              <a:buClr>
                <a:srgbClr val="3366FF"/>
              </a:buClr>
              <a:buNone/>
              <a:defRPr/>
            </a:pPr>
            <a:r>
              <a:rPr lang="ar-TN" b="1" dirty="0" smtClean="0">
                <a:cs typeface="Simplified Arabic" pitchFamily="2" charset="-78"/>
              </a:rPr>
              <a:t>		وهو ما سيفتح آفاق جديدة في مجال تشغيل هذه الفئة.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14400" y="260648"/>
            <a:ext cx="7772400" cy="1165816"/>
          </a:xfrm>
        </p:spPr>
        <p:txBody>
          <a:bodyPr/>
          <a:lstStyle/>
          <a:p>
            <a:pPr algn="ctr"/>
            <a:r>
              <a:rPr lang="ar-TN" b="1" dirty="0" smtClean="0">
                <a:solidFill>
                  <a:srgbClr val="FFC000"/>
                </a:solidFill>
                <a:cs typeface="Arabic Transparent" pitchFamily="2" charset="-78"/>
              </a:rPr>
              <a:t>المقاربة التونسية في مجال حقوق </a:t>
            </a:r>
            <a:br>
              <a:rPr lang="ar-TN" b="1" dirty="0" smtClean="0">
                <a:solidFill>
                  <a:srgbClr val="FFC000"/>
                </a:solidFill>
                <a:cs typeface="Arabic Transparent" pitchFamily="2" charset="-78"/>
              </a:rPr>
            </a:br>
            <a:r>
              <a:rPr lang="ar-TN" b="1" dirty="0" smtClean="0">
                <a:solidFill>
                  <a:srgbClr val="FFC000"/>
                </a:solidFill>
                <a:cs typeface="Arabic Transparent" pitchFamily="2" charset="-78"/>
              </a:rPr>
              <a:t>ذوي الإعاقة</a:t>
            </a:r>
            <a:endParaRPr lang="fr-FR" dirty="0">
              <a:solidFill>
                <a:srgbClr val="FFC000"/>
              </a:solidFill>
              <a:cs typeface="Arabic Transparent" pitchFamily="2" charset="-78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95536" y="1783560"/>
            <a:ext cx="8291264" cy="4572000"/>
          </a:xfrm>
        </p:spPr>
        <p:txBody>
          <a:bodyPr>
            <a:normAutofit/>
          </a:bodyPr>
          <a:lstStyle/>
          <a:p>
            <a:pPr algn="just" rtl="1"/>
            <a:r>
              <a:rPr lang="ar-TN" b="1" dirty="0" smtClean="0">
                <a:cs typeface="Arabic Transparent" pitchFamily="2" charset="-78"/>
              </a:rPr>
              <a:t>وقد تعهّدت تونس، بعد مصادقتها على الاتفاقيات المتعلّقة بحقوق </a:t>
            </a:r>
            <a:r>
              <a:rPr lang="ar-TN" sz="3200" b="1" dirty="0" smtClean="0">
                <a:cs typeface="Arabic Transparent" pitchFamily="2" charset="-78"/>
              </a:rPr>
              <a:t>الأشخاص ذوي الإعاقة </a:t>
            </a:r>
            <a:r>
              <a:rPr lang="ar-TN" b="1" dirty="0" smtClean="0">
                <a:cs typeface="Arabic Transparent" pitchFamily="2" charset="-78"/>
              </a:rPr>
              <a:t>والبروتوكول الاختياري، بما يلي:</a:t>
            </a:r>
            <a:endParaRPr lang="fr-FR" b="1" dirty="0" smtClean="0">
              <a:cs typeface="Arabic Transparent" pitchFamily="2" charset="-78"/>
            </a:endParaRPr>
          </a:p>
          <a:p>
            <a:pPr lvl="1" algn="just" rtl="1"/>
            <a:r>
              <a:rPr lang="ar-TN" b="1" dirty="0" smtClean="0">
                <a:cs typeface="Arabic Transparent" pitchFamily="2" charset="-78"/>
              </a:rPr>
              <a:t>اتخاذ التدابير والإجراءات الضرورية لدعم حقوق الإنسان بصفة عامة وحقوق الأشخاص ذوي الإعاقة بصفة خاصة،</a:t>
            </a:r>
            <a:endParaRPr lang="en-US" b="1" dirty="0" smtClean="0">
              <a:cs typeface="Arabic Transparent" pitchFamily="2" charset="-78"/>
            </a:endParaRPr>
          </a:p>
          <a:p>
            <a:pPr lvl="1" algn="just" rtl="1"/>
            <a:endParaRPr lang="fr-FR" b="1" dirty="0" smtClean="0">
              <a:cs typeface="Arabic Transparent" pitchFamily="2" charset="-78"/>
            </a:endParaRPr>
          </a:p>
          <a:p>
            <a:pPr lvl="1" algn="just" rtl="1"/>
            <a:r>
              <a:rPr lang="ar-TN" b="1" dirty="0" smtClean="0">
                <a:cs typeface="Arabic Transparent" pitchFamily="2" charset="-78"/>
              </a:rPr>
              <a:t>إصدار النصوص التشريعية والترتيبية واتخاذ الاجراءات ذات الطابع الاجتماعي وتحسين البرامج لفائدة الأشخاص ذوي الإعاقة .</a:t>
            </a:r>
            <a:endParaRPr lang="fr-FR" b="1" dirty="0" smtClean="0">
              <a:cs typeface="Arabic Transparent" pitchFamily="2" charset="-78"/>
            </a:endParaRPr>
          </a:p>
          <a:p>
            <a:pPr algn="r" rtl="1"/>
            <a:endParaRPr lang="fr-FR" b="1" dirty="0">
              <a:cs typeface="Arabic Transparent" pitchFamily="2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27584" y="260648"/>
            <a:ext cx="7772400" cy="914400"/>
          </a:xfrm>
        </p:spPr>
        <p:txBody>
          <a:bodyPr/>
          <a:lstStyle/>
          <a:p>
            <a:pPr algn="ctr" rtl="1"/>
            <a:r>
              <a:rPr lang="ar-TN" sz="4400" b="1" dirty="0" smtClean="0">
                <a:solidFill>
                  <a:srgbClr val="FFC000"/>
                </a:solidFill>
                <a:cs typeface="Arabic Transparent" pitchFamily="2" charset="-78"/>
              </a:rPr>
              <a:t>الدستور التونسي</a:t>
            </a:r>
            <a:r>
              <a:rPr lang="tr-TR" sz="4400" b="1" dirty="0" smtClean="0">
                <a:solidFill>
                  <a:srgbClr val="FFC000"/>
                </a:solidFill>
                <a:cs typeface="Arabic Transparent" pitchFamily="2" charset="-78"/>
              </a:rPr>
              <a:t> </a:t>
            </a:r>
            <a:r>
              <a:rPr lang="ar-TN" sz="2000" b="1" dirty="0" smtClean="0">
                <a:cs typeface="Arabic Transparent" pitchFamily="2" charset="-78"/>
              </a:rPr>
              <a:t>المصادق عليه بتاريخ 27 جانفي 2014</a:t>
            </a:r>
            <a:endParaRPr lang="fr-FR" sz="2000" b="1" dirty="0">
              <a:solidFill>
                <a:srgbClr val="FFC000"/>
              </a:solidFill>
              <a:cs typeface="Arabic Transparent" pitchFamily="2" charset="-78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23528" y="1196752"/>
            <a:ext cx="8820472" cy="5976664"/>
          </a:xfrm>
        </p:spPr>
        <p:txBody>
          <a:bodyPr>
            <a:normAutofit/>
          </a:bodyPr>
          <a:lstStyle/>
          <a:p>
            <a:pPr lvl="1" algn="just" defTabSz="957263" rtl="1">
              <a:lnSpc>
                <a:spcPct val="105000"/>
              </a:lnSpc>
              <a:spcBef>
                <a:spcPct val="50000"/>
              </a:spcBef>
            </a:pPr>
            <a:r>
              <a:rPr lang="ar-TN" sz="2800" b="1" dirty="0" smtClean="0">
                <a:cs typeface="Arabic Transparent" pitchFamily="2" charset="-78"/>
              </a:rPr>
              <a:t>الفصل 40 : </a:t>
            </a:r>
            <a:endParaRPr lang="en-US" sz="2800" b="1" dirty="0" smtClean="0">
              <a:cs typeface="Arabic Transparent" pitchFamily="2" charset="-78"/>
            </a:endParaRPr>
          </a:p>
          <a:p>
            <a:pPr lvl="2" algn="just" defTabSz="957263" rtl="1">
              <a:lnSpc>
                <a:spcPct val="105000"/>
              </a:lnSpc>
              <a:spcBef>
                <a:spcPct val="50000"/>
              </a:spcBef>
            </a:pPr>
            <a:r>
              <a:rPr lang="ar-TN" b="1" dirty="0" smtClean="0">
                <a:cs typeface="Arabic Transparent" pitchFamily="2" charset="-78"/>
              </a:rPr>
              <a:t>”</a:t>
            </a:r>
            <a:r>
              <a:rPr lang="ar-TN" b="1" u="sng" dirty="0" smtClean="0">
                <a:cs typeface="Arabic Transparent" pitchFamily="2" charset="-78"/>
              </a:rPr>
              <a:t>العمل حق لكل مواطن ومواطنة</a:t>
            </a:r>
            <a:r>
              <a:rPr lang="ar-TN" b="1" dirty="0" smtClean="0">
                <a:cs typeface="Arabic Transparent" pitchFamily="2" charset="-78"/>
              </a:rPr>
              <a:t>، وتتخذ الدولة التدابير الضرورية لضمانه على أساس الكفاءة والإنصاف</a:t>
            </a:r>
            <a:r>
              <a:rPr lang="fr-FR" b="1" dirty="0" smtClean="0">
                <a:cs typeface="Arabic Transparent" pitchFamily="2" charset="-78"/>
              </a:rPr>
              <a:t>.</a:t>
            </a:r>
            <a:r>
              <a:rPr lang="ar-TN" b="1" dirty="0" smtClean="0">
                <a:cs typeface="Arabic Transparent" pitchFamily="2" charset="-78"/>
              </a:rPr>
              <a:t> </a:t>
            </a:r>
            <a:endParaRPr lang="en-US" b="1" dirty="0" smtClean="0">
              <a:cs typeface="Arabic Transparent" pitchFamily="2" charset="-78"/>
            </a:endParaRPr>
          </a:p>
          <a:p>
            <a:pPr lvl="2" algn="just" defTabSz="957263" rtl="1">
              <a:lnSpc>
                <a:spcPct val="105000"/>
              </a:lnSpc>
              <a:spcBef>
                <a:spcPct val="50000"/>
              </a:spcBef>
            </a:pPr>
            <a:r>
              <a:rPr lang="ar-TN" b="1" dirty="0" smtClean="0">
                <a:cs typeface="Arabic Transparent" pitchFamily="2" charset="-78"/>
              </a:rPr>
              <a:t>ولكل مواطن ومواطنة الحق في العمل في ظروف لائقة وبأجر عادل“</a:t>
            </a:r>
            <a:r>
              <a:rPr lang="fr-FR" b="1" dirty="0" smtClean="0">
                <a:cs typeface="Arabic Transparent" pitchFamily="2" charset="-78"/>
              </a:rPr>
              <a:t>.</a:t>
            </a:r>
          </a:p>
          <a:p>
            <a:pPr lvl="1" algn="just" defTabSz="957263" rtl="1">
              <a:lnSpc>
                <a:spcPct val="105000"/>
              </a:lnSpc>
              <a:spcBef>
                <a:spcPct val="50000"/>
              </a:spcBef>
            </a:pPr>
            <a:r>
              <a:rPr lang="ar-TN" sz="2800" b="1" dirty="0" smtClean="0">
                <a:cs typeface="Arabic Transparent" pitchFamily="2" charset="-78"/>
              </a:rPr>
              <a:t>الفصل 48 : </a:t>
            </a:r>
            <a:endParaRPr lang="en-US" sz="2800" b="1" dirty="0" smtClean="0">
              <a:cs typeface="Arabic Transparent" pitchFamily="2" charset="-78"/>
            </a:endParaRPr>
          </a:p>
          <a:p>
            <a:pPr lvl="2" algn="just" defTabSz="957263" rtl="1">
              <a:lnSpc>
                <a:spcPct val="105000"/>
              </a:lnSpc>
              <a:spcBef>
                <a:spcPct val="50000"/>
              </a:spcBef>
            </a:pPr>
            <a:r>
              <a:rPr lang="ar-TN" b="1" dirty="0" smtClean="0">
                <a:cs typeface="Arabic Transparent" pitchFamily="2" charset="-78"/>
              </a:rPr>
              <a:t>”تحمي الدولة الأشخاص ذوي الإعاقة من كل تمييز. </a:t>
            </a:r>
            <a:endParaRPr lang="en-US" b="1" dirty="0" smtClean="0">
              <a:cs typeface="Arabic Transparent" pitchFamily="2" charset="-78"/>
            </a:endParaRPr>
          </a:p>
          <a:p>
            <a:pPr lvl="2" algn="just" defTabSz="957263" rtl="1">
              <a:lnSpc>
                <a:spcPct val="105000"/>
              </a:lnSpc>
              <a:spcBef>
                <a:spcPct val="50000"/>
              </a:spcBef>
            </a:pPr>
            <a:r>
              <a:rPr lang="ar-TN" b="1" dirty="0" smtClean="0">
                <a:cs typeface="Arabic Transparent" pitchFamily="2" charset="-78"/>
              </a:rPr>
              <a:t>لكل مواطن ذي إعاقة الحق في الإنتفاع </a:t>
            </a:r>
            <a:r>
              <a:rPr lang="ar-TN" b="1" u="sng" dirty="0" smtClean="0">
                <a:cs typeface="Arabic Transparent" pitchFamily="2" charset="-78"/>
              </a:rPr>
              <a:t>حسب طبيعة إعاقته</a:t>
            </a:r>
            <a:r>
              <a:rPr lang="ar-TN" b="1" dirty="0" smtClean="0">
                <a:cs typeface="Arabic Transparent" pitchFamily="2" charset="-78"/>
              </a:rPr>
              <a:t>، بكل التدابير التي تضمن له الإندماج الكامل في المجتمع، وعلى الدولة  إتخاذ جميع الإجراءات الضرورية لتحقيق ذلك“</a:t>
            </a:r>
            <a:endParaRPr lang="ar-SA" b="1" dirty="0" smtClean="0">
              <a:cs typeface="Arabic Transparent" pitchFamily="2" charset="-78"/>
            </a:endParaRPr>
          </a:p>
          <a:p>
            <a:pPr algn="r" rtl="1"/>
            <a:endParaRPr lang="fr-FR" dirty="0">
              <a:cs typeface="Arabic Transparent" pitchFamily="2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</p:nvPr>
        </p:nvGraphicFramePr>
        <p:xfrm>
          <a:off x="395536" y="1196752"/>
          <a:ext cx="8748464" cy="63475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74232"/>
                <a:gridCol w="4374232"/>
              </a:tblGrid>
              <a:tr h="535795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TN" sz="2400" dirty="0">
                          <a:solidFill>
                            <a:srgbClr val="0070C0"/>
                          </a:solidFill>
                          <a:latin typeface="Simplified Arabic"/>
                          <a:ea typeface="Times New Roman"/>
                          <a:cs typeface="Arabic Transparent" pitchFamily="2" charset="-78"/>
                        </a:rPr>
                        <a:t>الموضوع</a:t>
                      </a:r>
                      <a:endParaRPr lang="fr-FR" sz="2400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Arabic Transparent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TN" sz="2400" dirty="0">
                          <a:solidFill>
                            <a:srgbClr val="0070C0"/>
                          </a:solidFill>
                          <a:latin typeface="Simplified Arabic"/>
                          <a:ea typeface="Times New Roman"/>
                          <a:cs typeface="Arabic Transparent" pitchFamily="2" charset="-78"/>
                        </a:rPr>
                        <a:t>النص</a:t>
                      </a:r>
                      <a:endParaRPr lang="fr-FR" sz="2400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Arabic Transparent" pitchFamily="2" charset="-78"/>
                      </a:endParaRPr>
                    </a:p>
                  </a:txBody>
                  <a:tcPr marL="68580" marR="68580" marT="0" marB="0"/>
                </a:tc>
              </a:tr>
              <a:tr h="535795"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TN" sz="2400" b="1" dirty="0">
                          <a:latin typeface="Simplified Arabic"/>
                          <a:ea typeface="Times New Roman"/>
                          <a:cs typeface="Arabic Transparent" pitchFamily="2" charset="-78"/>
                        </a:rPr>
                        <a:t>الحماية الاجتماعية </a:t>
                      </a:r>
                      <a:r>
                        <a:rPr lang="ar-TN" sz="2400" b="1" dirty="0" smtClean="0">
                          <a:latin typeface="Simplified Arabic"/>
                          <a:ea typeface="Times New Roman"/>
                          <a:cs typeface="Arabic Transparent" pitchFamily="2" charset="-78"/>
                        </a:rPr>
                        <a:t>للمكفوفين </a:t>
                      </a:r>
                      <a:r>
                        <a:rPr lang="ar-TN" sz="2400" b="1" dirty="0">
                          <a:latin typeface="Simplified Arabic"/>
                          <a:ea typeface="Times New Roman"/>
                          <a:cs typeface="Arabic Transparent" pitchFamily="2" charset="-78"/>
                        </a:rPr>
                        <a:t>المدنيين في تونس</a:t>
                      </a:r>
                      <a:endParaRPr lang="fr-FR" sz="2400" b="1" dirty="0">
                        <a:latin typeface="Calibri"/>
                        <a:ea typeface="Times New Roman"/>
                        <a:cs typeface="Arabic Transparent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TN" sz="2400" b="0" dirty="0">
                          <a:latin typeface="Simplified Arabic"/>
                          <a:ea typeface="Times New Roman"/>
                          <a:cs typeface="Arabic Transparent" pitchFamily="2" charset="-78"/>
                        </a:rPr>
                        <a:t>القانون عدد 68-5 المؤرّخ في 8 مارس </a:t>
                      </a:r>
                      <a:r>
                        <a:rPr lang="ar-TN" sz="2400" b="1" dirty="0">
                          <a:latin typeface="Simplified Arabic"/>
                          <a:ea typeface="Times New Roman"/>
                          <a:cs typeface="Arabic Transparent" pitchFamily="2" charset="-78"/>
                        </a:rPr>
                        <a:t>1968</a:t>
                      </a:r>
                      <a:endParaRPr lang="fr-FR" sz="2400" b="1" dirty="0">
                        <a:latin typeface="Calibri"/>
                        <a:ea typeface="Times New Roman"/>
                        <a:cs typeface="Arabic Transparent" pitchFamily="2" charset="-78"/>
                      </a:endParaRPr>
                    </a:p>
                  </a:txBody>
                  <a:tcPr marL="68580" marR="68580" marT="0" marB="0"/>
                </a:tc>
              </a:tr>
              <a:tr h="788670"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TN" sz="2400" b="1" dirty="0">
                          <a:latin typeface="Simplified Arabic"/>
                          <a:ea typeface="Times New Roman"/>
                          <a:cs typeface="Arabic Transparent" pitchFamily="2" charset="-78"/>
                        </a:rPr>
                        <a:t>التكوين والتأهيل المهني وتشغيل </a:t>
                      </a:r>
                      <a:r>
                        <a:rPr lang="ar-TN" sz="2400" b="1" dirty="0" smtClean="0">
                          <a:latin typeface="Simplified Arabic"/>
                          <a:ea typeface="Times New Roman"/>
                          <a:cs typeface="Arabic Transparent" pitchFamily="2" charset="-78"/>
                        </a:rPr>
                        <a:t>للمكفوفين </a:t>
                      </a:r>
                      <a:r>
                        <a:rPr lang="ar-TN" sz="2400" b="1" dirty="0">
                          <a:latin typeface="Simplified Arabic"/>
                          <a:ea typeface="Times New Roman"/>
                          <a:cs typeface="Arabic Transparent" pitchFamily="2" charset="-78"/>
                        </a:rPr>
                        <a:t>وضعيفي </a:t>
                      </a:r>
                      <a:r>
                        <a:rPr lang="ar-TN" sz="2400" b="1" dirty="0" smtClean="0">
                          <a:latin typeface="Simplified Arabic"/>
                          <a:ea typeface="Times New Roman"/>
                          <a:cs typeface="Arabic Transparent" pitchFamily="2" charset="-78"/>
                        </a:rPr>
                        <a:t>البصر </a:t>
                      </a:r>
                      <a:r>
                        <a:rPr lang="ar-TN" sz="2400" b="1" dirty="0">
                          <a:latin typeface="Simplified Arabic"/>
                          <a:ea typeface="Times New Roman"/>
                          <a:cs typeface="Arabic Transparent" pitchFamily="2" charset="-78"/>
                        </a:rPr>
                        <a:t>في تونس </a:t>
                      </a:r>
                      <a:endParaRPr lang="fr-FR" sz="2400" b="1" dirty="0">
                        <a:latin typeface="Calibri"/>
                        <a:ea typeface="Times New Roman"/>
                        <a:cs typeface="Arabic Transparent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TN" sz="2400" b="0" dirty="0">
                          <a:latin typeface="Simplified Arabic"/>
                          <a:ea typeface="Times New Roman"/>
                          <a:cs typeface="Arabic Transparent" pitchFamily="2" charset="-78"/>
                        </a:rPr>
                        <a:t>قرار كاتب الدولة للشباب والرياضة والشؤون الاجتماعية بتاريخ </a:t>
                      </a:r>
                      <a:r>
                        <a:rPr lang="ar-TN" sz="2400" b="0" dirty="0" smtClean="0">
                          <a:latin typeface="Simplified Arabic"/>
                          <a:ea typeface="Times New Roman"/>
                          <a:cs typeface="Arabic Transparent" pitchFamily="2" charset="-78"/>
                        </a:rPr>
                        <a:t>4 </a:t>
                      </a:r>
                      <a:r>
                        <a:rPr lang="ar-TN" sz="2400" b="0" dirty="0" err="1">
                          <a:latin typeface="Simplified Arabic"/>
                          <a:ea typeface="Times New Roman"/>
                          <a:cs typeface="Arabic Transparent" pitchFamily="2" charset="-78"/>
                        </a:rPr>
                        <a:t>جانفي</a:t>
                      </a:r>
                      <a:r>
                        <a:rPr lang="ar-TN" sz="2400" b="0" dirty="0">
                          <a:latin typeface="Simplified Arabic"/>
                          <a:ea typeface="Times New Roman"/>
                          <a:cs typeface="Arabic Transparent" pitchFamily="2" charset="-78"/>
                        </a:rPr>
                        <a:t> </a:t>
                      </a:r>
                      <a:r>
                        <a:rPr lang="ar-TN" sz="2400" b="1" dirty="0">
                          <a:latin typeface="Simplified Arabic"/>
                          <a:ea typeface="Times New Roman"/>
                          <a:cs typeface="Arabic Transparent" pitchFamily="2" charset="-78"/>
                        </a:rPr>
                        <a:t>1968</a:t>
                      </a:r>
                      <a:endParaRPr lang="fr-FR" sz="2400" b="1" dirty="0">
                        <a:latin typeface="Calibri"/>
                        <a:ea typeface="Times New Roman"/>
                        <a:cs typeface="Arabic Transparent" pitchFamily="2" charset="-78"/>
                      </a:endParaRPr>
                    </a:p>
                  </a:txBody>
                  <a:tcPr marL="68580" marR="68580" marT="0" marB="0"/>
                </a:tc>
              </a:tr>
              <a:tr h="535795"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TN" sz="2400" b="1" dirty="0" smtClean="0">
                          <a:latin typeface="Simplified Arabic"/>
                          <a:ea typeface="Times New Roman"/>
                          <a:cs typeface="Arabic Transparent" pitchFamily="2" charset="-78"/>
                        </a:rPr>
                        <a:t>النهوض بالمعوقين وحمايتهم</a:t>
                      </a:r>
                      <a:endParaRPr lang="fr-FR" sz="2400" b="1" dirty="0">
                        <a:latin typeface="Calibri"/>
                        <a:ea typeface="Times New Roman"/>
                        <a:cs typeface="Arabic Transparent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TN" sz="2400" b="0" dirty="0">
                          <a:latin typeface="Simplified Arabic"/>
                          <a:ea typeface="Times New Roman"/>
                          <a:cs typeface="Arabic Transparent" pitchFamily="2" charset="-78"/>
                        </a:rPr>
                        <a:t>القانون عدد 81-46 بتاريخ 29 ماي </a:t>
                      </a:r>
                      <a:r>
                        <a:rPr lang="ar-TN" sz="2400" b="1" dirty="0">
                          <a:latin typeface="Simplified Arabic"/>
                          <a:ea typeface="Times New Roman"/>
                          <a:cs typeface="Arabic Transparent" pitchFamily="2" charset="-78"/>
                        </a:rPr>
                        <a:t>1981</a:t>
                      </a:r>
                      <a:endParaRPr lang="fr-FR" sz="2400" b="1" dirty="0">
                        <a:latin typeface="Calibri"/>
                        <a:ea typeface="Times New Roman"/>
                        <a:cs typeface="Arabic Transparent" pitchFamily="2" charset="-78"/>
                      </a:endParaRPr>
                    </a:p>
                  </a:txBody>
                  <a:tcPr marL="68580" marR="68580" marT="0" marB="0"/>
                </a:tc>
              </a:tr>
              <a:tr h="1183005"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TN" sz="2400" b="1" dirty="0">
                          <a:latin typeface="Simplified Arabic"/>
                          <a:ea typeface="Times New Roman"/>
                          <a:cs typeface="Arabic Transparent" pitchFamily="2" charset="-78"/>
                        </a:rPr>
                        <a:t>المصادقة على الاتفاقية الدولية للشغل عدد 142 المتعلّقة بدور التوجيه والتكوين المهني في مجال الموارد البشرية</a:t>
                      </a:r>
                      <a:endParaRPr lang="fr-FR" sz="2400" b="1" dirty="0">
                        <a:latin typeface="Calibri"/>
                        <a:ea typeface="Times New Roman"/>
                        <a:cs typeface="Arabic Transparent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TN" sz="2400" b="0" dirty="0">
                          <a:latin typeface="Simplified Arabic"/>
                          <a:ea typeface="Times New Roman"/>
                          <a:cs typeface="Arabic Transparent" pitchFamily="2" charset="-78"/>
                        </a:rPr>
                        <a:t>القانون عدد 88-70 بتاريخ 27 جوان </a:t>
                      </a:r>
                      <a:r>
                        <a:rPr lang="ar-TN" sz="2400" b="1" dirty="0" smtClean="0">
                          <a:latin typeface="Simplified Arabic"/>
                          <a:ea typeface="Times New Roman"/>
                          <a:cs typeface="Arabic Transparent" pitchFamily="2" charset="-78"/>
                        </a:rPr>
                        <a:t>1988</a:t>
                      </a:r>
                      <a:endParaRPr lang="fr-FR" sz="2400" b="1" dirty="0">
                        <a:latin typeface="Calibri"/>
                        <a:ea typeface="Times New Roman"/>
                        <a:cs typeface="Arabic Transparent" pitchFamily="2" charset="-78"/>
                      </a:endParaRPr>
                    </a:p>
                  </a:txBody>
                  <a:tcPr marL="68580" marR="68580" marT="0" marB="0"/>
                </a:tc>
              </a:tr>
              <a:tr h="1605517"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TN" sz="2400" b="1" dirty="0">
                          <a:latin typeface="Simplified Arabic"/>
                          <a:ea typeface="Times New Roman"/>
                          <a:cs typeface="Arabic Transparent" pitchFamily="2" charset="-78"/>
                        </a:rPr>
                        <a:t>المصادقة على الاتفاقية الدولية عدد 159 المتعلّقة بالتأهيل المهني وتشغيل </a:t>
                      </a:r>
                      <a:r>
                        <a:rPr lang="ar-TN" sz="2400" b="1" dirty="0" smtClean="0">
                          <a:latin typeface="Simplified Arabic"/>
                          <a:ea typeface="Times New Roman"/>
                          <a:cs typeface="Arabic Transparent" pitchFamily="2" charset="-78"/>
                        </a:rPr>
                        <a:t>المعاقين</a:t>
                      </a:r>
                      <a:endParaRPr lang="fr-FR" sz="2400" b="1" dirty="0">
                        <a:latin typeface="Calibri"/>
                        <a:ea typeface="Times New Roman"/>
                        <a:cs typeface="Arabic Transparent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TN" sz="2400" b="0" dirty="0">
                          <a:latin typeface="Simplified Arabic"/>
                          <a:ea typeface="Times New Roman"/>
                          <a:cs typeface="Arabic Transparent" pitchFamily="2" charset="-78"/>
                        </a:rPr>
                        <a:t>القانون عدد 89-22 </a:t>
                      </a:r>
                      <a:r>
                        <a:rPr lang="ar-TN" sz="2400" b="0" dirty="0" smtClean="0">
                          <a:latin typeface="Simplified Arabic"/>
                          <a:ea typeface="Times New Roman"/>
                          <a:cs typeface="Arabic Transparent" pitchFamily="2" charset="-78"/>
                        </a:rPr>
                        <a:t>بتاريخ </a:t>
                      </a:r>
                      <a:r>
                        <a:rPr lang="ar-TN" sz="2400" b="0" dirty="0">
                          <a:latin typeface="Simplified Arabic"/>
                          <a:ea typeface="Times New Roman"/>
                          <a:cs typeface="Arabic Transparent" pitchFamily="2" charset="-78"/>
                        </a:rPr>
                        <a:t>22 فيفري </a:t>
                      </a:r>
                      <a:r>
                        <a:rPr lang="ar-TN" sz="2400" b="1" dirty="0">
                          <a:latin typeface="Simplified Arabic"/>
                          <a:ea typeface="Times New Roman"/>
                          <a:cs typeface="Arabic Transparent" pitchFamily="2" charset="-78"/>
                        </a:rPr>
                        <a:t>1989</a:t>
                      </a:r>
                      <a:endParaRPr lang="fr-FR" sz="2400" b="1" dirty="0">
                        <a:latin typeface="Calibri"/>
                        <a:ea typeface="Times New Roman"/>
                        <a:cs typeface="Arabic Transparent" pitchFamily="2" charset="-78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899592" y="0"/>
            <a:ext cx="7152919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TN" sz="3600" b="1" i="0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/>
                <a:latin typeface="Simplified Arabic" pitchFamily="2" charset="-78"/>
                <a:ea typeface="Times New Roman" pitchFamily="18" charset="0"/>
                <a:cs typeface="Arabic Transparent" pitchFamily="2" charset="-78"/>
              </a:rPr>
              <a:t>النصوص القانونية والترتيبية المتعلّقة بتشغيل </a:t>
            </a:r>
          </a:p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TN" sz="3600" b="1" i="0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/>
                <a:latin typeface="Simplified Arabic" pitchFamily="2" charset="-78"/>
                <a:ea typeface="Times New Roman" pitchFamily="18" charset="0"/>
                <a:cs typeface="Arabic Transparent" pitchFamily="2" charset="-78"/>
              </a:rPr>
              <a:t>الأشخاص ذوي الاعاقة</a:t>
            </a:r>
            <a:endParaRPr kumimoji="0" lang="ar-TN" sz="3600" b="0" i="0" u="none" strike="noStrike" cap="none" normalizeH="0" baseline="0" dirty="0" smtClean="0">
              <a:ln>
                <a:noFill/>
              </a:ln>
              <a:solidFill>
                <a:srgbClr val="FFC000"/>
              </a:solidFill>
              <a:effectLst/>
              <a:latin typeface="Arial" pitchFamily="34" charset="0"/>
              <a:cs typeface="Arabic Transparent" pitchFamily="2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</p:nvPr>
        </p:nvGraphicFramePr>
        <p:xfrm>
          <a:off x="251520" y="260648"/>
          <a:ext cx="8892480" cy="60985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46240"/>
                <a:gridCol w="4446240"/>
              </a:tblGrid>
              <a:tr h="755609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TN" sz="2000" dirty="0">
                          <a:solidFill>
                            <a:srgbClr val="0070C0"/>
                          </a:solidFill>
                          <a:latin typeface="Simplified Arabic"/>
                          <a:ea typeface="Times New Roman"/>
                          <a:cs typeface="Arabic Transparent" pitchFamily="2" charset="-78"/>
                        </a:rPr>
                        <a:t>الموضوع</a:t>
                      </a:r>
                      <a:endParaRPr lang="fr-FR" sz="2000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Arabic Transparent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TN" sz="2400" dirty="0">
                          <a:solidFill>
                            <a:srgbClr val="0070C0"/>
                          </a:solidFill>
                          <a:latin typeface="Simplified Arabic"/>
                          <a:ea typeface="Times New Roman"/>
                          <a:cs typeface="Arabic Transparent" pitchFamily="2" charset="-78"/>
                        </a:rPr>
                        <a:t>النص</a:t>
                      </a:r>
                      <a:endParaRPr lang="fr-FR" sz="2400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Arabic Transparent" pitchFamily="2" charset="-78"/>
                      </a:endParaRPr>
                    </a:p>
                  </a:txBody>
                  <a:tcPr marL="68580" marR="68580" marT="0" marB="0"/>
                </a:tc>
              </a:tr>
              <a:tr h="1332623"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TN" sz="2400" b="1" dirty="0">
                          <a:latin typeface="Simplified Arabic"/>
                          <a:ea typeface="Times New Roman"/>
                          <a:cs typeface="Arabic Transparent" pitchFamily="2" charset="-78"/>
                        </a:rPr>
                        <a:t>تنقيح </a:t>
                      </a:r>
                      <a:r>
                        <a:rPr lang="ar-TN" sz="2400" b="1" dirty="0" smtClean="0">
                          <a:latin typeface="Simplified Arabic"/>
                          <a:ea typeface="Times New Roman"/>
                          <a:cs typeface="Arabic Transparent" pitchFamily="2" charset="-78"/>
                        </a:rPr>
                        <a:t>فصول وإضافة فصول: </a:t>
                      </a:r>
                      <a:r>
                        <a:rPr lang="ar-TN" sz="2400" b="1" dirty="0">
                          <a:latin typeface="Simplified Arabic"/>
                          <a:ea typeface="Times New Roman"/>
                          <a:cs typeface="Arabic Transparent" pitchFamily="2" charset="-78"/>
                        </a:rPr>
                        <a:t>إجبارية تشغيل </a:t>
                      </a:r>
                      <a:r>
                        <a:rPr lang="ar-TN" sz="2400" b="1" dirty="0" smtClean="0">
                          <a:latin typeface="Simplified Arabic"/>
                          <a:ea typeface="Times New Roman"/>
                          <a:cs typeface="Arabic Transparent" pitchFamily="2" charset="-78"/>
                        </a:rPr>
                        <a:t>الأشخاص</a:t>
                      </a:r>
                      <a:r>
                        <a:rPr lang="tr-TR" sz="2400" b="1" dirty="0" smtClean="0">
                          <a:latin typeface="Simplified Arabic"/>
                          <a:ea typeface="Times New Roman"/>
                          <a:cs typeface="Arabic Transparent" pitchFamily="2" charset="-78"/>
                        </a:rPr>
                        <a:t> </a:t>
                      </a:r>
                      <a:r>
                        <a:rPr lang="ar-TN" sz="2400" b="1" dirty="0" smtClean="0">
                          <a:cs typeface="Arabic Transparent" pitchFamily="2" charset="-78"/>
                        </a:rPr>
                        <a:t>ذوي الإعاقة </a:t>
                      </a:r>
                      <a:r>
                        <a:rPr lang="ar-TN" sz="2400" b="1" dirty="0" smtClean="0">
                          <a:latin typeface="Simplified Arabic"/>
                          <a:ea typeface="Times New Roman"/>
                          <a:cs typeface="Arabic Transparent" pitchFamily="2" charset="-78"/>
                        </a:rPr>
                        <a:t>وإجراءات </a:t>
                      </a:r>
                      <a:r>
                        <a:rPr lang="ar-TN" sz="2400" b="1" dirty="0">
                          <a:latin typeface="Simplified Arabic"/>
                          <a:ea typeface="Times New Roman"/>
                          <a:cs typeface="Arabic Transparent" pitchFamily="2" charset="-78"/>
                        </a:rPr>
                        <a:t>تشجيعية وزجرية</a:t>
                      </a:r>
                      <a:endParaRPr lang="fr-FR" sz="2400" b="1" dirty="0">
                        <a:latin typeface="Calibri"/>
                        <a:ea typeface="Times New Roman"/>
                        <a:cs typeface="Arabic Transparent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TN" sz="2400" b="0" dirty="0">
                          <a:latin typeface="Simplified Arabic"/>
                          <a:ea typeface="Times New Roman"/>
                          <a:cs typeface="Arabic Transparent" pitchFamily="2" charset="-78"/>
                        </a:rPr>
                        <a:t>القانون عدد 89-52 المؤرّخ في 14 مارس </a:t>
                      </a:r>
                      <a:r>
                        <a:rPr lang="ar-TN" sz="2400" b="1" dirty="0">
                          <a:latin typeface="Simplified Arabic"/>
                          <a:ea typeface="Times New Roman"/>
                          <a:cs typeface="Arabic Transparent" pitchFamily="2" charset="-78"/>
                        </a:rPr>
                        <a:t>1989</a:t>
                      </a:r>
                      <a:r>
                        <a:rPr lang="ar-TN" sz="2400" b="0" dirty="0">
                          <a:latin typeface="Simplified Arabic"/>
                          <a:ea typeface="Times New Roman"/>
                          <a:cs typeface="Arabic Transparent" pitchFamily="2" charset="-78"/>
                        </a:rPr>
                        <a:t> </a:t>
                      </a:r>
                      <a:r>
                        <a:rPr lang="ar-TN" sz="2400" b="0" dirty="0" smtClean="0">
                          <a:latin typeface="Simplified Arabic"/>
                          <a:ea typeface="Times New Roman"/>
                          <a:cs typeface="Arabic Transparent" pitchFamily="2" charset="-78"/>
                        </a:rPr>
                        <a:t>المكمّل </a:t>
                      </a:r>
                      <a:r>
                        <a:rPr lang="ar-TN" sz="2400" b="0" dirty="0">
                          <a:latin typeface="Simplified Arabic"/>
                          <a:ea typeface="Times New Roman"/>
                          <a:cs typeface="Arabic Transparent" pitchFamily="2" charset="-78"/>
                        </a:rPr>
                        <a:t>للقانون عدد 81-46 المؤرّخ في 29 </a:t>
                      </a:r>
                      <a:r>
                        <a:rPr lang="ar-TN" sz="2400" b="0" dirty="0" err="1">
                          <a:latin typeface="Simplified Arabic"/>
                          <a:ea typeface="Times New Roman"/>
                          <a:cs typeface="Arabic Transparent" pitchFamily="2" charset="-78"/>
                        </a:rPr>
                        <a:t>ماي</a:t>
                      </a:r>
                      <a:r>
                        <a:rPr lang="ar-TN" sz="2400" b="0" dirty="0">
                          <a:latin typeface="Simplified Arabic"/>
                          <a:ea typeface="Times New Roman"/>
                          <a:cs typeface="Arabic Transparent" pitchFamily="2" charset="-78"/>
                        </a:rPr>
                        <a:t> 1981</a:t>
                      </a:r>
                      <a:endParaRPr lang="fr-FR" sz="2400" b="0" dirty="0">
                        <a:latin typeface="Calibri"/>
                        <a:ea typeface="Times New Roman"/>
                        <a:cs typeface="Arabic Transparent" pitchFamily="2" charset="-78"/>
                      </a:endParaRPr>
                    </a:p>
                  </a:txBody>
                  <a:tcPr marL="68580" marR="68580" marT="0" marB="0"/>
                </a:tc>
              </a:tr>
              <a:tr h="1080120">
                <a:tc>
                  <a:txBody>
                    <a:bodyPr/>
                    <a:lstStyle/>
                    <a:p>
                      <a:pPr marL="0" marR="0" indent="0" algn="just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TN" sz="2400" b="1" dirty="0" smtClean="0">
                          <a:latin typeface="Simplified Arabic"/>
                          <a:ea typeface="Times New Roman"/>
                          <a:cs typeface="Arabic Transparent" pitchFamily="2" charset="-78"/>
                        </a:rPr>
                        <a:t>النهوض بالأشخاص ذوي الاعاقة وحمايتهم </a:t>
                      </a:r>
                    </a:p>
                    <a:p>
                      <a:pPr marL="0" marR="0" indent="0" algn="just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2400" b="1" dirty="0">
                        <a:latin typeface="Calibri"/>
                        <a:ea typeface="Times New Roman"/>
                        <a:cs typeface="Arabic Transparent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just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TN" sz="2400" b="0" dirty="0" smtClean="0">
                          <a:latin typeface="Simplified Arabic"/>
                          <a:ea typeface="Times New Roman"/>
                          <a:cs typeface="Arabic Transparent" pitchFamily="2" charset="-78"/>
                        </a:rPr>
                        <a:t>القانون</a:t>
                      </a:r>
                      <a:r>
                        <a:rPr lang="tr-TR" sz="2400" b="0" dirty="0" smtClean="0">
                          <a:latin typeface="Simplified Arabic"/>
                          <a:ea typeface="Times New Roman"/>
                          <a:cs typeface="Arabic Transparent" pitchFamily="2" charset="-78"/>
                        </a:rPr>
                        <a:t> </a:t>
                      </a:r>
                      <a:r>
                        <a:rPr lang="ar-TN" sz="2400" b="0" dirty="0" smtClean="0">
                          <a:latin typeface="Simplified Arabic"/>
                          <a:ea typeface="Times New Roman"/>
                          <a:cs typeface="Arabic Transparent" pitchFamily="2" charset="-78"/>
                        </a:rPr>
                        <a:t>التوجيهي عدد 2005-83 المؤرخ في 15 أوت </a:t>
                      </a:r>
                      <a:r>
                        <a:rPr lang="ar-TN" sz="2400" b="1" dirty="0" smtClean="0">
                          <a:latin typeface="Simplified Arabic"/>
                          <a:ea typeface="Times New Roman"/>
                          <a:cs typeface="Arabic Transparent" pitchFamily="2" charset="-78"/>
                        </a:rPr>
                        <a:t>2005</a:t>
                      </a:r>
                      <a:r>
                        <a:rPr lang="ar-TN" sz="2400" b="0" baseline="0" dirty="0" smtClean="0">
                          <a:latin typeface="Simplified Arabic"/>
                          <a:ea typeface="Times New Roman"/>
                          <a:cs typeface="Arabic Transparent" pitchFamily="2" charset="-78"/>
                        </a:rPr>
                        <a:t>المنقح ل</a:t>
                      </a:r>
                      <a:r>
                        <a:rPr lang="ar-TN" sz="2400" b="0" dirty="0" smtClean="0">
                          <a:latin typeface="Simplified Arabic"/>
                          <a:ea typeface="Times New Roman"/>
                          <a:cs typeface="Arabic Transparent" pitchFamily="2" charset="-78"/>
                        </a:rPr>
                        <a:t>لقانون عدد 81-46</a:t>
                      </a:r>
                      <a:endParaRPr lang="fr-FR" sz="2400" b="0" dirty="0">
                        <a:latin typeface="Calibri"/>
                        <a:ea typeface="Times New Roman"/>
                        <a:cs typeface="Arabic Transparent" pitchFamily="2" charset="-78"/>
                      </a:endParaRPr>
                    </a:p>
                  </a:txBody>
                  <a:tcPr marL="68580" marR="68580" marT="0" marB="0"/>
                </a:tc>
              </a:tr>
              <a:tr h="1080120">
                <a:tc>
                  <a:txBody>
                    <a:bodyPr/>
                    <a:lstStyle/>
                    <a:p>
                      <a:pPr marL="0" marR="0" indent="0" algn="just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TN" sz="2400" b="1" dirty="0" smtClean="0">
                          <a:latin typeface="Simplified Arabic"/>
                          <a:ea typeface="Times New Roman"/>
                          <a:cs typeface="Arabic Transparent" pitchFamily="2" charset="-78"/>
                        </a:rPr>
                        <a:t>المصادقة على الاتفاقية الدولية المتعلّقة بحقوق الأشخاص ذوي الاعاقة والبروتوكول</a:t>
                      </a:r>
                      <a:endParaRPr lang="fr-FR" sz="2400" b="1" dirty="0">
                        <a:latin typeface="Calibri"/>
                        <a:ea typeface="Times New Roman"/>
                        <a:cs typeface="Arabic Transparent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just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TN" sz="2400" b="0" dirty="0" smtClean="0">
                          <a:latin typeface="Simplified Arabic"/>
                          <a:ea typeface="Times New Roman"/>
                          <a:cs typeface="Arabic Transparent" pitchFamily="2" charset="-78"/>
                        </a:rPr>
                        <a:t>القانون عدد 2008-4 المؤرّخ في 11 فيفري </a:t>
                      </a:r>
                      <a:r>
                        <a:rPr lang="ar-TN" sz="2400" b="1" dirty="0" smtClean="0">
                          <a:latin typeface="Simplified Arabic"/>
                          <a:ea typeface="Times New Roman"/>
                          <a:cs typeface="Arabic Transparent" pitchFamily="2" charset="-78"/>
                        </a:rPr>
                        <a:t>2008</a:t>
                      </a:r>
                      <a:endParaRPr lang="fr-FR" sz="2400" b="1" dirty="0">
                        <a:latin typeface="Calibri"/>
                        <a:ea typeface="Times New Roman"/>
                        <a:cs typeface="Arabic Transparent" pitchFamily="2" charset="-78"/>
                      </a:endParaRPr>
                    </a:p>
                  </a:txBody>
                  <a:tcPr marL="68580" marR="68580" marT="0" marB="0"/>
                </a:tc>
              </a:tr>
              <a:tr h="1668344"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TN" sz="2400" b="1" dirty="0" smtClean="0">
                          <a:latin typeface="Calibri"/>
                          <a:ea typeface="Times New Roman"/>
                          <a:cs typeface="Arabic Transparent" pitchFamily="2" charset="-78"/>
                        </a:rPr>
                        <a:t>تنقيح الفصول 29 و30:</a:t>
                      </a:r>
                      <a:r>
                        <a:rPr lang="ar-TN" sz="2400" b="1" baseline="0" dirty="0" smtClean="0">
                          <a:latin typeface="Calibri"/>
                          <a:ea typeface="Times New Roman"/>
                          <a:cs typeface="Arabic Transparent" pitchFamily="2" charset="-78"/>
                        </a:rPr>
                        <a:t> الترفيع في </a:t>
                      </a:r>
                      <a:r>
                        <a:rPr kumimoji="0" lang="ar-TN" sz="2400" b="1" kern="1200" baseline="0" dirty="0" smtClean="0">
                          <a:solidFill>
                            <a:schemeClr val="dk1"/>
                          </a:solidFill>
                          <a:latin typeface="Calibri"/>
                          <a:ea typeface="Times New Roman"/>
                          <a:cs typeface="Arabic Transparent" pitchFamily="2" charset="-78"/>
                        </a:rPr>
                        <a:t>نسبة الانتدابات بالقطاعين العمومي والخاص من 1 </a:t>
                      </a:r>
                      <a:r>
                        <a:rPr kumimoji="0" lang="en-US" sz="2400" b="1" kern="1200" baseline="0" dirty="0" smtClean="0">
                          <a:solidFill>
                            <a:schemeClr val="dk1"/>
                          </a:solidFill>
                          <a:latin typeface="Calibri"/>
                          <a:ea typeface="Times New Roman"/>
                          <a:cs typeface="Arabic Transparent" pitchFamily="2" charset="-78"/>
                        </a:rPr>
                        <a:t>%</a:t>
                      </a:r>
                      <a:r>
                        <a:rPr kumimoji="0" lang="ar-TN" sz="2400" b="1" kern="1200" baseline="0" dirty="0" smtClean="0">
                          <a:solidFill>
                            <a:schemeClr val="dk1"/>
                          </a:solidFill>
                          <a:latin typeface="Calibri"/>
                          <a:ea typeface="Times New Roman"/>
                          <a:cs typeface="Arabic Transparent" pitchFamily="2" charset="-78"/>
                        </a:rPr>
                        <a:t> إلى 2 </a:t>
                      </a:r>
                      <a:r>
                        <a:rPr kumimoji="0" lang="en-US" sz="2400" b="1" kern="1200" baseline="0" dirty="0" smtClean="0">
                          <a:solidFill>
                            <a:schemeClr val="dk1"/>
                          </a:solidFill>
                          <a:latin typeface="Calibri"/>
                          <a:ea typeface="Times New Roman"/>
                          <a:cs typeface="Arabic Transparent" pitchFamily="2" charset="-78"/>
                        </a:rPr>
                        <a:t>%</a:t>
                      </a:r>
                      <a:r>
                        <a:rPr kumimoji="0" lang="ar-TN" sz="2400" b="1" kern="1200" baseline="0" dirty="0" smtClean="0">
                          <a:solidFill>
                            <a:schemeClr val="dk1"/>
                          </a:solidFill>
                          <a:latin typeface="Calibri"/>
                          <a:ea typeface="Times New Roman"/>
                          <a:cs typeface="Arabic Transparent" pitchFamily="2" charset="-78"/>
                        </a:rPr>
                        <a:t> </a:t>
                      </a:r>
                      <a:endParaRPr kumimoji="0" lang="fr-FR" sz="2400" b="1" kern="1200" baseline="0" dirty="0">
                        <a:solidFill>
                          <a:schemeClr val="dk1"/>
                        </a:solidFill>
                        <a:latin typeface="Calibri"/>
                        <a:ea typeface="Times New Roman"/>
                        <a:cs typeface="Arabic Transparent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TN" sz="2400" b="0" dirty="0" smtClean="0">
                          <a:latin typeface="Simplified Arabic"/>
                          <a:ea typeface="Times New Roman"/>
                          <a:cs typeface="Arabic Transparent" pitchFamily="2" charset="-78"/>
                        </a:rPr>
                        <a:t>القانون</a:t>
                      </a:r>
                      <a:r>
                        <a:rPr lang="ar-TN" sz="2400" b="0" baseline="0" dirty="0" smtClean="0">
                          <a:latin typeface="Simplified Arabic"/>
                          <a:ea typeface="Times New Roman"/>
                          <a:cs typeface="Arabic Transparent" pitchFamily="2" charset="-78"/>
                        </a:rPr>
                        <a:t> عدد 2016-41 بتاريخ 16 </a:t>
                      </a:r>
                      <a:r>
                        <a:rPr lang="ar-TN" sz="2400" b="0" baseline="0" dirty="0" err="1" smtClean="0">
                          <a:latin typeface="Simplified Arabic"/>
                          <a:ea typeface="Times New Roman"/>
                          <a:cs typeface="Arabic Transparent" pitchFamily="2" charset="-78"/>
                        </a:rPr>
                        <a:t>ماي</a:t>
                      </a:r>
                      <a:r>
                        <a:rPr lang="ar-TN" sz="2400" b="0" baseline="0" dirty="0" smtClean="0">
                          <a:latin typeface="Simplified Arabic"/>
                          <a:ea typeface="Times New Roman"/>
                          <a:cs typeface="Arabic Transparent" pitchFamily="2" charset="-78"/>
                        </a:rPr>
                        <a:t> </a:t>
                      </a:r>
                      <a:r>
                        <a:rPr lang="ar-TN" sz="2400" b="1" baseline="0" dirty="0" smtClean="0">
                          <a:latin typeface="Simplified Arabic"/>
                          <a:ea typeface="Times New Roman"/>
                          <a:cs typeface="Arabic Transparent" pitchFamily="2" charset="-78"/>
                        </a:rPr>
                        <a:t>2016</a:t>
                      </a:r>
                      <a:r>
                        <a:rPr lang="ar-TN" sz="2400" b="0" baseline="0" dirty="0" smtClean="0">
                          <a:latin typeface="Simplified Arabic"/>
                          <a:ea typeface="Times New Roman"/>
                          <a:cs typeface="Arabic Transparent" pitchFamily="2" charset="-78"/>
                        </a:rPr>
                        <a:t> المنقح ل</a:t>
                      </a:r>
                      <a:r>
                        <a:rPr lang="ar-TN" sz="2400" b="0" dirty="0" smtClean="0">
                          <a:latin typeface="Simplified Arabic"/>
                          <a:ea typeface="Times New Roman"/>
                          <a:cs typeface="Arabic Transparent" pitchFamily="2" charset="-78"/>
                        </a:rPr>
                        <a:t>لقانون </a:t>
                      </a:r>
                      <a:r>
                        <a:rPr lang="ar-TN" sz="2400" b="0" dirty="0">
                          <a:latin typeface="Simplified Arabic"/>
                          <a:ea typeface="Times New Roman"/>
                          <a:cs typeface="Arabic Transparent" pitchFamily="2" charset="-78"/>
                        </a:rPr>
                        <a:t>التوجيهي عدد 2005-83 </a:t>
                      </a:r>
                      <a:r>
                        <a:rPr lang="ar-TN" sz="2400" b="0" dirty="0" smtClean="0">
                          <a:latin typeface="Simplified Arabic"/>
                          <a:ea typeface="Times New Roman"/>
                          <a:cs typeface="Arabic Transparent" pitchFamily="2" charset="-78"/>
                        </a:rPr>
                        <a:t>المؤرخ في </a:t>
                      </a:r>
                      <a:r>
                        <a:rPr lang="ar-TN" sz="2400" b="0" dirty="0">
                          <a:latin typeface="Simplified Arabic"/>
                          <a:ea typeface="Times New Roman"/>
                          <a:cs typeface="Arabic Transparent" pitchFamily="2" charset="-78"/>
                        </a:rPr>
                        <a:t>15 أوت </a:t>
                      </a:r>
                      <a:r>
                        <a:rPr lang="ar-TN" sz="2400" b="0" dirty="0" smtClean="0">
                          <a:latin typeface="Simplified Arabic"/>
                          <a:ea typeface="Times New Roman"/>
                          <a:cs typeface="Arabic Transparent" pitchFamily="2" charset="-78"/>
                        </a:rPr>
                        <a:t>2005</a:t>
                      </a:r>
                      <a:endParaRPr lang="fr-FR" sz="2400" b="0" dirty="0">
                        <a:latin typeface="Calibri"/>
                        <a:ea typeface="Times New Roman"/>
                        <a:cs typeface="Arabic Transparent" pitchFamily="2" charset="-78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95536" y="620688"/>
            <a:ext cx="8568952" cy="5734872"/>
          </a:xfrm>
        </p:spPr>
        <p:txBody>
          <a:bodyPr>
            <a:noAutofit/>
          </a:bodyPr>
          <a:lstStyle/>
          <a:p>
            <a:pPr marL="95250" indent="-3175" algn="just" rtl="1">
              <a:spcBef>
                <a:spcPts val="0"/>
              </a:spcBef>
              <a:buNone/>
            </a:pPr>
            <a:r>
              <a:rPr lang="ar-TN" sz="2800" b="1" dirty="0" smtClean="0">
                <a:cs typeface="Arabic Transparent" pitchFamily="2" charset="-78"/>
              </a:rPr>
              <a:t>ومن أهم ما </a:t>
            </a:r>
            <a:r>
              <a:rPr lang="ar-SA" sz="2800" b="1" dirty="0" smtClean="0">
                <a:cs typeface="Arabic Transparent" pitchFamily="2" charset="-78"/>
              </a:rPr>
              <a:t>تضمّن</a:t>
            </a:r>
            <a:r>
              <a:rPr lang="ar-TN" sz="2800" b="1" dirty="0" smtClean="0">
                <a:cs typeface="Arabic Transparent" pitchFamily="2" charset="-78"/>
              </a:rPr>
              <a:t>ت</a:t>
            </a:r>
            <a:r>
              <a:rPr lang="ar-SA" sz="2800" b="1" dirty="0" smtClean="0">
                <a:cs typeface="Arabic Transparent" pitchFamily="2" charset="-78"/>
              </a:rPr>
              <a:t> ه</a:t>
            </a:r>
            <a:r>
              <a:rPr lang="ar-TN" sz="2800" b="1" dirty="0" smtClean="0">
                <a:cs typeface="Arabic Transparent" pitchFamily="2" charset="-78"/>
              </a:rPr>
              <a:t>اته</a:t>
            </a:r>
            <a:r>
              <a:rPr lang="ar-SA" sz="2800" b="1" dirty="0" smtClean="0">
                <a:cs typeface="Arabic Transparent" pitchFamily="2" charset="-78"/>
              </a:rPr>
              <a:t> الق</a:t>
            </a:r>
            <a:r>
              <a:rPr lang="ar-TN" sz="2800" b="1" dirty="0" smtClean="0">
                <a:cs typeface="Arabic Transparent" pitchFamily="2" charset="-78"/>
              </a:rPr>
              <a:t>وانين والنصوص الترتيبية لها في مجال التشغيل</a:t>
            </a:r>
            <a:r>
              <a:rPr lang="ar-TN" sz="2800" b="1" dirty="0" smtClean="0">
                <a:latin typeface="Simplified Arabic"/>
                <a:ea typeface="Times New Roman"/>
                <a:cs typeface="Arabic Transparent" pitchFamily="2" charset="-78"/>
              </a:rPr>
              <a:t> الأشخاص</a:t>
            </a:r>
            <a:r>
              <a:rPr lang="tr-TR" sz="2800" b="1" dirty="0" smtClean="0">
                <a:latin typeface="Simplified Arabic"/>
                <a:ea typeface="Times New Roman"/>
                <a:cs typeface="Arabic Transparent" pitchFamily="2" charset="-78"/>
              </a:rPr>
              <a:t> </a:t>
            </a:r>
            <a:r>
              <a:rPr lang="ar-TN" sz="2800" b="1" dirty="0" smtClean="0">
                <a:cs typeface="Arabic Transparent" pitchFamily="2" charset="-78"/>
              </a:rPr>
              <a:t>ذوي الإعاقة </a:t>
            </a:r>
            <a:r>
              <a:rPr lang="ar-TN" sz="2000" b="1" dirty="0" smtClean="0">
                <a:solidFill>
                  <a:srgbClr val="FFC000"/>
                </a:solidFill>
                <a:latin typeface="Simplified Arabic"/>
                <a:ea typeface="Times New Roman"/>
                <a:cs typeface="Arabic Transparent" pitchFamily="2" charset="-78"/>
              </a:rPr>
              <a:t>القانون عدد 2016-41 بتاريخ 16 ماي 2016</a:t>
            </a:r>
            <a:endParaRPr lang="ar-TN" sz="2000" b="1" dirty="0" smtClean="0">
              <a:solidFill>
                <a:srgbClr val="FFC000"/>
              </a:solidFill>
              <a:cs typeface="Arabic Transparent" pitchFamily="2" charset="-78"/>
            </a:endParaRPr>
          </a:p>
          <a:p>
            <a:pPr marL="495300" lvl="1" indent="-3175" algn="just" rtl="1">
              <a:spcBef>
                <a:spcPts val="0"/>
              </a:spcBef>
              <a:buClr>
                <a:srgbClr val="CC00FF"/>
              </a:buClr>
              <a:buFont typeface="Wingdings" pitchFamily="2" charset="2"/>
              <a:buChar char="§"/>
            </a:pPr>
            <a:r>
              <a:rPr lang="ar-TN" sz="2800" b="1" dirty="0" smtClean="0">
                <a:cs typeface="Arabic Transparent" pitchFamily="2" charset="-78"/>
              </a:rPr>
              <a:t>تخصيص نسبة لا تقل عن 2</a:t>
            </a:r>
            <a:r>
              <a:rPr lang="fr-FR" sz="2800" b="1" dirty="0" smtClean="0">
                <a:cs typeface="Arabic Transparent" pitchFamily="2" charset="-78"/>
              </a:rPr>
              <a:t>% </a:t>
            </a:r>
            <a:r>
              <a:rPr lang="ar-TN" sz="2800" b="1" dirty="0" smtClean="0">
                <a:cs typeface="Arabic Transparent" pitchFamily="2" charset="-78"/>
              </a:rPr>
              <a:t>من الانتدابات السنوية بالوظيفة العمومية و مراكز العمل بالمؤسسات والمنشآت العمومية والخاصة المشغلة لـ 100 عامل فما فوق</a:t>
            </a:r>
          </a:p>
          <a:p>
            <a:pPr marL="495300" lvl="1" indent="-3175" algn="just" rtl="1">
              <a:spcBef>
                <a:spcPts val="0"/>
              </a:spcBef>
              <a:buClr>
                <a:srgbClr val="CC00FF"/>
              </a:buClr>
              <a:buNone/>
            </a:pPr>
            <a:endParaRPr lang="ar-TN" sz="2800" b="1" dirty="0" smtClean="0">
              <a:cs typeface="Arabic Transparent" pitchFamily="2" charset="-78"/>
            </a:endParaRPr>
          </a:p>
          <a:p>
            <a:pPr marL="495300" lvl="1" indent="-3175" algn="just" rtl="1">
              <a:spcBef>
                <a:spcPts val="0"/>
              </a:spcBef>
              <a:buClr>
                <a:srgbClr val="CC00FF"/>
              </a:buClr>
              <a:buFont typeface="Wingdings" pitchFamily="2" charset="2"/>
              <a:buChar char="§"/>
            </a:pPr>
            <a:r>
              <a:rPr lang="ar-TN" sz="2800" b="1" dirty="0" smtClean="0">
                <a:cs typeface="Arabic Transparent" pitchFamily="2" charset="-78"/>
              </a:rPr>
              <a:t>تخصيص نسبة لا تقل عن 2</a:t>
            </a:r>
            <a:r>
              <a:rPr lang="tr-TR" sz="2800" b="1" dirty="0" smtClean="0">
                <a:cs typeface="Arabic Transparent" pitchFamily="2" charset="-78"/>
              </a:rPr>
              <a:t> </a:t>
            </a:r>
            <a:r>
              <a:rPr lang="fr-FR" sz="2800" b="1" dirty="0" smtClean="0">
                <a:cs typeface="Arabic Transparent" pitchFamily="2" charset="-78"/>
              </a:rPr>
              <a:t>% </a:t>
            </a:r>
            <a:r>
              <a:rPr lang="ar-TN" sz="2800" b="1" dirty="0" smtClean="0">
                <a:cs typeface="Arabic Transparent" pitchFamily="2" charset="-78"/>
              </a:rPr>
              <a:t>في اسناد الرخص المهنية  من قبل الوزارات والمؤسسات العمومية والسلطات المحلية والجهوية والمنظمات المهنية</a:t>
            </a:r>
          </a:p>
          <a:p>
            <a:pPr marL="495300" lvl="1" indent="-3175" algn="just" rtl="1">
              <a:spcBef>
                <a:spcPts val="0"/>
              </a:spcBef>
              <a:buClr>
                <a:srgbClr val="CC00FF"/>
              </a:buClr>
              <a:buFont typeface="Wingdings" pitchFamily="2" charset="2"/>
              <a:buChar char="§"/>
            </a:pPr>
            <a:endParaRPr lang="ar-TN" sz="2800" b="1" dirty="0" smtClean="0">
              <a:cs typeface="Arabic Transparent" pitchFamily="2" charset="-78"/>
            </a:endParaRPr>
          </a:p>
          <a:p>
            <a:pPr marL="495300" lvl="1" indent="-3175" algn="just" rtl="1">
              <a:spcBef>
                <a:spcPts val="0"/>
              </a:spcBef>
              <a:buClr>
                <a:srgbClr val="CC00FF"/>
              </a:buClr>
              <a:buFont typeface="Wingdings" pitchFamily="2" charset="2"/>
              <a:buChar char="§"/>
            </a:pPr>
            <a:r>
              <a:rPr lang="ar-TN" sz="2800" b="1" dirty="0" smtClean="0">
                <a:cs typeface="Arabic Transparent" pitchFamily="2" charset="-78"/>
              </a:rPr>
              <a:t>تخصيص مركز عمل على الاقل بالمؤسسات والمنشآت العمومية والخاصة المشغلة  عادة بين 50 و 99 شخصا</a:t>
            </a:r>
          </a:p>
          <a:p>
            <a:pPr marL="495300" lvl="1" indent="-3175" algn="just" rtl="1">
              <a:spcBef>
                <a:spcPts val="0"/>
              </a:spcBef>
              <a:buClr>
                <a:srgbClr val="CC00FF"/>
              </a:buClr>
              <a:buNone/>
            </a:pPr>
            <a:endParaRPr lang="ar-TN" sz="2800" b="1" dirty="0" smtClean="0">
              <a:cs typeface="Arabic Transparent" pitchFamily="2" charset="-78"/>
            </a:endParaRPr>
          </a:p>
          <a:p>
            <a:pPr marL="95250" indent="-3175" algn="just" rtl="1">
              <a:spcBef>
                <a:spcPts val="0"/>
              </a:spcBef>
              <a:buClr>
                <a:srgbClr val="CC00FF"/>
              </a:buClr>
              <a:buNone/>
            </a:pPr>
            <a:endParaRPr lang="ar-TN" sz="2800" b="1" dirty="0" smtClean="0">
              <a:cs typeface="Arabic Transparent" pitchFamily="2" charset="-78"/>
            </a:endParaRPr>
          </a:p>
          <a:p>
            <a:pPr algn="r" rtl="1">
              <a:spcBef>
                <a:spcPts val="0"/>
              </a:spcBef>
            </a:pPr>
            <a:endParaRPr lang="fr-FR" sz="2800" b="1" dirty="0">
              <a:cs typeface="Arabic Transparent" pitchFamily="2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23528" y="476672"/>
            <a:ext cx="8568952" cy="5734872"/>
          </a:xfrm>
        </p:spPr>
        <p:txBody>
          <a:bodyPr>
            <a:noAutofit/>
          </a:bodyPr>
          <a:lstStyle/>
          <a:p>
            <a:pPr marL="95250" indent="-3175" algn="just" rtl="1">
              <a:lnSpc>
                <a:spcPct val="195000"/>
              </a:lnSpc>
              <a:spcBef>
                <a:spcPts val="0"/>
              </a:spcBef>
              <a:buClr>
                <a:srgbClr val="CC00FF"/>
              </a:buClr>
              <a:buFont typeface="Wingdings" pitchFamily="2" charset="2"/>
              <a:buChar char="§"/>
            </a:pPr>
            <a:r>
              <a:rPr lang="ar-TN" sz="2800" b="1" dirty="0" smtClean="0">
                <a:cs typeface="Arabic Transparent" pitchFamily="2" charset="-78"/>
              </a:rPr>
              <a:t>العمل بالبدائل  التالية في حال ثبوت تعذر التشغيل  المباشر</a:t>
            </a:r>
            <a:r>
              <a:rPr lang="ar-TN" sz="2800" dirty="0" smtClean="0">
                <a:latin typeface="Simplified Arabic"/>
                <a:ea typeface="Times New Roman"/>
                <a:cs typeface="Arabic Transparent" pitchFamily="2" charset="-78"/>
              </a:rPr>
              <a:t> </a:t>
            </a:r>
            <a:endParaRPr lang="tr-TR" sz="2800" dirty="0" smtClean="0">
              <a:latin typeface="Simplified Arabic"/>
              <a:ea typeface="Times New Roman"/>
              <a:cs typeface="Arabic Transparent" pitchFamily="2" charset="-78"/>
            </a:endParaRPr>
          </a:p>
          <a:p>
            <a:pPr marL="95250" indent="-3175" algn="just" rtl="1">
              <a:lnSpc>
                <a:spcPct val="195000"/>
              </a:lnSpc>
              <a:spcBef>
                <a:spcPts val="0"/>
              </a:spcBef>
              <a:buClr>
                <a:srgbClr val="CC00FF"/>
              </a:buClr>
              <a:buNone/>
            </a:pPr>
            <a:r>
              <a:rPr lang="ar-TN" sz="2000" b="1" dirty="0" smtClean="0">
                <a:solidFill>
                  <a:srgbClr val="FFC000"/>
                </a:solidFill>
                <a:latin typeface="Simplified Arabic"/>
                <a:ea typeface="Times New Roman"/>
                <a:cs typeface="Arabic Transparent" pitchFamily="2" charset="-78"/>
              </a:rPr>
              <a:t>القانون</a:t>
            </a:r>
            <a:r>
              <a:rPr lang="tr-TR" sz="2000" b="1" dirty="0" smtClean="0">
                <a:solidFill>
                  <a:srgbClr val="FFC000"/>
                </a:solidFill>
                <a:latin typeface="Simplified Arabic"/>
                <a:ea typeface="Times New Roman"/>
                <a:cs typeface="Arabic Transparent" pitchFamily="2" charset="-78"/>
              </a:rPr>
              <a:t> </a:t>
            </a:r>
            <a:r>
              <a:rPr lang="ar-TN" sz="2000" b="1" dirty="0" smtClean="0">
                <a:solidFill>
                  <a:srgbClr val="FFC000"/>
                </a:solidFill>
                <a:latin typeface="Simplified Arabic"/>
                <a:ea typeface="Times New Roman"/>
                <a:cs typeface="Arabic Transparent" pitchFamily="2" charset="-78"/>
              </a:rPr>
              <a:t>التوجيهي عدد 2005-83</a:t>
            </a:r>
            <a:r>
              <a:rPr lang="ar-TN" sz="2000" b="1" dirty="0" smtClean="0">
                <a:solidFill>
                  <a:srgbClr val="FFC000"/>
                </a:solidFill>
                <a:cs typeface="Arabic Transparent" pitchFamily="2" charset="-78"/>
              </a:rPr>
              <a:t> </a:t>
            </a:r>
          </a:p>
          <a:p>
            <a:pPr marL="495300" lvl="1" indent="-3175" algn="just" rtl="1">
              <a:lnSpc>
                <a:spcPct val="195000"/>
              </a:lnSpc>
              <a:spcBef>
                <a:spcPts val="0"/>
              </a:spcBef>
              <a:buClr>
                <a:srgbClr val="CC00FF"/>
              </a:buClr>
              <a:buFont typeface="Wingdings" pitchFamily="2" charset="2"/>
              <a:buChar char="§"/>
            </a:pPr>
            <a:r>
              <a:rPr lang="ar-TN" sz="2800" b="1" dirty="0" smtClean="0">
                <a:cs typeface="Arabic Transparent" pitchFamily="2" charset="-78"/>
              </a:rPr>
              <a:t>تمكين الشخص من العمل عن بعد لفائدة المؤجر</a:t>
            </a:r>
          </a:p>
          <a:p>
            <a:pPr marL="495300" lvl="1" indent="-3175" algn="just" rtl="1">
              <a:lnSpc>
                <a:spcPct val="195000"/>
              </a:lnSpc>
              <a:spcBef>
                <a:spcPts val="0"/>
              </a:spcBef>
              <a:buClr>
                <a:srgbClr val="CC00FF"/>
              </a:buClr>
              <a:buFont typeface="Wingdings" pitchFamily="2" charset="2"/>
              <a:buChar char="§"/>
            </a:pPr>
            <a:r>
              <a:rPr lang="ar-TN" sz="2800" b="1" dirty="0" smtClean="0">
                <a:cs typeface="Arabic Transparent" pitchFamily="2" charset="-78"/>
              </a:rPr>
              <a:t>تمكين الشخص من العمل بنظام المقاولة الثانوية</a:t>
            </a:r>
          </a:p>
          <a:p>
            <a:pPr marL="495300" lvl="1" indent="-3175" algn="just" rtl="1">
              <a:lnSpc>
                <a:spcPct val="195000"/>
              </a:lnSpc>
              <a:spcBef>
                <a:spcPts val="0"/>
              </a:spcBef>
              <a:buClr>
                <a:srgbClr val="CC00FF"/>
              </a:buClr>
              <a:buFont typeface="Wingdings" pitchFamily="2" charset="2"/>
              <a:buChar char="§"/>
            </a:pPr>
            <a:r>
              <a:rPr lang="ar-TN" sz="2800" b="1" dirty="0" smtClean="0">
                <a:cs typeface="Arabic Transparent" pitchFamily="2" charset="-78"/>
              </a:rPr>
              <a:t>اقتناء </a:t>
            </a:r>
            <a:r>
              <a:rPr lang="ar-TN" sz="2800" b="1" dirty="0" err="1" smtClean="0">
                <a:cs typeface="Arabic Transparent" pitchFamily="2" charset="-78"/>
              </a:rPr>
              <a:t>منتوج</a:t>
            </a:r>
            <a:r>
              <a:rPr lang="ar-TN" sz="2800" b="1" dirty="0" smtClean="0">
                <a:cs typeface="Arabic Transparent" pitchFamily="2" charset="-78"/>
              </a:rPr>
              <a:t> المنتصبين للحساب الخاص</a:t>
            </a:r>
          </a:p>
          <a:p>
            <a:pPr marL="495300" lvl="1" indent="-3175" algn="just" rtl="1">
              <a:lnSpc>
                <a:spcPct val="195000"/>
              </a:lnSpc>
              <a:spcBef>
                <a:spcPts val="0"/>
              </a:spcBef>
              <a:buClr>
                <a:srgbClr val="CC00FF"/>
              </a:buClr>
              <a:buFont typeface="Wingdings" pitchFamily="2" charset="2"/>
              <a:buChar char="§"/>
            </a:pPr>
            <a:r>
              <a:rPr lang="ar-TN" sz="2800" b="1" dirty="0" smtClean="0">
                <a:cs typeface="Arabic Transparent" pitchFamily="2" charset="-78"/>
              </a:rPr>
              <a:t>اقتناء منتوج مراكز الانتاج التابعة لجمعيات</a:t>
            </a:r>
            <a:endParaRPr lang="en-US" sz="2800" b="1" dirty="0" smtClean="0">
              <a:cs typeface="Arabic Transparent" pitchFamily="2" charset="-78"/>
            </a:endParaRPr>
          </a:p>
          <a:p>
            <a:pPr algn="r" rtl="1">
              <a:spcBef>
                <a:spcPts val="0"/>
              </a:spcBef>
            </a:pPr>
            <a:endParaRPr lang="fr-FR" sz="2800" b="1" dirty="0">
              <a:cs typeface="Arabic Transparent" pitchFamily="2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TN" b="1" dirty="0" smtClean="0">
                <a:solidFill>
                  <a:srgbClr val="FFC000"/>
                </a:solidFill>
                <a:cs typeface="Arabic Transparent" pitchFamily="2" charset="-78"/>
              </a:rPr>
              <a:t>الأشخاص ذوي الاعاقة</a:t>
            </a:r>
            <a:r>
              <a:rPr lang="ar-TN" b="1" dirty="0" smtClean="0">
                <a:cs typeface="Arabic Transparent" pitchFamily="2" charset="-78"/>
              </a:rPr>
              <a:t> </a:t>
            </a:r>
            <a:r>
              <a:rPr lang="ar-TN" b="1" dirty="0" smtClean="0">
                <a:solidFill>
                  <a:srgbClr val="FFC000"/>
                </a:solidFill>
                <a:cs typeface="Arabic Transparent" pitchFamily="2" charset="-78"/>
              </a:rPr>
              <a:t>بتونس :</a:t>
            </a:r>
            <a:endParaRPr lang="fr-FR" dirty="0">
              <a:solidFill>
                <a:srgbClr val="FFC000"/>
              </a:solidFill>
              <a:cs typeface="Arabic Transparent" pitchFamily="2" charset="-78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95536" y="1412776"/>
            <a:ext cx="8748464" cy="4942784"/>
          </a:xfrm>
        </p:spPr>
        <p:txBody>
          <a:bodyPr>
            <a:normAutofit lnSpcReduction="10000"/>
          </a:bodyPr>
          <a:lstStyle/>
          <a:p>
            <a:pPr lvl="0" algn="just" rtl="1"/>
            <a:r>
              <a:rPr lang="ar-TN" b="1" dirty="0" smtClean="0">
                <a:cs typeface="Arabic Transparent" pitchFamily="2" charset="-78"/>
              </a:rPr>
              <a:t>عدد الأشخاص ذوي</a:t>
            </a:r>
            <a:r>
              <a:rPr lang="ar-TN" b="1" dirty="0" smtClean="0">
                <a:solidFill>
                  <a:srgbClr val="FFC000"/>
                </a:solidFill>
                <a:cs typeface="Arabic Transparent" pitchFamily="2" charset="-78"/>
              </a:rPr>
              <a:t> </a:t>
            </a:r>
            <a:r>
              <a:rPr lang="ar-TN" b="1" dirty="0" smtClean="0">
                <a:cs typeface="Arabic Transparent" pitchFamily="2" charset="-78"/>
              </a:rPr>
              <a:t>الاعاقة:208000 (</a:t>
            </a:r>
            <a:r>
              <a:rPr lang="fr-FR" b="1" dirty="0" smtClean="0">
                <a:cs typeface="Arabic Transparent" pitchFamily="2" charset="-78"/>
              </a:rPr>
              <a:t>%2</a:t>
            </a:r>
            <a:r>
              <a:rPr lang="ar-TN" b="1" dirty="0" smtClean="0">
                <a:cs typeface="Arabic Transparent" pitchFamily="2" charset="-78"/>
              </a:rPr>
              <a:t>من عدد  السكان)،</a:t>
            </a:r>
            <a:endParaRPr lang="fr-FR" b="1" dirty="0" smtClean="0">
              <a:cs typeface="Arabic Transparent" pitchFamily="2" charset="-78"/>
            </a:endParaRPr>
          </a:p>
          <a:p>
            <a:pPr lvl="0" algn="just" rtl="1"/>
            <a:endParaRPr lang="en-US" b="1" dirty="0" smtClean="0">
              <a:cs typeface="Arabic Transparent" pitchFamily="2" charset="-78"/>
            </a:endParaRPr>
          </a:p>
          <a:p>
            <a:pPr lvl="0" algn="just" rtl="1"/>
            <a:r>
              <a:rPr lang="ar-TN" b="1" dirty="0" smtClean="0">
                <a:cs typeface="Arabic Transparent" pitchFamily="2" charset="-78"/>
              </a:rPr>
              <a:t>عدد جمعيات </a:t>
            </a:r>
            <a:r>
              <a:rPr lang="ar-TN" sz="2800" b="1" dirty="0" smtClean="0">
                <a:latin typeface="Simplified Arabic"/>
                <a:ea typeface="Times New Roman"/>
                <a:cs typeface="Arabic Transparent" pitchFamily="2" charset="-78"/>
              </a:rPr>
              <a:t>الأشخاص </a:t>
            </a:r>
            <a:r>
              <a:rPr lang="ar-TN" b="1" dirty="0" smtClean="0">
                <a:cs typeface="Arabic Transparent" pitchFamily="2" charset="-78"/>
              </a:rPr>
              <a:t>ذوي الاعاقة: 176</a:t>
            </a:r>
            <a:r>
              <a:rPr lang="tr-TR" b="1" dirty="0" smtClean="0">
                <a:cs typeface="Arabic Transparent" pitchFamily="2" charset="-78"/>
              </a:rPr>
              <a:t> </a:t>
            </a:r>
            <a:endParaRPr lang="fr-FR" b="1" dirty="0" smtClean="0">
              <a:cs typeface="Arabic Transparent" pitchFamily="2" charset="-78"/>
            </a:endParaRPr>
          </a:p>
          <a:p>
            <a:pPr lvl="1" algn="just" rtl="1"/>
            <a:r>
              <a:rPr lang="ar-TN" b="1" dirty="0" smtClean="0">
                <a:cs typeface="Arabic Transparent" pitchFamily="2" charset="-78"/>
              </a:rPr>
              <a:t>مراكز مختصة في تعليم</a:t>
            </a:r>
            <a:r>
              <a:rPr lang="ar-TN" sz="2800" b="1" dirty="0" smtClean="0">
                <a:latin typeface="Simplified Arabic"/>
                <a:ea typeface="Times New Roman"/>
                <a:cs typeface="Arabic Transparent" pitchFamily="2" charset="-78"/>
              </a:rPr>
              <a:t> </a:t>
            </a:r>
            <a:r>
              <a:rPr lang="ar-TN" sz="2400" b="1" dirty="0" smtClean="0">
                <a:cs typeface="Arabic Transparent" pitchFamily="2" charset="-78"/>
              </a:rPr>
              <a:t>وتكوين </a:t>
            </a:r>
            <a:r>
              <a:rPr lang="ar-TN" sz="2800" b="1" dirty="0" smtClean="0">
                <a:latin typeface="Simplified Arabic"/>
                <a:ea typeface="Times New Roman"/>
                <a:cs typeface="Arabic Transparent" pitchFamily="2" charset="-78"/>
              </a:rPr>
              <a:t>الأشخاص ذوي الاعاقة </a:t>
            </a:r>
            <a:r>
              <a:rPr lang="ar-TN" b="1" dirty="0" smtClean="0">
                <a:cs typeface="Arabic Transparent" pitchFamily="2" charset="-78"/>
              </a:rPr>
              <a:t>: 314،</a:t>
            </a:r>
            <a:endParaRPr lang="fr-FR" b="1" dirty="0" smtClean="0">
              <a:cs typeface="Arabic Transparent" pitchFamily="2" charset="-78"/>
            </a:endParaRPr>
          </a:p>
          <a:p>
            <a:pPr lvl="0" algn="just" rtl="1"/>
            <a:endParaRPr lang="en-US" b="1" dirty="0" smtClean="0">
              <a:cs typeface="Arabic Transparent" pitchFamily="2" charset="-78"/>
            </a:endParaRPr>
          </a:p>
          <a:p>
            <a:pPr lvl="0" algn="just" rtl="1"/>
            <a:r>
              <a:rPr lang="ar-TN" b="1" dirty="0" smtClean="0">
                <a:cs typeface="Arabic Transparent" pitchFamily="2" charset="-78"/>
              </a:rPr>
              <a:t>عدد التلاميذ المسجلين بمراكز مختصة: 17393،</a:t>
            </a:r>
            <a:endParaRPr lang="fr-FR" b="1" dirty="0" smtClean="0">
              <a:cs typeface="Arabic Transparent" pitchFamily="2" charset="-78"/>
            </a:endParaRPr>
          </a:p>
          <a:p>
            <a:pPr lvl="1" algn="just" rtl="1"/>
            <a:r>
              <a:rPr lang="ar-TN" b="1" dirty="0" smtClean="0">
                <a:cs typeface="Arabic Transparent" pitchFamily="2" charset="-78"/>
              </a:rPr>
              <a:t>عدد المسجّلين في ورشات التكوين : 5500 موزّعون على 600 ورشة،</a:t>
            </a:r>
            <a:endParaRPr lang="fr-FR" b="1" dirty="0" smtClean="0">
              <a:cs typeface="Arabic Transparent" pitchFamily="2" charset="-78"/>
            </a:endParaRPr>
          </a:p>
          <a:p>
            <a:pPr lvl="0" algn="just" rtl="1"/>
            <a:endParaRPr lang="en-US" b="1" dirty="0" smtClean="0">
              <a:cs typeface="Arabic Transparent" pitchFamily="2" charset="-78"/>
            </a:endParaRPr>
          </a:p>
          <a:p>
            <a:pPr lvl="0" algn="just" rtl="1"/>
            <a:r>
              <a:rPr lang="ar-TN" b="1" dirty="0" smtClean="0">
                <a:cs typeface="Arabic Transparent" pitchFamily="2" charset="-78"/>
              </a:rPr>
              <a:t>عدد المنتفعين بتكوين في المراكز الخاضعة لإشراف وزارة الشؤون الاجتماعية في</a:t>
            </a:r>
            <a:r>
              <a:rPr lang="tr-TR" b="1" dirty="0" smtClean="0">
                <a:cs typeface="Arabic Transparent" pitchFamily="2" charset="-78"/>
              </a:rPr>
              <a:t> </a:t>
            </a:r>
            <a:r>
              <a:rPr lang="ar-TN" sz="2400" b="1" dirty="0" smtClean="0">
                <a:latin typeface="Simplified Arabic"/>
                <a:ea typeface="Times New Roman"/>
                <a:cs typeface="Arabic Transparent" pitchFamily="2" charset="-78"/>
              </a:rPr>
              <a:t>2016</a:t>
            </a:r>
            <a:r>
              <a:rPr lang="ar-TN" sz="3200" b="1" dirty="0" smtClean="0">
                <a:solidFill>
                  <a:srgbClr val="FFC000"/>
                </a:solidFill>
                <a:latin typeface="Simplified Arabic"/>
                <a:ea typeface="Times New Roman"/>
                <a:cs typeface="Arabic Transparent" pitchFamily="2" charset="-78"/>
              </a:rPr>
              <a:t> </a:t>
            </a:r>
            <a:r>
              <a:rPr lang="ar-TN" b="1" dirty="0" smtClean="0">
                <a:cs typeface="Arabic Transparent" pitchFamily="2" charset="-78"/>
              </a:rPr>
              <a:t>: 243،</a:t>
            </a:r>
            <a:endParaRPr lang="fr-FR" b="1" dirty="0" smtClean="0">
              <a:cs typeface="Arabic Transparent" pitchFamily="2" charset="-78"/>
            </a:endParaRPr>
          </a:p>
          <a:p>
            <a:endParaRPr lang="fr-FR" dirty="0">
              <a:cs typeface="Arabic Transparent" pitchFamily="2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étro">
  <a:themeElements>
    <a:clrScheme name="Mé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Métro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étro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410</TotalTime>
  <Words>1237</Words>
  <Application>Microsoft Office PowerPoint</Application>
  <PresentationFormat>On-screen Show (4:3)</PresentationFormat>
  <Paragraphs>154</Paragraphs>
  <Slides>20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Métro</vt:lpstr>
      <vt:lpstr>السياسة الاجتماعية في مجال تشغيل الأشخاص ذوي الاعاقة</vt:lpstr>
      <vt:lpstr>المقاربة التونسية في مجال حقوق  ذوي الإعاقة</vt:lpstr>
      <vt:lpstr>المقاربة التونسية في مجال حقوق  ذوي الإعاقة</vt:lpstr>
      <vt:lpstr>الدستور التونسي المصادق عليه بتاريخ 27 جانفي 2014</vt:lpstr>
      <vt:lpstr>Slide 5</vt:lpstr>
      <vt:lpstr>Slide 6</vt:lpstr>
      <vt:lpstr>Slide 7</vt:lpstr>
      <vt:lpstr>Slide 8</vt:lpstr>
      <vt:lpstr>الأشخاص ذوي الاعاقة بتونس :</vt:lpstr>
      <vt:lpstr>التدابير والبرامج لفائدة ذوي الاعاقة:</vt:lpstr>
      <vt:lpstr>التدابير والبرامج لفائدة ذوي الاعاقة:</vt:lpstr>
      <vt:lpstr>مناظرة وطنية لانتداب الاشخاص ذوي الاعاقة  في القطاع العمومي:</vt:lpstr>
      <vt:lpstr>تركيبة اللجنة المشتركة </vt:lpstr>
      <vt:lpstr>مقاييس الترشح والاختيار</vt:lpstr>
      <vt:lpstr>Slide 15</vt:lpstr>
      <vt:lpstr>Slide 16</vt:lpstr>
      <vt:lpstr>مناظرة وطنية</vt:lpstr>
      <vt:lpstr>دور الجمعيات في النهوض بتشغيل  الاشخاص ذوي الإعاقة</vt:lpstr>
      <vt:lpstr>Slide 19</vt:lpstr>
      <vt:lpstr>الخاتمة : </vt:lpstr>
    </vt:vector>
  </TitlesOfParts>
  <Company>Sweet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السياسة الاجتماعية في مجال تشغيل الأشخاص ذوي الاعاقة</dc:title>
  <dc:creator>SWEET</dc:creator>
  <cp:lastModifiedBy>Hotelguest</cp:lastModifiedBy>
  <cp:revision>63</cp:revision>
  <dcterms:created xsi:type="dcterms:W3CDTF">2016-10-17T08:06:40Z</dcterms:created>
  <dcterms:modified xsi:type="dcterms:W3CDTF">2016-10-25T19:54:10Z</dcterms:modified>
</cp:coreProperties>
</file>