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6" r:id="rId2"/>
    <p:sldId id="298" r:id="rId3"/>
    <p:sldId id="299" r:id="rId4"/>
    <p:sldId id="300" r:id="rId5"/>
    <p:sldId id="301" r:id="rId6"/>
    <p:sldId id="302" r:id="rId7"/>
    <p:sldId id="303" r:id="rId8"/>
    <p:sldId id="304" r:id="rId9"/>
    <p:sldId id="306" r:id="rId10"/>
    <p:sldId id="309" r:id="rId11"/>
    <p:sldId id="310" r:id="rId12"/>
    <p:sldId id="311" r:id="rId13"/>
    <p:sldId id="312" r:id="rId14"/>
    <p:sldId id="313" r:id="rId15"/>
    <p:sldId id="314" r:id="rId16"/>
    <p:sldId id="315" r:id="rId17"/>
    <p:sldId id="316" r:id="rId18"/>
    <p:sldId id="317" r:id="rId19"/>
    <p:sldId id="307" r:id="rId20"/>
    <p:sldId id="318" r:id="rId21"/>
    <p:sldId id="319" r:id="rId22"/>
    <p:sldId id="320" r:id="rId23"/>
    <p:sldId id="321" r:id="rId24"/>
    <p:sldId id="322" r:id="rId25"/>
    <p:sldId id="308" r:id="rId26"/>
    <p:sldId id="323" r:id="rId27"/>
    <p:sldId id="324" r:id="rId28"/>
    <p:sldId id="325" r:id="rId29"/>
    <p:sldId id="326" r:id="rId30"/>
    <p:sldId id="327" r:id="rId31"/>
    <p:sldId id="328" r:id="rId32"/>
    <p:sldId id="329" r:id="rId33"/>
    <p:sldId id="330" r:id="rId34"/>
    <p:sldId id="331" r:id="rId35"/>
    <p:sldId id="297" r:id="rId36"/>
  </p:sldIdLst>
  <p:sldSz cx="9144000" cy="6858000" type="screen4x3"/>
  <p:notesSz cx="9926638" cy="67818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16" autoAdjust="0"/>
    <p:restoredTop sz="94660"/>
  </p:normalViewPr>
  <p:slideViewPr>
    <p:cSldViewPr>
      <p:cViewPr>
        <p:scale>
          <a:sx n="60" d="100"/>
          <a:sy n="60" d="100"/>
        </p:scale>
        <p:origin x="-1536" y="-8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105AC2-39E8-4638-8F9B-473C265F66C9}" type="doc">
      <dgm:prSet loTypeId="urn:microsoft.com/office/officeart/2005/8/layout/list1" loCatId="list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04E848D-5193-40E1-9657-5903C8473FCF}">
      <dgm:prSet phldrT="[Text]" custT="1"/>
      <dgm:spPr/>
      <dgm:t>
        <a:bodyPr/>
        <a:lstStyle/>
        <a:p>
          <a:r>
            <a:rPr kumimoji="0" lang="en-GB" sz="2000" b="0" i="0" u="none" strike="noStrike" cap="none" spc="0" normalizeH="0" baseline="0" noProof="0" smtClean="0">
              <a:ln/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Operational definition</a:t>
          </a:r>
          <a:endParaRPr 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9859675-F43A-4457-B26C-EF3683511D54}" type="parTrans" cxnId="{C21B160B-E4CD-474C-97E8-841ECA140863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AEB37C-0AE3-4225-B258-81420FC72BAE}" type="sibTrans" cxnId="{C21B160B-E4CD-474C-97E8-841ECA140863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5641DF-038F-45FC-9828-3755FA908FB7}">
      <dgm:prSet phldrT="[Text]" custT="1"/>
      <dgm:spPr/>
      <dgm:t>
        <a:bodyPr/>
        <a:lstStyle/>
        <a:p>
          <a:r>
            <a:rPr kumimoji="0" lang="en-GB" sz="2000" b="0" i="0" u="none" strike="noStrike" cap="none" spc="0" normalizeH="0" baseline="0" noProof="0" smtClean="0">
              <a:ln/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Main updates to operational definition</a:t>
          </a:r>
          <a:endParaRPr 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BA885A-0782-48AF-A77E-16549AE3464B}" type="parTrans" cxnId="{579E62D1-0FF4-42AE-A0B1-E9ABA55AE0B5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5B0D16-5FC3-4C9E-87DE-F91898F6275F}" type="sibTrans" cxnId="{579E62D1-0FF4-42AE-A0B1-E9ABA55AE0B5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05C7219-DEAA-44F2-8D3F-52F60C99B0B0}">
      <dgm:prSet phldrT="[Text]" custT="1"/>
      <dgm:spPr/>
      <dgm:t>
        <a:bodyPr/>
        <a:lstStyle/>
        <a:p>
          <a:r>
            <a:rPr kumimoji="0" lang="en-GB" sz="2000" b="0" i="0" u="none" strike="noStrike" cap="none" spc="0" normalizeH="0" baseline="0" noProof="0" smtClean="0">
              <a:ln/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Choice of reference period</a:t>
          </a:r>
          <a:endParaRPr 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DB8CF4A-155F-4DC3-BE7E-39E99CA708FA}" type="parTrans" cxnId="{CF9728E6-0948-47CA-9800-9998A0417487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17C85E-1304-4A61-BE5B-8453CC721116}" type="sibTrans" cxnId="{CF9728E6-0948-47CA-9800-9998A0417487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5A0677-EC13-4B91-B7C3-3448A523652C}">
      <dgm:prSet phldrT="[Text]" custT="1"/>
      <dgm:spPr/>
      <dgm:t>
        <a:bodyPr/>
        <a:lstStyle/>
        <a:p>
          <a:r>
            <a:rPr kumimoji="0" lang="en-GB" sz="2000" b="0" i="0" u="none" strike="noStrike" cap="none" spc="0" normalizeH="0" baseline="0" noProof="0" smtClean="0">
              <a:ln/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Temporary absence from employment</a:t>
          </a:r>
          <a:endParaRPr 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FE9D583-FE62-4E48-8060-CE86B79173AD}" type="parTrans" cxnId="{57E6F956-96FC-4AA1-8468-C505D726EA2B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CD3E433-8507-4A75-BFC2-2F0C6FD9CF30}" type="sibTrans" cxnId="{57E6F956-96FC-4AA1-8468-C505D726EA2B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BAE450-ED2F-4E34-92A5-112A9F27892F}">
      <dgm:prSet phldrT="[Text]" custT="1"/>
      <dgm:spPr/>
      <dgm:t>
        <a:bodyPr/>
        <a:lstStyle/>
        <a:p>
          <a:pPr rtl="0"/>
          <a:r>
            <a:rPr kumimoji="0" lang="en-GB" sz="2000" b="0" i="0" u="none" strike="noStrike" cap="none" spc="0" normalizeH="0" baseline="0" noProof="0" smtClean="0">
              <a:ln/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Main job, multiple job holding</a:t>
          </a:r>
          <a:endParaRPr 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A2FA8B-7A4C-422E-BFA1-BC2C6807C574}" type="parTrans" cxnId="{A0E38928-B43A-4219-AD6C-938B3FE9F69B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50FB1F-10A1-4BC4-9329-ACE12B098188}" type="sibTrans" cxnId="{A0E38928-B43A-4219-AD6C-938B3FE9F69B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AC185B-DC13-433C-AC91-98DBE77D556F}">
      <dgm:prSet phldrT="[Text]" custT="1"/>
      <dgm:spPr/>
      <dgm:t>
        <a:bodyPr/>
        <a:lstStyle/>
        <a:p>
          <a:pPr rtl="0"/>
          <a:r>
            <a:rPr kumimoji="0" lang="en-GB" sz="2000" b="0" i="0" u="none" strike="noStrike" cap="none" spc="0" normalizeH="0" baseline="0" noProof="0" smtClean="0">
              <a:ln/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Notion of “for pay / profit”</a:t>
          </a:r>
          <a:endParaRPr 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0033D2B-013D-4DBC-9C6B-68FC9BD61E10}" type="parTrans" cxnId="{DD32385B-C8C9-4A45-A1A7-F58CFADCF09E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756331-0949-4781-AEF2-CAD1A1327942}" type="sibTrans" cxnId="{DD32385B-C8C9-4A45-A1A7-F58CFADCF09E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F161B3-8A73-478A-9767-D58E651D9F1B}">
      <dgm:prSet phldrT="[Text]" custT="1"/>
      <dgm:spPr/>
      <dgm:t>
        <a:bodyPr/>
        <a:lstStyle/>
        <a:p>
          <a:pPr rtl="0"/>
          <a:r>
            <a:rPr kumimoji="0" lang="en-GB" sz="2000" b="0" i="0" u="none" strike="noStrike" cap="none" spc="0" normalizeH="0" baseline="0" noProof="0" smtClean="0">
              <a:ln/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Special cases</a:t>
          </a:r>
          <a:endParaRPr 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D5652E-743A-4632-94AF-B6397F9C4ABB}" type="parTrans" cxnId="{6272AD35-6715-4F29-8EC8-5FADB46FFC1C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A53BA3-C8FD-4DAD-B1B7-8FB7DA2608C0}" type="sibTrans" cxnId="{6272AD35-6715-4F29-8EC8-5FADB46FFC1C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FC687C6-6E73-42C0-9D93-04160B3D22D9}">
      <dgm:prSet phldrT="[Text]" custT="1"/>
      <dgm:spPr/>
      <dgm:t>
        <a:bodyPr/>
        <a:lstStyle/>
        <a:p>
          <a:pPr rtl="0"/>
          <a:r>
            <a:rPr kumimoji="0" lang="en-GB" sz="2000" b="0" i="0" u="none" strike="noStrike" cap="none" spc="0" normalizeH="0" baseline="0" noProof="0" dirty="0" smtClean="0">
              <a:ln/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Tabulations and reporting documentation</a:t>
          </a:r>
          <a:endParaRPr 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456155-CC4B-44FD-B05B-0A002689DD8A}" type="parTrans" cxnId="{8F2893B5-4ECB-4510-808E-EF79653C6D91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F281D9-C92C-4625-B834-147AF16863E3}" type="sibTrans" cxnId="{8F2893B5-4ECB-4510-808E-EF79653C6D91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497730-DE45-4FBB-9606-6B3C7E28472A}">
      <dgm:prSet phldrT="[Text]" custT="1"/>
      <dgm:spPr/>
      <dgm:t>
        <a:bodyPr/>
        <a:lstStyle/>
        <a:p>
          <a:pPr rtl="0"/>
          <a:r>
            <a:rPr kumimoji="0" lang="en-GB" sz="2000" b="0" i="0" u="none" strike="noStrike" cap="none" spc="0" normalizeH="0" baseline="0" noProof="0" smtClean="0">
              <a:ln/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Measurement in household surveys</a:t>
          </a:r>
          <a:endParaRPr lang="en-US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436345-BADC-4426-BD91-70542DCC03A2}" type="parTrans" cxnId="{00A545C9-5FEA-40E1-8AE0-7AB1AF749B20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C71BAE4-B525-4361-9F29-7BE54845FF76}" type="sibTrans" cxnId="{00A545C9-5FEA-40E1-8AE0-7AB1AF749B20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C212D9B-C26A-4FD4-983C-FB1DF1FCB57D}" type="pres">
      <dgm:prSet presAssocID="{8E105AC2-39E8-4638-8F9B-473C265F66C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E23E386-B277-4425-ADAA-7EEC672BBDF0}" type="pres">
      <dgm:prSet presAssocID="{004E848D-5193-40E1-9657-5903C8473FCF}" presName="parentLin" presStyleCnt="0"/>
      <dgm:spPr/>
      <dgm:t>
        <a:bodyPr/>
        <a:lstStyle/>
        <a:p>
          <a:endParaRPr lang="en-US"/>
        </a:p>
      </dgm:t>
    </dgm:pt>
    <dgm:pt modelId="{D378EAFA-245E-4D50-8F35-FD393F994CD1}" type="pres">
      <dgm:prSet presAssocID="{004E848D-5193-40E1-9657-5903C8473FCF}" presName="parentLeftMargin" presStyleLbl="node1" presStyleIdx="0" presStyleCnt="9"/>
      <dgm:spPr/>
      <dgm:t>
        <a:bodyPr/>
        <a:lstStyle/>
        <a:p>
          <a:endParaRPr lang="en-US"/>
        </a:p>
      </dgm:t>
    </dgm:pt>
    <dgm:pt modelId="{906450A9-C0B2-4BCB-A7B6-92F890486148}" type="pres">
      <dgm:prSet presAssocID="{004E848D-5193-40E1-9657-5903C8473FCF}" presName="parentText" presStyleLbl="node1" presStyleIdx="0" presStyleCnt="9" custLinFactX="1711" custLinFactNeighborX="100000" custLinFactNeighborY="-503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436979-743F-44F2-91D1-F64652E73B4E}" type="pres">
      <dgm:prSet presAssocID="{004E848D-5193-40E1-9657-5903C8473FCF}" presName="negativeSpace" presStyleCnt="0"/>
      <dgm:spPr/>
      <dgm:t>
        <a:bodyPr/>
        <a:lstStyle/>
        <a:p>
          <a:endParaRPr lang="en-US"/>
        </a:p>
      </dgm:t>
    </dgm:pt>
    <dgm:pt modelId="{3486BAA7-101D-42FF-91A6-347A41BD3D51}" type="pres">
      <dgm:prSet presAssocID="{004E848D-5193-40E1-9657-5903C8473FCF}" presName="childText" presStyleLbl="conFgAcc1" presStyleIdx="0" presStyleCnt="9" custScaleX="89720" custLinFactNeighborX="61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D4DD6B-5515-491B-BE8B-5BB3D8F7E6AF}" type="pres">
      <dgm:prSet presAssocID="{51AEB37C-0AE3-4225-B258-81420FC72BAE}" presName="spaceBetweenRectangles" presStyleCnt="0"/>
      <dgm:spPr/>
      <dgm:t>
        <a:bodyPr/>
        <a:lstStyle/>
        <a:p>
          <a:endParaRPr lang="en-US"/>
        </a:p>
      </dgm:t>
    </dgm:pt>
    <dgm:pt modelId="{CDFD2B83-3677-44B1-BD5A-F1C75C601419}" type="pres">
      <dgm:prSet presAssocID="{B95641DF-038F-45FC-9828-3755FA908FB7}" presName="parentLin" presStyleCnt="0"/>
      <dgm:spPr/>
      <dgm:t>
        <a:bodyPr/>
        <a:lstStyle/>
        <a:p>
          <a:endParaRPr lang="en-US"/>
        </a:p>
      </dgm:t>
    </dgm:pt>
    <dgm:pt modelId="{14ABFDB6-0746-4575-9C0B-D9FD70CEED61}" type="pres">
      <dgm:prSet presAssocID="{B95641DF-038F-45FC-9828-3755FA908FB7}" presName="parentLeftMargin" presStyleLbl="node1" presStyleIdx="0" presStyleCnt="9"/>
      <dgm:spPr/>
      <dgm:t>
        <a:bodyPr/>
        <a:lstStyle/>
        <a:p>
          <a:endParaRPr lang="en-US"/>
        </a:p>
      </dgm:t>
    </dgm:pt>
    <dgm:pt modelId="{D9AE06E2-6E52-47B1-920F-B24E098A74CA}" type="pres">
      <dgm:prSet presAssocID="{B95641DF-038F-45FC-9828-3755FA908FB7}" presName="parentText" presStyleLbl="node1" presStyleIdx="1" presStyleCnt="9" custLinFactX="1711" custLinFactNeighborX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D6DA98-41E9-4EE5-96B7-F093F0EC42AB}" type="pres">
      <dgm:prSet presAssocID="{B95641DF-038F-45FC-9828-3755FA908FB7}" presName="negativeSpace" presStyleCnt="0"/>
      <dgm:spPr/>
      <dgm:t>
        <a:bodyPr/>
        <a:lstStyle/>
        <a:p>
          <a:endParaRPr lang="en-US"/>
        </a:p>
      </dgm:t>
    </dgm:pt>
    <dgm:pt modelId="{E30D8DE0-7F59-4005-99D3-1B92A9F2B9E8}" type="pres">
      <dgm:prSet presAssocID="{B95641DF-038F-45FC-9828-3755FA908FB7}" presName="childText" presStyleLbl="conFgAcc1" presStyleIdx="1" presStyleCnt="9" custScaleX="89720" custLinFactNeighborX="61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746FB4-215F-4A8D-AB4D-6BACBD0FD947}" type="pres">
      <dgm:prSet presAssocID="{B95B0D16-5FC3-4C9E-87DE-F91898F6275F}" presName="spaceBetweenRectangles" presStyleCnt="0"/>
      <dgm:spPr/>
      <dgm:t>
        <a:bodyPr/>
        <a:lstStyle/>
        <a:p>
          <a:endParaRPr lang="en-US"/>
        </a:p>
      </dgm:t>
    </dgm:pt>
    <dgm:pt modelId="{12B0EB62-8625-4956-B47C-92A68E6D1FC1}" type="pres">
      <dgm:prSet presAssocID="{005C7219-DEAA-44F2-8D3F-52F60C99B0B0}" presName="parentLin" presStyleCnt="0"/>
      <dgm:spPr/>
      <dgm:t>
        <a:bodyPr/>
        <a:lstStyle/>
        <a:p>
          <a:endParaRPr lang="en-US"/>
        </a:p>
      </dgm:t>
    </dgm:pt>
    <dgm:pt modelId="{4BE74DC1-ACAC-4E15-904C-CCFEC8ECC9BE}" type="pres">
      <dgm:prSet presAssocID="{005C7219-DEAA-44F2-8D3F-52F60C99B0B0}" presName="parentLeftMargin" presStyleLbl="node1" presStyleIdx="1" presStyleCnt="9"/>
      <dgm:spPr/>
      <dgm:t>
        <a:bodyPr/>
        <a:lstStyle/>
        <a:p>
          <a:endParaRPr lang="en-US"/>
        </a:p>
      </dgm:t>
    </dgm:pt>
    <dgm:pt modelId="{13688A08-017C-42C8-9798-B749BB774193}" type="pres">
      <dgm:prSet presAssocID="{005C7219-DEAA-44F2-8D3F-52F60C99B0B0}" presName="parentText" presStyleLbl="node1" presStyleIdx="2" presStyleCnt="9" custLinFactX="1711" custLinFactNeighborX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0AE5C4-16DC-486B-9592-F8E18614E061}" type="pres">
      <dgm:prSet presAssocID="{005C7219-DEAA-44F2-8D3F-52F60C99B0B0}" presName="negativeSpace" presStyleCnt="0"/>
      <dgm:spPr/>
      <dgm:t>
        <a:bodyPr/>
        <a:lstStyle/>
        <a:p>
          <a:endParaRPr lang="en-US"/>
        </a:p>
      </dgm:t>
    </dgm:pt>
    <dgm:pt modelId="{B94E4BC9-D8B1-46F0-82E9-3A7A8819E43A}" type="pres">
      <dgm:prSet presAssocID="{005C7219-DEAA-44F2-8D3F-52F60C99B0B0}" presName="childText" presStyleLbl="conFgAcc1" presStyleIdx="2" presStyleCnt="9" custScaleX="89720" custLinFactNeighborX="61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D840DF-7761-4AC2-B826-6C44B5E12C1C}" type="pres">
      <dgm:prSet presAssocID="{1B17C85E-1304-4A61-BE5B-8453CC721116}" presName="spaceBetweenRectangles" presStyleCnt="0"/>
      <dgm:spPr/>
      <dgm:t>
        <a:bodyPr/>
        <a:lstStyle/>
        <a:p>
          <a:endParaRPr lang="en-US"/>
        </a:p>
      </dgm:t>
    </dgm:pt>
    <dgm:pt modelId="{8E5CD9B4-3611-406F-A78B-464D35D512F2}" type="pres">
      <dgm:prSet presAssocID="{565A0677-EC13-4B91-B7C3-3448A523652C}" presName="parentLin" presStyleCnt="0"/>
      <dgm:spPr/>
      <dgm:t>
        <a:bodyPr/>
        <a:lstStyle/>
        <a:p>
          <a:endParaRPr lang="en-US"/>
        </a:p>
      </dgm:t>
    </dgm:pt>
    <dgm:pt modelId="{3F511141-4E6B-44EE-9C4C-9E97A124E0B4}" type="pres">
      <dgm:prSet presAssocID="{565A0677-EC13-4B91-B7C3-3448A523652C}" presName="parentLeftMargin" presStyleLbl="node1" presStyleIdx="2" presStyleCnt="9"/>
      <dgm:spPr/>
      <dgm:t>
        <a:bodyPr/>
        <a:lstStyle/>
        <a:p>
          <a:endParaRPr lang="en-US"/>
        </a:p>
      </dgm:t>
    </dgm:pt>
    <dgm:pt modelId="{5A26037F-0E14-4EE3-B7D0-041EC1CC7868}" type="pres">
      <dgm:prSet presAssocID="{565A0677-EC13-4B91-B7C3-3448A523652C}" presName="parentText" presStyleLbl="node1" presStyleIdx="3" presStyleCnt="9" custLinFactX="1711" custLinFactNeighborX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562095-9DF2-4D65-9BAF-245D7788D50A}" type="pres">
      <dgm:prSet presAssocID="{565A0677-EC13-4B91-B7C3-3448A523652C}" presName="negativeSpace" presStyleCnt="0"/>
      <dgm:spPr/>
      <dgm:t>
        <a:bodyPr/>
        <a:lstStyle/>
        <a:p>
          <a:endParaRPr lang="en-US"/>
        </a:p>
      </dgm:t>
    </dgm:pt>
    <dgm:pt modelId="{2949F394-CFF4-49C3-8E7A-42B474F0061A}" type="pres">
      <dgm:prSet presAssocID="{565A0677-EC13-4B91-B7C3-3448A523652C}" presName="childText" presStyleLbl="conFgAcc1" presStyleIdx="3" presStyleCnt="9" custScaleX="89720" custLinFactNeighborX="61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F2E4A6-49C8-40D4-9E13-988939AD74F5}" type="pres">
      <dgm:prSet presAssocID="{ACD3E433-8507-4A75-BFC2-2F0C6FD9CF30}" presName="spaceBetweenRectangles" presStyleCnt="0"/>
      <dgm:spPr/>
      <dgm:t>
        <a:bodyPr/>
        <a:lstStyle/>
        <a:p>
          <a:endParaRPr lang="en-US"/>
        </a:p>
      </dgm:t>
    </dgm:pt>
    <dgm:pt modelId="{7377C232-A145-4D12-9594-7093CB3703C4}" type="pres">
      <dgm:prSet presAssocID="{0FAC185B-DC13-433C-AC91-98DBE77D556F}" presName="parentLin" presStyleCnt="0"/>
      <dgm:spPr/>
      <dgm:t>
        <a:bodyPr/>
        <a:lstStyle/>
        <a:p>
          <a:endParaRPr lang="en-US"/>
        </a:p>
      </dgm:t>
    </dgm:pt>
    <dgm:pt modelId="{1899EB87-F59C-4E1F-B667-552BB22DF713}" type="pres">
      <dgm:prSet presAssocID="{0FAC185B-DC13-433C-AC91-98DBE77D556F}" presName="parentLeftMargin" presStyleLbl="node1" presStyleIdx="3" presStyleCnt="9"/>
      <dgm:spPr/>
      <dgm:t>
        <a:bodyPr/>
        <a:lstStyle/>
        <a:p>
          <a:endParaRPr lang="en-US"/>
        </a:p>
      </dgm:t>
    </dgm:pt>
    <dgm:pt modelId="{2A69055C-95F6-45DE-8436-22423BAE4B1E}" type="pres">
      <dgm:prSet presAssocID="{0FAC185B-DC13-433C-AC91-98DBE77D556F}" presName="parentText" presStyleLbl="node1" presStyleIdx="4" presStyleCnt="9" custLinFactX="1711" custLinFactNeighborX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F7B7E6-FA97-4062-BA45-AD2BCD1BDC09}" type="pres">
      <dgm:prSet presAssocID="{0FAC185B-DC13-433C-AC91-98DBE77D556F}" presName="negativeSpace" presStyleCnt="0"/>
      <dgm:spPr/>
      <dgm:t>
        <a:bodyPr/>
        <a:lstStyle/>
        <a:p>
          <a:endParaRPr lang="en-US"/>
        </a:p>
      </dgm:t>
    </dgm:pt>
    <dgm:pt modelId="{318C6CAB-EC59-4070-B7C2-2D2A63818651}" type="pres">
      <dgm:prSet presAssocID="{0FAC185B-DC13-433C-AC91-98DBE77D556F}" presName="childText" presStyleLbl="conFgAcc1" presStyleIdx="4" presStyleCnt="9" custScaleX="89380" custScaleY="95326" custLinFactNeighborX="61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EF1C77-33BC-47AE-A1BE-9CCB5DF1E961}" type="pres">
      <dgm:prSet presAssocID="{CC756331-0949-4781-AEF2-CAD1A1327942}" presName="spaceBetweenRectangles" presStyleCnt="0"/>
      <dgm:spPr/>
      <dgm:t>
        <a:bodyPr/>
        <a:lstStyle/>
        <a:p>
          <a:endParaRPr lang="en-US"/>
        </a:p>
      </dgm:t>
    </dgm:pt>
    <dgm:pt modelId="{8802F8A8-2A56-4C97-9C50-1A5C260340F4}" type="pres">
      <dgm:prSet presAssocID="{B9F161B3-8A73-478A-9767-D58E651D9F1B}" presName="parentLin" presStyleCnt="0"/>
      <dgm:spPr/>
      <dgm:t>
        <a:bodyPr/>
        <a:lstStyle/>
        <a:p>
          <a:endParaRPr lang="en-US"/>
        </a:p>
      </dgm:t>
    </dgm:pt>
    <dgm:pt modelId="{EE0C35F2-4726-4E60-809B-E24F135E1375}" type="pres">
      <dgm:prSet presAssocID="{B9F161B3-8A73-478A-9767-D58E651D9F1B}" presName="parentLeftMargin" presStyleLbl="node1" presStyleIdx="4" presStyleCnt="9"/>
      <dgm:spPr/>
      <dgm:t>
        <a:bodyPr/>
        <a:lstStyle/>
        <a:p>
          <a:endParaRPr lang="en-US"/>
        </a:p>
      </dgm:t>
    </dgm:pt>
    <dgm:pt modelId="{DDF1AAD0-DA02-405B-A702-ABCA98E46F86}" type="pres">
      <dgm:prSet presAssocID="{B9F161B3-8A73-478A-9767-D58E651D9F1B}" presName="parentText" presStyleLbl="node1" presStyleIdx="5" presStyleCnt="9" custLinFactX="1711" custLinFactNeighborX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BE74B3-5A13-4821-987E-9C18F0671EB8}" type="pres">
      <dgm:prSet presAssocID="{B9F161B3-8A73-478A-9767-D58E651D9F1B}" presName="negativeSpace" presStyleCnt="0"/>
      <dgm:spPr/>
      <dgm:t>
        <a:bodyPr/>
        <a:lstStyle/>
        <a:p>
          <a:endParaRPr lang="en-US"/>
        </a:p>
      </dgm:t>
    </dgm:pt>
    <dgm:pt modelId="{21D80FCF-DF36-4CBA-B7DE-95F3BD3FED37}" type="pres">
      <dgm:prSet presAssocID="{B9F161B3-8A73-478A-9767-D58E651D9F1B}" presName="childText" presStyleLbl="conFgAcc1" presStyleIdx="5" presStyleCnt="9" custScaleX="89380" custScaleY="95326" custLinFactNeighborX="61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43E18F-9797-48C1-BBEB-8084273EE30D}" type="pres">
      <dgm:prSet presAssocID="{A9A53BA3-C8FD-4DAD-B1B7-8FB7DA2608C0}" presName="spaceBetweenRectangles" presStyleCnt="0"/>
      <dgm:spPr/>
      <dgm:t>
        <a:bodyPr/>
        <a:lstStyle/>
        <a:p>
          <a:endParaRPr lang="en-US"/>
        </a:p>
      </dgm:t>
    </dgm:pt>
    <dgm:pt modelId="{4D7A4EA8-4FD6-4690-ADCB-D2364896B6C0}" type="pres">
      <dgm:prSet presAssocID="{C4BAE450-ED2F-4E34-92A5-112A9F27892F}" presName="parentLin" presStyleCnt="0"/>
      <dgm:spPr/>
      <dgm:t>
        <a:bodyPr/>
        <a:lstStyle/>
        <a:p>
          <a:endParaRPr lang="en-US"/>
        </a:p>
      </dgm:t>
    </dgm:pt>
    <dgm:pt modelId="{44F33514-093B-4240-ABE3-B7FED4240E76}" type="pres">
      <dgm:prSet presAssocID="{C4BAE450-ED2F-4E34-92A5-112A9F27892F}" presName="parentLeftMargin" presStyleLbl="node1" presStyleIdx="5" presStyleCnt="9"/>
      <dgm:spPr/>
      <dgm:t>
        <a:bodyPr/>
        <a:lstStyle/>
        <a:p>
          <a:endParaRPr lang="en-US"/>
        </a:p>
      </dgm:t>
    </dgm:pt>
    <dgm:pt modelId="{223CD5F8-BDA9-427B-8ACC-00B6BBD9C00D}" type="pres">
      <dgm:prSet presAssocID="{C4BAE450-ED2F-4E34-92A5-112A9F27892F}" presName="parentText" presStyleLbl="node1" presStyleIdx="6" presStyleCnt="9" custLinFactX="1711" custLinFactNeighborX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FBFEAD-1341-42E0-B173-6628CCD78F92}" type="pres">
      <dgm:prSet presAssocID="{C4BAE450-ED2F-4E34-92A5-112A9F27892F}" presName="negativeSpace" presStyleCnt="0"/>
      <dgm:spPr/>
      <dgm:t>
        <a:bodyPr/>
        <a:lstStyle/>
        <a:p>
          <a:endParaRPr lang="en-US"/>
        </a:p>
      </dgm:t>
    </dgm:pt>
    <dgm:pt modelId="{A42079BC-49BB-4221-A368-ABCCE2AE65EB}" type="pres">
      <dgm:prSet presAssocID="{C4BAE450-ED2F-4E34-92A5-112A9F27892F}" presName="childText" presStyleLbl="conFgAcc1" presStyleIdx="6" presStyleCnt="9" custScaleX="89380" custScaleY="95326" custLinFactNeighborX="61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40C387-A2CE-41A4-93B6-90B857E86671}" type="pres">
      <dgm:prSet presAssocID="{9850FB1F-10A1-4BC4-9329-ACE12B098188}" presName="spaceBetweenRectangles" presStyleCnt="0"/>
      <dgm:spPr/>
      <dgm:t>
        <a:bodyPr/>
        <a:lstStyle/>
        <a:p>
          <a:endParaRPr lang="en-US"/>
        </a:p>
      </dgm:t>
    </dgm:pt>
    <dgm:pt modelId="{B8B81E09-90E9-4E5D-A768-097CDA88E997}" type="pres">
      <dgm:prSet presAssocID="{34497730-DE45-4FBB-9606-6B3C7E28472A}" presName="parentLin" presStyleCnt="0"/>
      <dgm:spPr/>
      <dgm:t>
        <a:bodyPr/>
        <a:lstStyle/>
        <a:p>
          <a:endParaRPr lang="en-US"/>
        </a:p>
      </dgm:t>
    </dgm:pt>
    <dgm:pt modelId="{6CB06014-CFF4-4EEE-8ABC-9F3A171A2438}" type="pres">
      <dgm:prSet presAssocID="{34497730-DE45-4FBB-9606-6B3C7E28472A}" presName="parentLeftMargin" presStyleLbl="node1" presStyleIdx="6" presStyleCnt="9"/>
      <dgm:spPr/>
      <dgm:t>
        <a:bodyPr/>
        <a:lstStyle/>
        <a:p>
          <a:endParaRPr lang="en-US"/>
        </a:p>
      </dgm:t>
    </dgm:pt>
    <dgm:pt modelId="{C0FA12E0-DDA9-497D-8D00-81F928158022}" type="pres">
      <dgm:prSet presAssocID="{34497730-DE45-4FBB-9606-6B3C7E28472A}" presName="parentText" presStyleLbl="node1" presStyleIdx="7" presStyleCnt="9" custLinFactX="1711" custLinFactNeighborX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6DFC70-F3DA-42FA-B5CE-13EA64E3187E}" type="pres">
      <dgm:prSet presAssocID="{34497730-DE45-4FBB-9606-6B3C7E28472A}" presName="negativeSpace" presStyleCnt="0"/>
      <dgm:spPr/>
      <dgm:t>
        <a:bodyPr/>
        <a:lstStyle/>
        <a:p>
          <a:endParaRPr lang="en-US"/>
        </a:p>
      </dgm:t>
    </dgm:pt>
    <dgm:pt modelId="{C2D3DF03-4E18-463E-99AC-7D38A811713A}" type="pres">
      <dgm:prSet presAssocID="{34497730-DE45-4FBB-9606-6B3C7E28472A}" presName="childText" presStyleLbl="conFgAcc1" presStyleIdx="7" presStyleCnt="9" custScaleX="89380" custScaleY="95326" custLinFactNeighborX="61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FAF217-B4B8-40D3-A5B2-2FDDFEAAF511}" type="pres">
      <dgm:prSet presAssocID="{EC71BAE4-B525-4361-9F29-7BE54845FF76}" presName="spaceBetweenRectangles" presStyleCnt="0"/>
      <dgm:spPr/>
      <dgm:t>
        <a:bodyPr/>
        <a:lstStyle/>
        <a:p>
          <a:endParaRPr lang="en-US"/>
        </a:p>
      </dgm:t>
    </dgm:pt>
    <dgm:pt modelId="{41360809-40C3-41DA-9F94-A9EDD7F5133B}" type="pres">
      <dgm:prSet presAssocID="{7FC687C6-6E73-42C0-9D93-04160B3D22D9}" presName="parentLin" presStyleCnt="0"/>
      <dgm:spPr/>
      <dgm:t>
        <a:bodyPr/>
        <a:lstStyle/>
        <a:p>
          <a:endParaRPr lang="en-US"/>
        </a:p>
      </dgm:t>
    </dgm:pt>
    <dgm:pt modelId="{E5BD7573-3523-41FE-A883-0EE7712C2DEA}" type="pres">
      <dgm:prSet presAssocID="{7FC687C6-6E73-42C0-9D93-04160B3D22D9}" presName="parentLeftMargin" presStyleLbl="node1" presStyleIdx="7" presStyleCnt="9"/>
      <dgm:spPr/>
      <dgm:t>
        <a:bodyPr/>
        <a:lstStyle/>
        <a:p>
          <a:endParaRPr lang="en-US"/>
        </a:p>
      </dgm:t>
    </dgm:pt>
    <dgm:pt modelId="{41570629-6849-423E-989E-7C9CE01919DD}" type="pres">
      <dgm:prSet presAssocID="{7FC687C6-6E73-42C0-9D93-04160B3D22D9}" presName="parentText" presStyleLbl="node1" presStyleIdx="8" presStyleCnt="9" custLinFactX="1711" custLinFactNeighborX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A51FE3-77EF-41B2-B2F7-C00AE8E53342}" type="pres">
      <dgm:prSet presAssocID="{7FC687C6-6E73-42C0-9D93-04160B3D22D9}" presName="negativeSpace" presStyleCnt="0"/>
      <dgm:spPr/>
      <dgm:t>
        <a:bodyPr/>
        <a:lstStyle/>
        <a:p>
          <a:endParaRPr lang="en-US"/>
        </a:p>
      </dgm:t>
    </dgm:pt>
    <dgm:pt modelId="{BA2EEBE1-652A-4ED9-BC1D-2F809B65079D}" type="pres">
      <dgm:prSet presAssocID="{7FC687C6-6E73-42C0-9D93-04160B3D22D9}" presName="childText" presStyleLbl="conFgAcc1" presStyleIdx="8" presStyleCnt="9" custScaleX="89380" custScaleY="95326" custLinFactNeighborX="61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74B3EB0-E042-4A34-A76F-1B17CEB55860}" type="presOf" srcId="{34497730-DE45-4FBB-9606-6B3C7E28472A}" destId="{6CB06014-CFF4-4EEE-8ABC-9F3A171A2438}" srcOrd="0" destOrd="0" presId="urn:microsoft.com/office/officeart/2005/8/layout/list1"/>
    <dgm:cxn modelId="{6046F7D6-E0D9-4A91-BC4D-D061662F02A6}" type="presOf" srcId="{004E848D-5193-40E1-9657-5903C8473FCF}" destId="{906450A9-C0B2-4BCB-A7B6-92F890486148}" srcOrd="1" destOrd="0" presId="urn:microsoft.com/office/officeart/2005/8/layout/list1"/>
    <dgm:cxn modelId="{5A6A91D4-FE0E-4761-B911-ADE4253441CC}" type="presOf" srcId="{B95641DF-038F-45FC-9828-3755FA908FB7}" destId="{D9AE06E2-6E52-47B1-920F-B24E098A74CA}" srcOrd="1" destOrd="0" presId="urn:microsoft.com/office/officeart/2005/8/layout/list1"/>
    <dgm:cxn modelId="{68F71BEE-7A43-4016-B0CC-2AD1A9E636AF}" type="presOf" srcId="{7FC687C6-6E73-42C0-9D93-04160B3D22D9}" destId="{E5BD7573-3523-41FE-A883-0EE7712C2DEA}" srcOrd="0" destOrd="0" presId="urn:microsoft.com/office/officeart/2005/8/layout/list1"/>
    <dgm:cxn modelId="{87C9ADC1-40AF-46E4-A846-813FF4840CB0}" type="presOf" srcId="{8E105AC2-39E8-4638-8F9B-473C265F66C9}" destId="{4C212D9B-C26A-4FD4-983C-FB1DF1FCB57D}" srcOrd="0" destOrd="0" presId="urn:microsoft.com/office/officeart/2005/8/layout/list1"/>
    <dgm:cxn modelId="{DD32385B-C8C9-4A45-A1A7-F58CFADCF09E}" srcId="{8E105AC2-39E8-4638-8F9B-473C265F66C9}" destId="{0FAC185B-DC13-433C-AC91-98DBE77D556F}" srcOrd="4" destOrd="0" parTransId="{00033D2B-013D-4DBC-9C6B-68FC9BD61E10}" sibTransId="{CC756331-0949-4781-AEF2-CAD1A1327942}"/>
    <dgm:cxn modelId="{EEED3757-04ED-45D0-A515-57EE78A7A804}" type="presOf" srcId="{565A0677-EC13-4B91-B7C3-3448A523652C}" destId="{3F511141-4E6B-44EE-9C4C-9E97A124E0B4}" srcOrd="0" destOrd="0" presId="urn:microsoft.com/office/officeart/2005/8/layout/list1"/>
    <dgm:cxn modelId="{113A3C31-A211-4E33-8F7D-8946AD5CE271}" type="presOf" srcId="{0FAC185B-DC13-433C-AC91-98DBE77D556F}" destId="{1899EB87-F59C-4E1F-B667-552BB22DF713}" srcOrd="0" destOrd="0" presId="urn:microsoft.com/office/officeart/2005/8/layout/list1"/>
    <dgm:cxn modelId="{00A545C9-5FEA-40E1-8AE0-7AB1AF749B20}" srcId="{8E105AC2-39E8-4638-8F9B-473C265F66C9}" destId="{34497730-DE45-4FBB-9606-6B3C7E28472A}" srcOrd="7" destOrd="0" parTransId="{CF436345-BADC-4426-BD91-70542DCC03A2}" sibTransId="{EC71BAE4-B525-4361-9F29-7BE54845FF76}"/>
    <dgm:cxn modelId="{774984F9-D180-4DEE-807A-34A66700969A}" type="presOf" srcId="{34497730-DE45-4FBB-9606-6B3C7E28472A}" destId="{C0FA12E0-DDA9-497D-8D00-81F928158022}" srcOrd="1" destOrd="0" presId="urn:microsoft.com/office/officeart/2005/8/layout/list1"/>
    <dgm:cxn modelId="{6272AD35-6715-4F29-8EC8-5FADB46FFC1C}" srcId="{8E105AC2-39E8-4638-8F9B-473C265F66C9}" destId="{B9F161B3-8A73-478A-9767-D58E651D9F1B}" srcOrd="5" destOrd="0" parTransId="{5DD5652E-743A-4632-94AF-B6397F9C4ABB}" sibTransId="{A9A53BA3-C8FD-4DAD-B1B7-8FB7DA2608C0}"/>
    <dgm:cxn modelId="{3D26D79C-7F64-4B25-BE82-01D7CB349843}" type="presOf" srcId="{B95641DF-038F-45FC-9828-3755FA908FB7}" destId="{14ABFDB6-0746-4575-9C0B-D9FD70CEED61}" srcOrd="0" destOrd="0" presId="urn:microsoft.com/office/officeart/2005/8/layout/list1"/>
    <dgm:cxn modelId="{57E6F956-96FC-4AA1-8468-C505D726EA2B}" srcId="{8E105AC2-39E8-4638-8F9B-473C265F66C9}" destId="{565A0677-EC13-4B91-B7C3-3448A523652C}" srcOrd="3" destOrd="0" parTransId="{FFE9D583-FE62-4E48-8060-CE86B79173AD}" sibTransId="{ACD3E433-8507-4A75-BFC2-2F0C6FD9CF30}"/>
    <dgm:cxn modelId="{8F2893B5-4ECB-4510-808E-EF79653C6D91}" srcId="{8E105AC2-39E8-4638-8F9B-473C265F66C9}" destId="{7FC687C6-6E73-42C0-9D93-04160B3D22D9}" srcOrd="8" destOrd="0" parTransId="{DB456155-CC4B-44FD-B05B-0A002689DD8A}" sibTransId="{18F281D9-C92C-4625-B834-147AF16863E3}"/>
    <dgm:cxn modelId="{3CED69BA-E8F8-4571-B5F9-76C35BC045DB}" type="presOf" srcId="{005C7219-DEAA-44F2-8D3F-52F60C99B0B0}" destId="{4BE74DC1-ACAC-4E15-904C-CCFEC8ECC9BE}" srcOrd="0" destOrd="0" presId="urn:microsoft.com/office/officeart/2005/8/layout/list1"/>
    <dgm:cxn modelId="{CF9728E6-0948-47CA-9800-9998A0417487}" srcId="{8E105AC2-39E8-4638-8F9B-473C265F66C9}" destId="{005C7219-DEAA-44F2-8D3F-52F60C99B0B0}" srcOrd="2" destOrd="0" parTransId="{EDB8CF4A-155F-4DC3-BE7E-39E99CA708FA}" sibTransId="{1B17C85E-1304-4A61-BE5B-8453CC721116}"/>
    <dgm:cxn modelId="{C4DDD79C-CBFC-4215-A5D8-55E360626243}" type="presOf" srcId="{0FAC185B-DC13-433C-AC91-98DBE77D556F}" destId="{2A69055C-95F6-45DE-8436-22423BAE4B1E}" srcOrd="1" destOrd="0" presId="urn:microsoft.com/office/officeart/2005/8/layout/list1"/>
    <dgm:cxn modelId="{94B41300-5D9B-49F4-9AFA-E0A50E74C4BF}" type="presOf" srcId="{005C7219-DEAA-44F2-8D3F-52F60C99B0B0}" destId="{13688A08-017C-42C8-9798-B749BB774193}" srcOrd="1" destOrd="0" presId="urn:microsoft.com/office/officeart/2005/8/layout/list1"/>
    <dgm:cxn modelId="{AE418049-237F-4296-9C50-0FA2CF56CB6B}" type="presOf" srcId="{565A0677-EC13-4B91-B7C3-3448A523652C}" destId="{5A26037F-0E14-4EE3-B7D0-041EC1CC7868}" srcOrd="1" destOrd="0" presId="urn:microsoft.com/office/officeart/2005/8/layout/list1"/>
    <dgm:cxn modelId="{20C303C6-4D7B-4139-825E-1E08B6FCF254}" type="presOf" srcId="{C4BAE450-ED2F-4E34-92A5-112A9F27892F}" destId="{223CD5F8-BDA9-427B-8ACC-00B6BBD9C00D}" srcOrd="1" destOrd="0" presId="urn:microsoft.com/office/officeart/2005/8/layout/list1"/>
    <dgm:cxn modelId="{A0E38928-B43A-4219-AD6C-938B3FE9F69B}" srcId="{8E105AC2-39E8-4638-8F9B-473C265F66C9}" destId="{C4BAE450-ED2F-4E34-92A5-112A9F27892F}" srcOrd="6" destOrd="0" parTransId="{CDA2FA8B-7A4C-422E-BFA1-BC2C6807C574}" sibTransId="{9850FB1F-10A1-4BC4-9329-ACE12B098188}"/>
    <dgm:cxn modelId="{543DD2A1-C529-404E-8953-8C563A3A6092}" type="presOf" srcId="{C4BAE450-ED2F-4E34-92A5-112A9F27892F}" destId="{44F33514-093B-4240-ABE3-B7FED4240E76}" srcOrd="0" destOrd="0" presId="urn:microsoft.com/office/officeart/2005/8/layout/list1"/>
    <dgm:cxn modelId="{579E62D1-0FF4-42AE-A0B1-E9ABA55AE0B5}" srcId="{8E105AC2-39E8-4638-8F9B-473C265F66C9}" destId="{B95641DF-038F-45FC-9828-3755FA908FB7}" srcOrd="1" destOrd="0" parTransId="{7ABA885A-0782-48AF-A77E-16549AE3464B}" sibTransId="{B95B0D16-5FC3-4C9E-87DE-F91898F6275F}"/>
    <dgm:cxn modelId="{B1BB9EAF-626F-4D9B-A5F9-E646D4FA97CD}" type="presOf" srcId="{004E848D-5193-40E1-9657-5903C8473FCF}" destId="{D378EAFA-245E-4D50-8F35-FD393F994CD1}" srcOrd="0" destOrd="0" presId="urn:microsoft.com/office/officeart/2005/8/layout/list1"/>
    <dgm:cxn modelId="{71708706-986D-4316-8EFA-5A630A312A05}" type="presOf" srcId="{B9F161B3-8A73-478A-9767-D58E651D9F1B}" destId="{DDF1AAD0-DA02-405B-A702-ABCA98E46F86}" srcOrd="1" destOrd="0" presId="urn:microsoft.com/office/officeart/2005/8/layout/list1"/>
    <dgm:cxn modelId="{F7345A86-B0CB-4C66-903C-DF59109DDF54}" type="presOf" srcId="{B9F161B3-8A73-478A-9767-D58E651D9F1B}" destId="{EE0C35F2-4726-4E60-809B-E24F135E1375}" srcOrd="0" destOrd="0" presId="urn:microsoft.com/office/officeart/2005/8/layout/list1"/>
    <dgm:cxn modelId="{07CC525E-4DC0-4857-9A5A-347618634260}" type="presOf" srcId="{7FC687C6-6E73-42C0-9D93-04160B3D22D9}" destId="{41570629-6849-423E-989E-7C9CE01919DD}" srcOrd="1" destOrd="0" presId="urn:microsoft.com/office/officeart/2005/8/layout/list1"/>
    <dgm:cxn modelId="{C21B160B-E4CD-474C-97E8-841ECA140863}" srcId="{8E105AC2-39E8-4638-8F9B-473C265F66C9}" destId="{004E848D-5193-40E1-9657-5903C8473FCF}" srcOrd="0" destOrd="0" parTransId="{49859675-F43A-4457-B26C-EF3683511D54}" sibTransId="{51AEB37C-0AE3-4225-B258-81420FC72BAE}"/>
    <dgm:cxn modelId="{5AF0AAEE-7E5B-4EBA-B672-3856517464E3}" type="presParOf" srcId="{4C212D9B-C26A-4FD4-983C-FB1DF1FCB57D}" destId="{AE23E386-B277-4425-ADAA-7EEC672BBDF0}" srcOrd="0" destOrd="0" presId="urn:microsoft.com/office/officeart/2005/8/layout/list1"/>
    <dgm:cxn modelId="{19EC0300-4B55-4458-9D1B-E632FC54AEBE}" type="presParOf" srcId="{AE23E386-B277-4425-ADAA-7EEC672BBDF0}" destId="{D378EAFA-245E-4D50-8F35-FD393F994CD1}" srcOrd="0" destOrd="0" presId="urn:microsoft.com/office/officeart/2005/8/layout/list1"/>
    <dgm:cxn modelId="{4E1873F6-D5F4-482F-AC37-388857BCA450}" type="presParOf" srcId="{AE23E386-B277-4425-ADAA-7EEC672BBDF0}" destId="{906450A9-C0B2-4BCB-A7B6-92F890486148}" srcOrd="1" destOrd="0" presId="urn:microsoft.com/office/officeart/2005/8/layout/list1"/>
    <dgm:cxn modelId="{AF27DC6A-6F24-4DEE-AE98-30643860B97A}" type="presParOf" srcId="{4C212D9B-C26A-4FD4-983C-FB1DF1FCB57D}" destId="{56436979-743F-44F2-91D1-F64652E73B4E}" srcOrd="1" destOrd="0" presId="urn:microsoft.com/office/officeart/2005/8/layout/list1"/>
    <dgm:cxn modelId="{A8E02E54-DC4B-4E1C-AE65-062FA81C32E1}" type="presParOf" srcId="{4C212D9B-C26A-4FD4-983C-FB1DF1FCB57D}" destId="{3486BAA7-101D-42FF-91A6-347A41BD3D51}" srcOrd="2" destOrd="0" presId="urn:microsoft.com/office/officeart/2005/8/layout/list1"/>
    <dgm:cxn modelId="{B8433F81-1C68-4208-AEE6-96027135F55B}" type="presParOf" srcId="{4C212D9B-C26A-4FD4-983C-FB1DF1FCB57D}" destId="{61D4DD6B-5515-491B-BE8B-5BB3D8F7E6AF}" srcOrd="3" destOrd="0" presId="urn:microsoft.com/office/officeart/2005/8/layout/list1"/>
    <dgm:cxn modelId="{4FDA7FFD-93E6-4C2D-AF07-E20B7D8F28D7}" type="presParOf" srcId="{4C212D9B-C26A-4FD4-983C-FB1DF1FCB57D}" destId="{CDFD2B83-3677-44B1-BD5A-F1C75C601419}" srcOrd="4" destOrd="0" presId="urn:microsoft.com/office/officeart/2005/8/layout/list1"/>
    <dgm:cxn modelId="{D68575D9-E467-4CC3-B046-36A78DA6E85D}" type="presParOf" srcId="{CDFD2B83-3677-44B1-BD5A-F1C75C601419}" destId="{14ABFDB6-0746-4575-9C0B-D9FD70CEED61}" srcOrd="0" destOrd="0" presId="urn:microsoft.com/office/officeart/2005/8/layout/list1"/>
    <dgm:cxn modelId="{7F12479E-CDC2-4347-A619-FAEC6D16203C}" type="presParOf" srcId="{CDFD2B83-3677-44B1-BD5A-F1C75C601419}" destId="{D9AE06E2-6E52-47B1-920F-B24E098A74CA}" srcOrd="1" destOrd="0" presId="urn:microsoft.com/office/officeart/2005/8/layout/list1"/>
    <dgm:cxn modelId="{04D99FEC-AFE6-42CB-A337-286D3FEB7DD3}" type="presParOf" srcId="{4C212D9B-C26A-4FD4-983C-FB1DF1FCB57D}" destId="{9FD6DA98-41E9-4EE5-96B7-F093F0EC42AB}" srcOrd="5" destOrd="0" presId="urn:microsoft.com/office/officeart/2005/8/layout/list1"/>
    <dgm:cxn modelId="{A8E784D5-539B-4A85-8A62-67F7FCE509A5}" type="presParOf" srcId="{4C212D9B-C26A-4FD4-983C-FB1DF1FCB57D}" destId="{E30D8DE0-7F59-4005-99D3-1B92A9F2B9E8}" srcOrd="6" destOrd="0" presId="urn:microsoft.com/office/officeart/2005/8/layout/list1"/>
    <dgm:cxn modelId="{2A8E5C00-E266-4DE6-954C-A43DC9535BE2}" type="presParOf" srcId="{4C212D9B-C26A-4FD4-983C-FB1DF1FCB57D}" destId="{BA746FB4-215F-4A8D-AB4D-6BACBD0FD947}" srcOrd="7" destOrd="0" presId="urn:microsoft.com/office/officeart/2005/8/layout/list1"/>
    <dgm:cxn modelId="{FF1D6435-356A-480F-9AD8-9100E4BE2CFD}" type="presParOf" srcId="{4C212D9B-C26A-4FD4-983C-FB1DF1FCB57D}" destId="{12B0EB62-8625-4956-B47C-92A68E6D1FC1}" srcOrd="8" destOrd="0" presId="urn:microsoft.com/office/officeart/2005/8/layout/list1"/>
    <dgm:cxn modelId="{D7C4B6B8-4767-4FE6-88B2-5858003CA283}" type="presParOf" srcId="{12B0EB62-8625-4956-B47C-92A68E6D1FC1}" destId="{4BE74DC1-ACAC-4E15-904C-CCFEC8ECC9BE}" srcOrd="0" destOrd="0" presId="urn:microsoft.com/office/officeart/2005/8/layout/list1"/>
    <dgm:cxn modelId="{6D961C35-6566-4A8F-9195-B9E915CDA324}" type="presParOf" srcId="{12B0EB62-8625-4956-B47C-92A68E6D1FC1}" destId="{13688A08-017C-42C8-9798-B749BB774193}" srcOrd="1" destOrd="0" presId="urn:microsoft.com/office/officeart/2005/8/layout/list1"/>
    <dgm:cxn modelId="{CBEF4676-5241-486A-ABCA-25C25C6DE4F7}" type="presParOf" srcId="{4C212D9B-C26A-4FD4-983C-FB1DF1FCB57D}" destId="{720AE5C4-16DC-486B-9592-F8E18614E061}" srcOrd="9" destOrd="0" presId="urn:microsoft.com/office/officeart/2005/8/layout/list1"/>
    <dgm:cxn modelId="{4287CC12-EC01-4E23-8825-E1BE436AB156}" type="presParOf" srcId="{4C212D9B-C26A-4FD4-983C-FB1DF1FCB57D}" destId="{B94E4BC9-D8B1-46F0-82E9-3A7A8819E43A}" srcOrd="10" destOrd="0" presId="urn:microsoft.com/office/officeart/2005/8/layout/list1"/>
    <dgm:cxn modelId="{3D2744A7-D82C-49AD-9829-66416F05DDE4}" type="presParOf" srcId="{4C212D9B-C26A-4FD4-983C-FB1DF1FCB57D}" destId="{C1D840DF-7761-4AC2-B826-6C44B5E12C1C}" srcOrd="11" destOrd="0" presId="urn:microsoft.com/office/officeart/2005/8/layout/list1"/>
    <dgm:cxn modelId="{39582960-9545-4700-9226-754EECE093BB}" type="presParOf" srcId="{4C212D9B-C26A-4FD4-983C-FB1DF1FCB57D}" destId="{8E5CD9B4-3611-406F-A78B-464D35D512F2}" srcOrd="12" destOrd="0" presId="urn:microsoft.com/office/officeart/2005/8/layout/list1"/>
    <dgm:cxn modelId="{A12F753F-9BCB-4BF2-8CCE-4261253A261D}" type="presParOf" srcId="{8E5CD9B4-3611-406F-A78B-464D35D512F2}" destId="{3F511141-4E6B-44EE-9C4C-9E97A124E0B4}" srcOrd="0" destOrd="0" presId="urn:microsoft.com/office/officeart/2005/8/layout/list1"/>
    <dgm:cxn modelId="{256EC42C-C7A4-4D29-8093-ABB1281CE44C}" type="presParOf" srcId="{8E5CD9B4-3611-406F-A78B-464D35D512F2}" destId="{5A26037F-0E14-4EE3-B7D0-041EC1CC7868}" srcOrd="1" destOrd="0" presId="urn:microsoft.com/office/officeart/2005/8/layout/list1"/>
    <dgm:cxn modelId="{245373D8-8C2F-4CD7-A219-C05451A287F6}" type="presParOf" srcId="{4C212D9B-C26A-4FD4-983C-FB1DF1FCB57D}" destId="{D0562095-9DF2-4D65-9BAF-245D7788D50A}" srcOrd="13" destOrd="0" presId="urn:microsoft.com/office/officeart/2005/8/layout/list1"/>
    <dgm:cxn modelId="{6D96009D-1377-4FA0-A753-93A5B0B2F48A}" type="presParOf" srcId="{4C212D9B-C26A-4FD4-983C-FB1DF1FCB57D}" destId="{2949F394-CFF4-49C3-8E7A-42B474F0061A}" srcOrd="14" destOrd="0" presId="urn:microsoft.com/office/officeart/2005/8/layout/list1"/>
    <dgm:cxn modelId="{3137C3E9-28AF-48F0-8AB6-ED2BC7884945}" type="presParOf" srcId="{4C212D9B-C26A-4FD4-983C-FB1DF1FCB57D}" destId="{88F2E4A6-49C8-40D4-9E13-988939AD74F5}" srcOrd="15" destOrd="0" presId="urn:microsoft.com/office/officeart/2005/8/layout/list1"/>
    <dgm:cxn modelId="{ADC6B945-30CF-4C29-91A5-C40FFFEB07FD}" type="presParOf" srcId="{4C212D9B-C26A-4FD4-983C-FB1DF1FCB57D}" destId="{7377C232-A145-4D12-9594-7093CB3703C4}" srcOrd="16" destOrd="0" presId="urn:microsoft.com/office/officeart/2005/8/layout/list1"/>
    <dgm:cxn modelId="{5C0EA314-5F35-4FE6-827A-28401318191B}" type="presParOf" srcId="{7377C232-A145-4D12-9594-7093CB3703C4}" destId="{1899EB87-F59C-4E1F-B667-552BB22DF713}" srcOrd="0" destOrd="0" presId="urn:microsoft.com/office/officeart/2005/8/layout/list1"/>
    <dgm:cxn modelId="{8B955EFD-E160-4DCE-B892-4780624C1AF0}" type="presParOf" srcId="{7377C232-A145-4D12-9594-7093CB3703C4}" destId="{2A69055C-95F6-45DE-8436-22423BAE4B1E}" srcOrd="1" destOrd="0" presId="urn:microsoft.com/office/officeart/2005/8/layout/list1"/>
    <dgm:cxn modelId="{A8F9849B-26D3-49D0-B7DE-A5950C3CC286}" type="presParOf" srcId="{4C212D9B-C26A-4FD4-983C-FB1DF1FCB57D}" destId="{FEF7B7E6-FA97-4062-BA45-AD2BCD1BDC09}" srcOrd="17" destOrd="0" presId="urn:microsoft.com/office/officeart/2005/8/layout/list1"/>
    <dgm:cxn modelId="{9F600779-AE17-4D46-9202-8017E7546E01}" type="presParOf" srcId="{4C212D9B-C26A-4FD4-983C-FB1DF1FCB57D}" destId="{318C6CAB-EC59-4070-B7C2-2D2A63818651}" srcOrd="18" destOrd="0" presId="urn:microsoft.com/office/officeart/2005/8/layout/list1"/>
    <dgm:cxn modelId="{11DF34A0-6A5F-431D-A803-72616A490CEE}" type="presParOf" srcId="{4C212D9B-C26A-4FD4-983C-FB1DF1FCB57D}" destId="{F3EF1C77-33BC-47AE-A1BE-9CCB5DF1E961}" srcOrd="19" destOrd="0" presId="urn:microsoft.com/office/officeart/2005/8/layout/list1"/>
    <dgm:cxn modelId="{938D56D2-232A-48C4-A2B7-F3CCB52BE0B6}" type="presParOf" srcId="{4C212D9B-C26A-4FD4-983C-FB1DF1FCB57D}" destId="{8802F8A8-2A56-4C97-9C50-1A5C260340F4}" srcOrd="20" destOrd="0" presId="urn:microsoft.com/office/officeart/2005/8/layout/list1"/>
    <dgm:cxn modelId="{7AEBAECC-F125-4DA1-8853-D74B71FB2030}" type="presParOf" srcId="{8802F8A8-2A56-4C97-9C50-1A5C260340F4}" destId="{EE0C35F2-4726-4E60-809B-E24F135E1375}" srcOrd="0" destOrd="0" presId="urn:microsoft.com/office/officeart/2005/8/layout/list1"/>
    <dgm:cxn modelId="{44F16C39-189A-4DD3-B1D4-15B7346D9C1C}" type="presParOf" srcId="{8802F8A8-2A56-4C97-9C50-1A5C260340F4}" destId="{DDF1AAD0-DA02-405B-A702-ABCA98E46F86}" srcOrd="1" destOrd="0" presId="urn:microsoft.com/office/officeart/2005/8/layout/list1"/>
    <dgm:cxn modelId="{A14FAEBF-519F-4898-B4ED-63264A06E1FB}" type="presParOf" srcId="{4C212D9B-C26A-4FD4-983C-FB1DF1FCB57D}" destId="{0CBE74B3-5A13-4821-987E-9C18F0671EB8}" srcOrd="21" destOrd="0" presId="urn:microsoft.com/office/officeart/2005/8/layout/list1"/>
    <dgm:cxn modelId="{F7774C78-0FB0-4AB9-B364-405D1DD3A884}" type="presParOf" srcId="{4C212D9B-C26A-4FD4-983C-FB1DF1FCB57D}" destId="{21D80FCF-DF36-4CBA-B7DE-95F3BD3FED37}" srcOrd="22" destOrd="0" presId="urn:microsoft.com/office/officeart/2005/8/layout/list1"/>
    <dgm:cxn modelId="{2DEB284D-E543-42C4-AD6D-00BA6BE76E95}" type="presParOf" srcId="{4C212D9B-C26A-4FD4-983C-FB1DF1FCB57D}" destId="{8643E18F-9797-48C1-BBEB-8084273EE30D}" srcOrd="23" destOrd="0" presId="urn:microsoft.com/office/officeart/2005/8/layout/list1"/>
    <dgm:cxn modelId="{66BEC7EA-A029-4305-90F9-5D16FE4A9385}" type="presParOf" srcId="{4C212D9B-C26A-4FD4-983C-FB1DF1FCB57D}" destId="{4D7A4EA8-4FD6-4690-ADCB-D2364896B6C0}" srcOrd="24" destOrd="0" presId="urn:microsoft.com/office/officeart/2005/8/layout/list1"/>
    <dgm:cxn modelId="{F80581D8-9DD5-46F2-83A2-D64316D8B239}" type="presParOf" srcId="{4D7A4EA8-4FD6-4690-ADCB-D2364896B6C0}" destId="{44F33514-093B-4240-ABE3-B7FED4240E76}" srcOrd="0" destOrd="0" presId="urn:microsoft.com/office/officeart/2005/8/layout/list1"/>
    <dgm:cxn modelId="{8149C3F0-73A0-4C9D-A288-3EDD872EB7C0}" type="presParOf" srcId="{4D7A4EA8-4FD6-4690-ADCB-D2364896B6C0}" destId="{223CD5F8-BDA9-427B-8ACC-00B6BBD9C00D}" srcOrd="1" destOrd="0" presId="urn:microsoft.com/office/officeart/2005/8/layout/list1"/>
    <dgm:cxn modelId="{B7204A67-83E6-4105-88BF-C8E025ABD002}" type="presParOf" srcId="{4C212D9B-C26A-4FD4-983C-FB1DF1FCB57D}" destId="{55FBFEAD-1341-42E0-B173-6628CCD78F92}" srcOrd="25" destOrd="0" presId="urn:microsoft.com/office/officeart/2005/8/layout/list1"/>
    <dgm:cxn modelId="{09892851-0040-4A63-BC3F-4AB54211731B}" type="presParOf" srcId="{4C212D9B-C26A-4FD4-983C-FB1DF1FCB57D}" destId="{A42079BC-49BB-4221-A368-ABCCE2AE65EB}" srcOrd="26" destOrd="0" presId="urn:microsoft.com/office/officeart/2005/8/layout/list1"/>
    <dgm:cxn modelId="{71F572F4-44AC-468E-B7C4-9D54700133CB}" type="presParOf" srcId="{4C212D9B-C26A-4FD4-983C-FB1DF1FCB57D}" destId="{8D40C387-A2CE-41A4-93B6-90B857E86671}" srcOrd="27" destOrd="0" presId="urn:microsoft.com/office/officeart/2005/8/layout/list1"/>
    <dgm:cxn modelId="{E7C7A58E-23B1-46A6-BFF2-9183FDDDD12B}" type="presParOf" srcId="{4C212D9B-C26A-4FD4-983C-FB1DF1FCB57D}" destId="{B8B81E09-90E9-4E5D-A768-097CDA88E997}" srcOrd="28" destOrd="0" presId="urn:microsoft.com/office/officeart/2005/8/layout/list1"/>
    <dgm:cxn modelId="{48A610C1-D962-4EB0-9881-C84BF4FD3286}" type="presParOf" srcId="{B8B81E09-90E9-4E5D-A768-097CDA88E997}" destId="{6CB06014-CFF4-4EEE-8ABC-9F3A171A2438}" srcOrd="0" destOrd="0" presId="urn:microsoft.com/office/officeart/2005/8/layout/list1"/>
    <dgm:cxn modelId="{867EE3F6-93BF-43D9-974F-226F0BE8D218}" type="presParOf" srcId="{B8B81E09-90E9-4E5D-A768-097CDA88E997}" destId="{C0FA12E0-DDA9-497D-8D00-81F928158022}" srcOrd="1" destOrd="0" presId="urn:microsoft.com/office/officeart/2005/8/layout/list1"/>
    <dgm:cxn modelId="{4506E75B-DD50-4DC7-8A07-13723CD3B43D}" type="presParOf" srcId="{4C212D9B-C26A-4FD4-983C-FB1DF1FCB57D}" destId="{E96DFC70-F3DA-42FA-B5CE-13EA64E3187E}" srcOrd="29" destOrd="0" presId="urn:microsoft.com/office/officeart/2005/8/layout/list1"/>
    <dgm:cxn modelId="{9268939B-B744-4A87-8FDD-76F3B88FD14B}" type="presParOf" srcId="{4C212D9B-C26A-4FD4-983C-FB1DF1FCB57D}" destId="{C2D3DF03-4E18-463E-99AC-7D38A811713A}" srcOrd="30" destOrd="0" presId="urn:microsoft.com/office/officeart/2005/8/layout/list1"/>
    <dgm:cxn modelId="{DB642432-983B-4253-B855-42CB36B4656D}" type="presParOf" srcId="{4C212D9B-C26A-4FD4-983C-FB1DF1FCB57D}" destId="{0AFAF217-B4B8-40D3-A5B2-2FDDFEAAF511}" srcOrd="31" destOrd="0" presId="urn:microsoft.com/office/officeart/2005/8/layout/list1"/>
    <dgm:cxn modelId="{BAF564B0-56D4-409A-90DB-3424C58F151B}" type="presParOf" srcId="{4C212D9B-C26A-4FD4-983C-FB1DF1FCB57D}" destId="{41360809-40C3-41DA-9F94-A9EDD7F5133B}" srcOrd="32" destOrd="0" presId="urn:microsoft.com/office/officeart/2005/8/layout/list1"/>
    <dgm:cxn modelId="{A9E41086-3839-4630-B12E-239EACAE493C}" type="presParOf" srcId="{41360809-40C3-41DA-9F94-A9EDD7F5133B}" destId="{E5BD7573-3523-41FE-A883-0EE7712C2DEA}" srcOrd="0" destOrd="0" presId="urn:microsoft.com/office/officeart/2005/8/layout/list1"/>
    <dgm:cxn modelId="{C75DE742-4B6E-4ABE-B097-172925ADB349}" type="presParOf" srcId="{41360809-40C3-41DA-9F94-A9EDD7F5133B}" destId="{41570629-6849-423E-989E-7C9CE01919DD}" srcOrd="1" destOrd="0" presId="urn:microsoft.com/office/officeart/2005/8/layout/list1"/>
    <dgm:cxn modelId="{651C8891-0D6C-4F4E-A0DA-B01D5C09E0ED}" type="presParOf" srcId="{4C212D9B-C26A-4FD4-983C-FB1DF1FCB57D}" destId="{4AA51FE3-77EF-41B2-B2F7-C00AE8E53342}" srcOrd="33" destOrd="0" presId="urn:microsoft.com/office/officeart/2005/8/layout/list1"/>
    <dgm:cxn modelId="{A89A398D-C173-4AD2-B84D-276109315D6A}" type="presParOf" srcId="{4C212D9B-C26A-4FD4-983C-FB1DF1FCB57D}" destId="{BA2EEBE1-652A-4ED9-BC1D-2F809B65079D}" srcOrd="34" destOrd="0" presId="urn:microsoft.com/office/officeart/2005/8/layout/lis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357D5D-75F8-4CAC-9FB5-65D1EB124D34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248892D-7892-4DF5-B19B-0E95AA702575}">
      <dgm:prSet phldrT="[Text]" custT="1"/>
      <dgm:spPr>
        <a:xfrm>
          <a:off x="5193" y="1343"/>
          <a:ext cx="8702580" cy="796298"/>
        </a:xfrm>
        <a:prstGeom prst="roundRect">
          <a:avLst>
            <a:gd name="adj" fmla="val 10000"/>
          </a:avLst>
        </a:prstGeom>
        <a:solidFill>
          <a:srgbClr val="3333FF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3200" dirty="0" smtClean="0">
              <a:solidFill>
                <a:srgbClr val="FFFFFF"/>
              </a:solidFill>
              <a:latin typeface="Arial Narrow" panose="020B0606020202030204" pitchFamily="34" charset="0"/>
              <a:ea typeface="+mn-ea"/>
              <a:cs typeface="+mn-cs"/>
            </a:rPr>
            <a:t>Work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2000" dirty="0" smtClean="0">
              <a:solidFill>
                <a:srgbClr val="FFFFFF"/>
              </a:solidFill>
              <a:latin typeface="Arial Narrow" panose="020B0606020202030204" pitchFamily="34" charset="0"/>
              <a:ea typeface="+mn-ea"/>
              <a:cs typeface="+mn-cs"/>
            </a:rPr>
            <a:t>(i.e. ALL activities to produce goods and services)</a:t>
          </a:r>
          <a:endParaRPr lang="en-GB" sz="2000" dirty="0">
            <a:solidFill>
              <a:srgbClr val="FFFFFF"/>
            </a:solidFill>
            <a:latin typeface="Arial Narrow" panose="020B0606020202030204" pitchFamily="34" charset="0"/>
            <a:ea typeface="+mn-ea"/>
            <a:cs typeface="+mn-cs"/>
          </a:endParaRPr>
        </a:p>
      </dgm:t>
    </dgm:pt>
    <dgm:pt modelId="{6ED30DF4-E0B4-475B-A799-547D11009613}" type="parTrans" cxnId="{9D50EB53-E4C9-4EF4-9FF2-57086078F400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4A11EDDD-AF36-423B-9ACC-B93D765A25DC}" type="sibTrans" cxnId="{9D50EB53-E4C9-4EF4-9FF2-57086078F400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A8295764-FC1F-40FA-947B-A104E90A4E0F}">
      <dgm:prSet phldrT="[Text]" custT="1"/>
      <dgm:spPr>
        <a:xfrm>
          <a:off x="13688" y="928674"/>
          <a:ext cx="1795339" cy="433611"/>
        </a:xfrm>
        <a:prstGeom prst="roundRect">
          <a:avLst>
            <a:gd name="adj" fmla="val 10000"/>
          </a:avLst>
        </a:prstGeom>
        <a:solidFill>
          <a:srgbClr val="FFFFFF"/>
        </a:solidFill>
        <a:ln w="25400" cap="flat" cmpd="sng" algn="ctr">
          <a:solidFill>
            <a:srgbClr val="9BBCFF"/>
          </a:solidFill>
          <a:prstDash val="solid"/>
        </a:ln>
        <a:effectLst/>
      </dgm:spPr>
      <dgm:t>
        <a:bodyPr lIns="0" rIns="0"/>
        <a:lstStyle/>
        <a:p>
          <a:pPr>
            <a:spcAft>
              <a:spcPts val="0"/>
            </a:spcAft>
          </a:pPr>
          <a:r>
            <a:rPr lang="en-GB" sz="1800" b="1" dirty="0" smtClean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For own final use </a:t>
          </a:r>
        </a:p>
        <a:p>
          <a:pPr>
            <a:spcAft>
              <a:spcPct val="35000"/>
            </a:spcAft>
          </a:pPr>
          <a:r>
            <a:rPr lang="en-GB" sz="1300" dirty="0" smtClean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(by households)</a:t>
          </a:r>
          <a:endParaRPr lang="en-GB" sz="1300" dirty="0">
            <a:solidFill>
              <a:srgbClr val="333399">
                <a:lumMod val="50000"/>
              </a:srgbClr>
            </a:solidFill>
            <a:latin typeface="Arial Narrow" panose="020B0606020202030204" pitchFamily="34" charset="0"/>
            <a:ea typeface="+mn-ea"/>
            <a:cs typeface="+mn-cs"/>
          </a:endParaRPr>
        </a:p>
      </dgm:t>
    </dgm:pt>
    <dgm:pt modelId="{AB6B7B26-B393-46CC-B07D-6C6A67635328}" type="parTrans" cxnId="{6AD3D62A-0823-4883-B349-171F0C08BFC3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3A3B3132-B690-4841-83D4-DEA1DD8391E4}" type="sibTrans" cxnId="{6AD3D62A-0823-4883-B349-171F0C08BFC3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C02C159C-8552-425D-A6FB-6B89DAF86E12}">
      <dgm:prSet phldrT="[Text]" custT="1"/>
      <dgm:spPr>
        <a:xfrm>
          <a:off x="1901671" y="928674"/>
          <a:ext cx="6797608" cy="454050"/>
        </a:xfrm>
        <a:prstGeom prst="roundRect">
          <a:avLst>
            <a:gd name="adj" fmla="val 10000"/>
          </a:avLst>
        </a:prstGeom>
        <a:solidFill>
          <a:srgbClr val="FFFFFF"/>
        </a:solidFill>
        <a:ln w="25400" cap="flat" cmpd="sng" algn="ctr">
          <a:solidFill>
            <a:srgbClr val="9BBCFF"/>
          </a:solidFill>
          <a:prstDash val="solid"/>
        </a:ln>
        <a:effectLst/>
      </dgm:spPr>
      <dgm:t>
        <a:bodyPr/>
        <a:lstStyle/>
        <a:p>
          <a:r>
            <a:rPr lang="en-GB" sz="1800" b="1" dirty="0" smtClean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For use by others (i.e. other units)</a:t>
          </a:r>
          <a:endParaRPr lang="en-GB" sz="1800" b="1" dirty="0">
            <a:solidFill>
              <a:srgbClr val="333399">
                <a:lumMod val="50000"/>
              </a:srgbClr>
            </a:solidFill>
            <a:latin typeface="Arial Narrow" panose="020B0606020202030204" pitchFamily="34" charset="0"/>
            <a:ea typeface="+mn-ea"/>
            <a:cs typeface="+mn-cs"/>
          </a:endParaRPr>
        </a:p>
      </dgm:t>
    </dgm:pt>
    <dgm:pt modelId="{FD4186C1-4486-47AA-94C5-2826B56EC7F0}" type="parTrans" cxnId="{745C6787-E3A7-4B89-B498-6D17C73F13EF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A09A4EDD-5295-4AD9-B527-97DFE204453F}" type="sibTrans" cxnId="{745C6787-E3A7-4B89-B498-6D17C73F13EF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48E53261-258A-482E-8FDE-510D5C5BA495}">
      <dgm:prSet phldrT="[Text]" custT="1"/>
      <dgm:spPr>
        <a:xfrm>
          <a:off x="1953136" y="1533205"/>
          <a:ext cx="3303287" cy="307104"/>
        </a:xfrm>
        <a:prstGeom prst="roundRect">
          <a:avLst>
            <a:gd name="adj" fmla="val 10000"/>
          </a:avLst>
        </a:prstGeom>
        <a:solidFill>
          <a:srgbClr val="FFFFFF"/>
        </a:solidFill>
        <a:ln w="25400" cap="flat" cmpd="sng" algn="ctr">
          <a:solidFill>
            <a:srgbClr val="9BBCFF"/>
          </a:solidFill>
          <a:prstDash val="solid"/>
        </a:ln>
        <a:effectLst/>
      </dgm:spPr>
      <dgm:t>
        <a:bodyPr/>
        <a:lstStyle/>
        <a:p>
          <a:r>
            <a:rPr lang="en-GB" sz="1600" b="1" dirty="0" smtClean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For remuneration (i.e. for pay or profit)</a:t>
          </a:r>
          <a:endParaRPr lang="en-GB" sz="1600" b="1" dirty="0">
            <a:solidFill>
              <a:srgbClr val="333399">
                <a:lumMod val="50000"/>
              </a:srgbClr>
            </a:solidFill>
            <a:latin typeface="Arial Narrow" panose="020B0606020202030204" pitchFamily="34" charset="0"/>
            <a:ea typeface="+mn-ea"/>
            <a:cs typeface="+mn-cs"/>
          </a:endParaRPr>
        </a:p>
      </dgm:t>
    </dgm:pt>
    <dgm:pt modelId="{56709CE5-418A-43A6-8DF8-F0B0CA698655}" type="parTrans" cxnId="{42B78ABA-7636-4078-9BBB-1FC3CB4420DB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843881D8-2DE5-437F-8BA3-53ADB2442A91}" type="sibTrans" cxnId="{42B78ABA-7636-4078-9BBB-1FC3CB4420DB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0FEF90C3-FE19-4F2F-AAA7-0698AA52AEC1}">
      <dgm:prSet custT="1"/>
      <dgm:spPr>
        <a:xfrm>
          <a:off x="5340817" y="1533205"/>
          <a:ext cx="3345205" cy="307104"/>
        </a:xfrm>
        <a:prstGeom prst="roundRect">
          <a:avLst>
            <a:gd name="adj" fmla="val 10000"/>
          </a:avLst>
        </a:prstGeom>
        <a:solidFill>
          <a:srgbClr val="FFFFFF"/>
        </a:solidFill>
        <a:ln w="25400" cap="flat" cmpd="sng" algn="ctr">
          <a:solidFill>
            <a:srgbClr val="9BBCFF"/>
          </a:solidFill>
          <a:prstDash val="solid"/>
        </a:ln>
        <a:effectLst/>
      </dgm:spPr>
      <dgm:t>
        <a:bodyPr/>
        <a:lstStyle/>
        <a:p>
          <a:r>
            <a:rPr lang="en-GB" sz="1600" b="1" dirty="0" smtClean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Without remuneration</a:t>
          </a:r>
          <a:endParaRPr lang="en-GB" sz="1600" b="1" dirty="0">
            <a:solidFill>
              <a:srgbClr val="333399">
                <a:lumMod val="50000"/>
              </a:srgbClr>
            </a:solidFill>
            <a:latin typeface="Arial Narrow" panose="020B0606020202030204" pitchFamily="34" charset="0"/>
            <a:ea typeface="+mn-ea"/>
            <a:cs typeface="+mn-cs"/>
          </a:endParaRPr>
        </a:p>
      </dgm:t>
    </dgm:pt>
    <dgm:pt modelId="{D103B627-A8F5-4F09-8D72-ABB07822305C}" type="parTrans" cxnId="{11782C1F-3D99-48F5-AEA5-A3AD5BF76E99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9FB69B87-F7B3-4F49-BBAA-762FE9F4BDB5}" type="sibTrans" cxnId="{11782C1F-3D99-48F5-AEA5-A3AD5BF76E99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A592835B-09CC-40A3-AE8A-3825CD32249E}">
      <dgm:prSet custT="1"/>
      <dgm:spPr>
        <a:xfrm>
          <a:off x="5340817" y="1957155"/>
          <a:ext cx="1099673" cy="1937324"/>
        </a:xfrm>
        <a:prstGeom prst="roundRect">
          <a:avLst>
            <a:gd name="adj" fmla="val 10000"/>
          </a:avLst>
        </a:prstGeom>
        <a:solidFill>
          <a:srgbClr val="9BBCFF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sz="1800" b="1" dirty="0" smtClean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Unpaid trainee work</a:t>
          </a:r>
        </a:p>
      </dgm:t>
    </dgm:pt>
    <dgm:pt modelId="{223F4379-49D3-46E4-8BD8-9414AE00F503}" type="parTrans" cxnId="{13B223F5-14DE-4C1C-8C50-4CA256F547D7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8500D49A-1F71-428C-B3D9-08486FE8E78E}" type="sibTrans" cxnId="{13B223F5-14DE-4C1C-8C50-4CA256F547D7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C27D5AF3-13EB-42CF-BF5E-D1636FDEE0E9}">
      <dgm:prSet custT="1"/>
      <dgm:spPr>
        <a:xfrm>
          <a:off x="6463583" y="1957155"/>
          <a:ext cx="1099673" cy="1937324"/>
        </a:xfrm>
        <a:prstGeom prst="roundRect">
          <a:avLst>
            <a:gd name="adj" fmla="val 10000"/>
          </a:avLst>
        </a:prstGeom>
        <a:solidFill>
          <a:srgbClr val="9BBCFF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lIns="36000" rIns="36000" anchor="ctr"/>
        <a:lstStyle/>
        <a:p>
          <a:r>
            <a:rPr lang="en-GB" sz="1600" b="1" dirty="0" smtClean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Other work activities </a:t>
          </a:r>
          <a:r>
            <a:rPr lang="en-GB" sz="1600" b="0" dirty="0" smtClean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(e.g. unpaid compulsory work) </a:t>
          </a:r>
          <a:endParaRPr lang="en-GB" sz="1600" b="0" dirty="0">
            <a:solidFill>
              <a:srgbClr val="333399">
                <a:lumMod val="50000"/>
              </a:srgbClr>
            </a:solidFill>
            <a:latin typeface="Arial Narrow" panose="020B0606020202030204" pitchFamily="34" charset="0"/>
            <a:ea typeface="+mn-ea"/>
            <a:cs typeface="+mn-cs"/>
          </a:endParaRPr>
        </a:p>
      </dgm:t>
    </dgm:pt>
    <dgm:pt modelId="{FD49251B-64FC-4979-B54B-296FA1A84582}" type="parTrans" cxnId="{58E2A710-A242-4169-986D-6709C45C12AE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3038DD6D-305C-44B7-BED7-6F99131B14B5}" type="sibTrans" cxnId="{58E2A710-A242-4169-986D-6709C45C12AE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85174C7A-84BC-4571-9C97-915DF5A4EEE0}">
      <dgm:prSet custT="1"/>
      <dgm:spPr>
        <a:xfrm>
          <a:off x="7586349" y="1957155"/>
          <a:ext cx="1099673" cy="1937324"/>
        </a:xfrm>
        <a:prstGeom prst="roundRect">
          <a:avLst>
            <a:gd name="adj" fmla="val 10000"/>
          </a:avLst>
        </a:prstGeom>
        <a:solidFill>
          <a:srgbClr val="9BBCFF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sz="1800" b="1" dirty="0" smtClean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Volunteer work</a:t>
          </a:r>
        </a:p>
      </dgm:t>
    </dgm:pt>
    <dgm:pt modelId="{09570902-72E3-490C-BF70-5CAACF7BDCF9}" type="parTrans" cxnId="{5495D75E-521A-4159-A97E-FAC93BCF6D0B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67D4F5FD-EB9A-4D55-AB83-9344068A91C1}" type="sibTrans" cxnId="{5495D75E-521A-4159-A97E-FAC93BCF6D0B}">
      <dgm:prSet/>
      <dgm:spPr/>
      <dgm:t>
        <a:bodyPr/>
        <a:lstStyle/>
        <a:p>
          <a:endParaRPr lang="en-GB">
            <a:latin typeface="Arial Narrow" panose="020B0606020202030204" pitchFamily="34" charset="0"/>
          </a:endParaRPr>
        </a:p>
      </dgm:t>
    </dgm:pt>
    <dgm:pt modelId="{6618F88A-7957-4F2E-8CF3-D956C70EF3BE}">
      <dgm:prSet/>
      <dgm:spPr>
        <a:xfrm>
          <a:off x="100140" y="1512166"/>
          <a:ext cx="1622434" cy="190303"/>
        </a:xfrm>
        <a:prstGeom prst="roundRect">
          <a:avLst>
            <a:gd name="adj" fmla="val 10000"/>
          </a:avLst>
        </a:prstGeom>
        <a:solidFill>
          <a:srgbClr val="FFFFFF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GB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CB15F599-052D-476D-8AC1-1B59F5EBF1B4}" type="parTrans" cxnId="{A77EDA9B-FEFA-4DBF-9B14-E4C0A7383D62}">
      <dgm:prSet/>
      <dgm:spPr/>
      <dgm:t>
        <a:bodyPr/>
        <a:lstStyle/>
        <a:p>
          <a:endParaRPr lang="en-GB"/>
        </a:p>
      </dgm:t>
    </dgm:pt>
    <dgm:pt modelId="{827DC64F-C1AC-4FC9-A703-F5F338750157}" type="sibTrans" cxnId="{A77EDA9B-FEFA-4DBF-9B14-E4C0A7383D62}">
      <dgm:prSet/>
      <dgm:spPr/>
      <dgm:t>
        <a:bodyPr/>
        <a:lstStyle/>
        <a:p>
          <a:endParaRPr lang="en-GB"/>
        </a:p>
      </dgm:t>
    </dgm:pt>
    <dgm:pt modelId="{2A575AC1-D209-40D5-9091-7AC8D5B7F5D2}">
      <dgm:prSet custT="1"/>
      <dgm:spPr>
        <a:xfrm>
          <a:off x="35237" y="1936174"/>
          <a:ext cx="1752241" cy="1937324"/>
        </a:xfrm>
        <a:prstGeom prst="roundRect">
          <a:avLst>
            <a:gd name="adj" fmla="val 10000"/>
          </a:avLst>
        </a:prstGeom>
        <a:solidFill>
          <a:srgbClr val="9BBCFF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GB" sz="2000" b="1" dirty="0" smtClean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Own-use production work</a:t>
          </a:r>
          <a:endParaRPr lang="en-GB" sz="2000" b="1" dirty="0">
            <a:solidFill>
              <a:srgbClr val="333399">
                <a:lumMod val="50000"/>
              </a:srgbClr>
            </a:solidFill>
            <a:latin typeface="Arial Narrow" panose="020B0606020202030204" pitchFamily="34" charset="0"/>
            <a:ea typeface="+mn-ea"/>
            <a:cs typeface="+mn-cs"/>
          </a:endParaRPr>
        </a:p>
      </dgm:t>
    </dgm:pt>
    <dgm:pt modelId="{4B20E353-CA56-49BA-B7A3-791D6FBFCEFA}" type="parTrans" cxnId="{94CAC5E7-5777-47E7-BBD8-3057381FBC2A}">
      <dgm:prSet/>
      <dgm:spPr/>
      <dgm:t>
        <a:bodyPr/>
        <a:lstStyle/>
        <a:p>
          <a:endParaRPr lang="en-GB"/>
        </a:p>
      </dgm:t>
    </dgm:pt>
    <dgm:pt modelId="{21C0054F-7E11-4004-8AB2-CC7DFD78D202}" type="sibTrans" cxnId="{94CAC5E7-5777-47E7-BBD8-3057381FBC2A}">
      <dgm:prSet/>
      <dgm:spPr/>
      <dgm:t>
        <a:bodyPr/>
        <a:lstStyle/>
        <a:p>
          <a:endParaRPr lang="en-GB"/>
        </a:p>
      </dgm:t>
    </dgm:pt>
    <dgm:pt modelId="{ED465E0E-E1E3-4ECA-9DA6-A0F3D27AF60F}">
      <dgm:prSet custT="1"/>
      <dgm:spPr>
        <a:xfrm>
          <a:off x="1914928" y="1957155"/>
          <a:ext cx="3379702" cy="1937324"/>
        </a:xfrm>
        <a:prstGeom prst="roundRect">
          <a:avLst>
            <a:gd name="adj" fmla="val 10000"/>
          </a:avLst>
        </a:prstGeom>
        <a:solidFill>
          <a:srgbClr val="6699FF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spcAft>
              <a:spcPts val="0"/>
            </a:spcAft>
          </a:pPr>
          <a:r>
            <a:rPr lang="en-GB" sz="3200" b="1" dirty="0" smtClean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Employment</a:t>
          </a:r>
        </a:p>
        <a:p>
          <a:pPr>
            <a:spcAft>
              <a:spcPct val="35000"/>
            </a:spcAft>
          </a:pPr>
          <a:r>
            <a:rPr lang="en-GB" sz="1800" b="0" dirty="0" smtClean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(work for pay or profit)</a:t>
          </a:r>
          <a:endParaRPr lang="en-GB" sz="1800" b="0" dirty="0">
            <a:solidFill>
              <a:srgbClr val="333399">
                <a:lumMod val="50000"/>
              </a:srgbClr>
            </a:solidFill>
            <a:latin typeface="Arial Narrow" panose="020B0606020202030204" pitchFamily="34" charset="0"/>
            <a:ea typeface="+mn-ea"/>
            <a:cs typeface="+mn-cs"/>
          </a:endParaRPr>
        </a:p>
      </dgm:t>
    </dgm:pt>
    <dgm:pt modelId="{63DED6F7-8A97-46ED-92F0-1FC4E900EBD6}" type="parTrans" cxnId="{E512ADA6-2B15-4A0B-9663-2ECD055CC449}">
      <dgm:prSet/>
      <dgm:spPr/>
      <dgm:t>
        <a:bodyPr/>
        <a:lstStyle/>
        <a:p>
          <a:endParaRPr lang="en-GB"/>
        </a:p>
      </dgm:t>
    </dgm:pt>
    <dgm:pt modelId="{C707377B-066A-49E6-8E8D-D7F4D6C2DB98}" type="sibTrans" cxnId="{E512ADA6-2B15-4A0B-9663-2ECD055CC449}">
      <dgm:prSet/>
      <dgm:spPr/>
      <dgm:t>
        <a:bodyPr/>
        <a:lstStyle/>
        <a:p>
          <a:endParaRPr lang="en-GB"/>
        </a:p>
      </dgm:t>
    </dgm:pt>
    <dgm:pt modelId="{974F71A4-D96E-4B19-9944-55B859053894}" type="pres">
      <dgm:prSet presAssocID="{58357D5D-75F8-4CAC-9FB5-65D1EB124D34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7FD91D9F-7EA8-4426-AF46-56D7813FE1CD}" type="pres">
      <dgm:prSet presAssocID="{F248892D-7892-4DF5-B19B-0E95AA702575}" presName="vertOne" presStyleCnt="0"/>
      <dgm:spPr/>
    </dgm:pt>
    <dgm:pt modelId="{CC37F5AC-1C20-4CCB-B1C6-B06F940D068C}" type="pres">
      <dgm:prSet presAssocID="{F248892D-7892-4DF5-B19B-0E95AA702575}" presName="txOne" presStyleLbl="node0" presStyleIdx="0" presStyleCnt="1" custScaleY="41103" custLinFactNeighborY="3154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8514A7D4-C404-449C-B9BB-00D592E1258F}" type="pres">
      <dgm:prSet presAssocID="{F248892D-7892-4DF5-B19B-0E95AA702575}" presName="parTransOne" presStyleCnt="0"/>
      <dgm:spPr/>
    </dgm:pt>
    <dgm:pt modelId="{0BC39310-43AB-467C-BB99-D6396E8B0A03}" type="pres">
      <dgm:prSet presAssocID="{F248892D-7892-4DF5-B19B-0E95AA702575}" presName="horzOne" presStyleCnt="0"/>
      <dgm:spPr/>
    </dgm:pt>
    <dgm:pt modelId="{D74803B4-1D82-4706-B0B9-6E17DFFF97D0}" type="pres">
      <dgm:prSet presAssocID="{A8295764-FC1F-40FA-947B-A104E90A4E0F}" presName="vertTwo" presStyleCnt="0"/>
      <dgm:spPr/>
    </dgm:pt>
    <dgm:pt modelId="{FA6BE8AF-E9A1-4CE5-90C4-8154C8CE8FA8}" type="pres">
      <dgm:prSet presAssocID="{A8295764-FC1F-40FA-947B-A104E90A4E0F}" presName="txTwo" presStyleLbl="node2" presStyleIdx="0" presStyleCnt="2" custScaleX="102060" custScaleY="22382" custLinFactNeighborY="-42106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F3E1141B-2CB3-46E7-82E1-007D5DB8BDE4}" type="pres">
      <dgm:prSet presAssocID="{A8295764-FC1F-40FA-947B-A104E90A4E0F}" presName="parTransTwo" presStyleCnt="0"/>
      <dgm:spPr/>
    </dgm:pt>
    <dgm:pt modelId="{7749AFAA-DF20-46BE-86E7-F214C715E337}" type="pres">
      <dgm:prSet presAssocID="{A8295764-FC1F-40FA-947B-A104E90A4E0F}" presName="horzTwo" presStyleCnt="0"/>
      <dgm:spPr/>
    </dgm:pt>
    <dgm:pt modelId="{9FA21C51-774F-49EA-85EF-31165E818A35}" type="pres">
      <dgm:prSet presAssocID="{6618F88A-7957-4F2E-8CF3-D956C70EF3BE}" presName="vertThree" presStyleCnt="0"/>
      <dgm:spPr/>
    </dgm:pt>
    <dgm:pt modelId="{947D915B-A7F1-467E-8139-B674F9425AD8}" type="pres">
      <dgm:prSet presAssocID="{6618F88A-7957-4F2E-8CF3-D956C70EF3BE}" presName="txThree" presStyleLbl="node3" presStyleIdx="0" presStyleCnt="3" custScaleX="92592" custScaleY="9823" custLinFactNeighborY="-7588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73FE86A7-0621-4C41-87F0-8C8101D3FD70}" type="pres">
      <dgm:prSet presAssocID="{6618F88A-7957-4F2E-8CF3-D956C70EF3BE}" presName="parTransThree" presStyleCnt="0"/>
      <dgm:spPr/>
    </dgm:pt>
    <dgm:pt modelId="{6E8CE30E-0855-4D54-A090-A210167D7FE7}" type="pres">
      <dgm:prSet presAssocID="{6618F88A-7957-4F2E-8CF3-D956C70EF3BE}" presName="horzThree" presStyleCnt="0"/>
      <dgm:spPr/>
    </dgm:pt>
    <dgm:pt modelId="{709D3B73-12B0-42CC-9BE9-527F08F9ABA8}" type="pres">
      <dgm:prSet presAssocID="{2A575AC1-D209-40D5-9091-7AC8D5B7F5D2}" presName="vertFour" presStyleCnt="0">
        <dgm:presLayoutVars>
          <dgm:chPref val="3"/>
        </dgm:presLayoutVars>
      </dgm:prSet>
      <dgm:spPr/>
    </dgm:pt>
    <dgm:pt modelId="{22066FEA-E9B5-4481-AF83-0248AD624E66}" type="pres">
      <dgm:prSet presAssocID="{2A575AC1-D209-40D5-9091-7AC8D5B7F5D2}" presName="txFour" presStyleLbl="node4" presStyleIdx="0" presStyleCnt="5" custScaleX="159342" custLinFactNeighborY="-848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32DD2DBD-315F-4FA7-BDFB-FFDE777356B3}" type="pres">
      <dgm:prSet presAssocID="{2A575AC1-D209-40D5-9091-7AC8D5B7F5D2}" presName="horzFour" presStyleCnt="0"/>
      <dgm:spPr/>
    </dgm:pt>
    <dgm:pt modelId="{691EA593-710B-4048-A83E-1A2F98E79061}" type="pres">
      <dgm:prSet presAssocID="{3A3B3132-B690-4841-83D4-DEA1DD8391E4}" presName="sibSpaceTwo" presStyleCnt="0"/>
      <dgm:spPr/>
    </dgm:pt>
    <dgm:pt modelId="{A529A6AB-8C93-40D8-9263-D63B1D96CFD8}" type="pres">
      <dgm:prSet presAssocID="{C02C159C-8552-425D-A6FB-6B89DAF86E12}" presName="vertTwo" presStyleCnt="0"/>
      <dgm:spPr/>
    </dgm:pt>
    <dgm:pt modelId="{2FD5821B-A6A1-4B09-BAD1-B87112428CEF}" type="pres">
      <dgm:prSet presAssocID="{C02C159C-8552-425D-A6FB-6B89DAF86E12}" presName="txTwo" presStyleLbl="node2" presStyleIdx="1" presStyleCnt="2" custScaleY="23437" custLinFactNeighborY="-42106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FED3D33F-44A8-471E-B1FA-062638B9CE55}" type="pres">
      <dgm:prSet presAssocID="{C02C159C-8552-425D-A6FB-6B89DAF86E12}" presName="parTransTwo" presStyleCnt="0"/>
      <dgm:spPr/>
    </dgm:pt>
    <dgm:pt modelId="{329AD239-0367-4736-997E-34CFB1675FBE}" type="pres">
      <dgm:prSet presAssocID="{C02C159C-8552-425D-A6FB-6B89DAF86E12}" presName="horzTwo" presStyleCnt="0"/>
      <dgm:spPr/>
    </dgm:pt>
    <dgm:pt modelId="{6A197E04-BA68-4B52-9D17-51628B4E58C5}" type="pres">
      <dgm:prSet presAssocID="{48E53261-258A-482E-8FDE-510D5C5BA495}" presName="vertThree" presStyleCnt="0"/>
      <dgm:spPr/>
    </dgm:pt>
    <dgm:pt modelId="{F3636E91-4E5C-451E-B41E-5EA75835FC85}" type="pres">
      <dgm:prSet presAssocID="{48E53261-258A-482E-8FDE-510D5C5BA495}" presName="txThree" presStyleLbl="node3" presStyleIdx="1" presStyleCnt="3" custScaleX="97739" custScaleY="15852" custLinFactNeighborY="-75620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7A78BC68-0978-408B-B860-F23E2D2F60D4}" type="pres">
      <dgm:prSet presAssocID="{48E53261-258A-482E-8FDE-510D5C5BA495}" presName="parTransThree" presStyleCnt="0"/>
      <dgm:spPr/>
    </dgm:pt>
    <dgm:pt modelId="{F9614214-6033-4713-ADEB-FEF0D9D7DB5A}" type="pres">
      <dgm:prSet presAssocID="{48E53261-258A-482E-8FDE-510D5C5BA495}" presName="horzThree" presStyleCnt="0"/>
      <dgm:spPr/>
    </dgm:pt>
    <dgm:pt modelId="{B72761C6-098B-474B-A18A-EEFEF4A1A96E}" type="pres">
      <dgm:prSet presAssocID="{ED465E0E-E1E3-4ECA-9DA6-A0F3D27AF60F}" presName="vertFour" presStyleCnt="0">
        <dgm:presLayoutVars>
          <dgm:chPref val="3"/>
        </dgm:presLayoutVars>
      </dgm:prSet>
      <dgm:spPr/>
    </dgm:pt>
    <dgm:pt modelId="{830F1D10-1F28-42F5-B5FA-C02A0C00BD26}" type="pres">
      <dgm:prSet presAssocID="{ED465E0E-E1E3-4ECA-9DA6-A0F3D27AF60F}" presName="txFour" presStyleLbl="node4" presStyleIdx="1" presStyleCnt="5" custScaleX="307337" custLinFactNeighborY="-14486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42316453-366F-46CD-A9F3-747E0AC49E6C}" type="pres">
      <dgm:prSet presAssocID="{ED465E0E-E1E3-4ECA-9DA6-A0F3D27AF60F}" presName="horzFour" presStyleCnt="0"/>
      <dgm:spPr/>
    </dgm:pt>
    <dgm:pt modelId="{60642605-A981-4CDD-B2A0-264571D38E24}" type="pres">
      <dgm:prSet presAssocID="{843881D8-2DE5-437F-8BA3-53ADB2442A91}" presName="sibSpaceThree" presStyleCnt="0"/>
      <dgm:spPr/>
    </dgm:pt>
    <dgm:pt modelId="{5042DBA5-9AFA-4777-B5E0-310FF672AB12}" type="pres">
      <dgm:prSet presAssocID="{0FEF90C3-FE19-4F2F-AAA7-0698AA52AEC1}" presName="vertThree" presStyleCnt="0"/>
      <dgm:spPr/>
    </dgm:pt>
    <dgm:pt modelId="{794C7011-6B5B-43FD-8F4F-412A5EB6BE45}" type="pres">
      <dgm:prSet presAssocID="{0FEF90C3-FE19-4F2F-AAA7-0698AA52AEC1}" presName="txThree" presStyleLbl="node3" presStyleIdx="2" presStyleCnt="3" custScaleY="15852" custLinFactNeighborY="-75620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9AEFC8F3-CB06-4EE9-8C84-22B2CCBC0E0D}" type="pres">
      <dgm:prSet presAssocID="{0FEF90C3-FE19-4F2F-AAA7-0698AA52AEC1}" presName="parTransThree" presStyleCnt="0"/>
      <dgm:spPr/>
    </dgm:pt>
    <dgm:pt modelId="{898C3481-0BBE-4FFA-9A8B-4C8A72DC7D5B}" type="pres">
      <dgm:prSet presAssocID="{0FEF90C3-FE19-4F2F-AAA7-0698AA52AEC1}" presName="horzThree" presStyleCnt="0"/>
      <dgm:spPr/>
    </dgm:pt>
    <dgm:pt modelId="{90494FEE-9AE2-40DB-A3E0-246EE8E761C1}" type="pres">
      <dgm:prSet presAssocID="{A592835B-09CC-40A3-AE8A-3825CD32249E}" presName="vertFour" presStyleCnt="0">
        <dgm:presLayoutVars>
          <dgm:chPref val="3"/>
        </dgm:presLayoutVars>
      </dgm:prSet>
      <dgm:spPr/>
    </dgm:pt>
    <dgm:pt modelId="{B95E7FC7-61BD-4F42-90E4-06E1BE7E3E32}" type="pres">
      <dgm:prSet presAssocID="{A592835B-09CC-40A3-AE8A-3825CD32249E}" presName="txFour" presStyleLbl="node4" presStyleIdx="2" presStyleCnt="5" custLinFactNeighborY="-14486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53EDE082-20FA-4D75-BE2E-33291CB94664}" type="pres">
      <dgm:prSet presAssocID="{A592835B-09CC-40A3-AE8A-3825CD32249E}" presName="horzFour" presStyleCnt="0"/>
      <dgm:spPr/>
    </dgm:pt>
    <dgm:pt modelId="{29A952D1-9558-43D4-8E54-A84C9EA47213}" type="pres">
      <dgm:prSet presAssocID="{8500D49A-1F71-428C-B3D9-08486FE8E78E}" presName="sibSpaceFour" presStyleCnt="0"/>
      <dgm:spPr/>
    </dgm:pt>
    <dgm:pt modelId="{C1C6E032-05A4-4258-9CBE-2A3BF96FBB0E}" type="pres">
      <dgm:prSet presAssocID="{C27D5AF3-13EB-42CF-BF5E-D1636FDEE0E9}" presName="vertFour" presStyleCnt="0">
        <dgm:presLayoutVars>
          <dgm:chPref val="3"/>
        </dgm:presLayoutVars>
      </dgm:prSet>
      <dgm:spPr/>
    </dgm:pt>
    <dgm:pt modelId="{384A3492-27F9-4801-8BFA-D64E59C1CE27}" type="pres">
      <dgm:prSet presAssocID="{C27D5AF3-13EB-42CF-BF5E-D1636FDEE0E9}" presName="txFour" presStyleLbl="node4" presStyleIdx="3" presStyleCnt="5" custLinFactNeighborY="-14486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CE7B26F7-7FFB-420C-8005-BF1908ED1FFA}" type="pres">
      <dgm:prSet presAssocID="{C27D5AF3-13EB-42CF-BF5E-D1636FDEE0E9}" presName="horzFour" presStyleCnt="0"/>
      <dgm:spPr/>
    </dgm:pt>
    <dgm:pt modelId="{74F05A88-08ED-4336-B0E9-82368FB47D62}" type="pres">
      <dgm:prSet presAssocID="{3038DD6D-305C-44B7-BED7-6F99131B14B5}" presName="sibSpaceFour" presStyleCnt="0"/>
      <dgm:spPr/>
    </dgm:pt>
    <dgm:pt modelId="{A901EF4F-EF14-4F46-B97C-4C7043DCD7D9}" type="pres">
      <dgm:prSet presAssocID="{85174C7A-84BC-4571-9C97-915DF5A4EEE0}" presName="vertFour" presStyleCnt="0">
        <dgm:presLayoutVars>
          <dgm:chPref val="3"/>
        </dgm:presLayoutVars>
      </dgm:prSet>
      <dgm:spPr/>
    </dgm:pt>
    <dgm:pt modelId="{95C0C495-0EE3-4194-90D4-F6472E7F8E8B}" type="pres">
      <dgm:prSet presAssocID="{85174C7A-84BC-4571-9C97-915DF5A4EEE0}" presName="txFour" presStyleLbl="node4" presStyleIdx="4" presStyleCnt="5" custLinFactNeighborY="-14486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6077DA2C-FA28-4C00-BAF3-7D9E8EA821B8}" type="pres">
      <dgm:prSet presAssocID="{85174C7A-84BC-4571-9C97-915DF5A4EEE0}" presName="horzFour" presStyleCnt="0"/>
      <dgm:spPr/>
    </dgm:pt>
  </dgm:ptLst>
  <dgm:cxnLst>
    <dgm:cxn modelId="{94CAC5E7-5777-47E7-BBD8-3057381FBC2A}" srcId="{6618F88A-7957-4F2E-8CF3-D956C70EF3BE}" destId="{2A575AC1-D209-40D5-9091-7AC8D5B7F5D2}" srcOrd="0" destOrd="0" parTransId="{4B20E353-CA56-49BA-B7A3-791D6FBFCEFA}" sibTransId="{21C0054F-7E11-4004-8AB2-CC7DFD78D202}"/>
    <dgm:cxn modelId="{58E2A710-A242-4169-986D-6709C45C12AE}" srcId="{0FEF90C3-FE19-4F2F-AAA7-0698AA52AEC1}" destId="{C27D5AF3-13EB-42CF-BF5E-D1636FDEE0E9}" srcOrd="1" destOrd="0" parTransId="{FD49251B-64FC-4979-B54B-296FA1A84582}" sibTransId="{3038DD6D-305C-44B7-BED7-6F99131B14B5}"/>
    <dgm:cxn modelId="{F0431A30-CDAD-4F78-BE84-74E05A21DC5C}" type="presOf" srcId="{C02C159C-8552-425D-A6FB-6B89DAF86E12}" destId="{2FD5821B-A6A1-4B09-BAD1-B87112428CEF}" srcOrd="0" destOrd="0" presId="urn:microsoft.com/office/officeart/2005/8/layout/hierarchy4"/>
    <dgm:cxn modelId="{B88C9F8B-291D-4BF9-B08D-A070331C183C}" type="presOf" srcId="{F248892D-7892-4DF5-B19B-0E95AA702575}" destId="{CC37F5AC-1C20-4CCB-B1C6-B06F940D068C}" srcOrd="0" destOrd="0" presId="urn:microsoft.com/office/officeart/2005/8/layout/hierarchy4"/>
    <dgm:cxn modelId="{745C6787-E3A7-4B89-B498-6D17C73F13EF}" srcId="{F248892D-7892-4DF5-B19B-0E95AA702575}" destId="{C02C159C-8552-425D-A6FB-6B89DAF86E12}" srcOrd="1" destOrd="0" parTransId="{FD4186C1-4486-47AA-94C5-2826B56EC7F0}" sibTransId="{A09A4EDD-5295-4AD9-B527-97DFE204453F}"/>
    <dgm:cxn modelId="{6AD3D62A-0823-4883-B349-171F0C08BFC3}" srcId="{F248892D-7892-4DF5-B19B-0E95AA702575}" destId="{A8295764-FC1F-40FA-947B-A104E90A4E0F}" srcOrd="0" destOrd="0" parTransId="{AB6B7B26-B393-46CC-B07D-6C6A67635328}" sibTransId="{3A3B3132-B690-4841-83D4-DEA1DD8391E4}"/>
    <dgm:cxn modelId="{347D822A-F558-4EBE-AA21-B68721DB7D7A}" type="presOf" srcId="{48E53261-258A-482E-8FDE-510D5C5BA495}" destId="{F3636E91-4E5C-451E-B41E-5EA75835FC85}" srcOrd="0" destOrd="0" presId="urn:microsoft.com/office/officeart/2005/8/layout/hierarchy4"/>
    <dgm:cxn modelId="{A06B8BEA-7540-4DE8-AE90-237A3E4B6604}" type="presOf" srcId="{ED465E0E-E1E3-4ECA-9DA6-A0F3D27AF60F}" destId="{830F1D10-1F28-42F5-B5FA-C02A0C00BD26}" srcOrd="0" destOrd="0" presId="urn:microsoft.com/office/officeart/2005/8/layout/hierarchy4"/>
    <dgm:cxn modelId="{C495E7A6-DC52-4624-B4D1-19B0E4630EE5}" type="presOf" srcId="{2A575AC1-D209-40D5-9091-7AC8D5B7F5D2}" destId="{22066FEA-E9B5-4481-AF83-0248AD624E66}" srcOrd="0" destOrd="0" presId="urn:microsoft.com/office/officeart/2005/8/layout/hierarchy4"/>
    <dgm:cxn modelId="{526E7FBD-78D9-4F56-8F84-CF630C256A45}" type="presOf" srcId="{A8295764-FC1F-40FA-947B-A104E90A4E0F}" destId="{FA6BE8AF-E9A1-4CE5-90C4-8154C8CE8FA8}" srcOrd="0" destOrd="0" presId="urn:microsoft.com/office/officeart/2005/8/layout/hierarchy4"/>
    <dgm:cxn modelId="{5495D75E-521A-4159-A97E-FAC93BCF6D0B}" srcId="{0FEF90C3-FE19-4F2F-AAA7-0698AA52AEC1}" destId="{85174C7A-84BC-4571-9C97-915DF5A4EEE0}" srcOrd="2" destOrd="0" parTransId="{09570902-72E3-490C-BF70-5CAACF7BDCF9}" sibTransId="{67D4F5FD-EB9A-4D55-AB83-9344068A91C1}"/>
    <dgm:cxn modelId="{A77EDA9B-FEFA-4DBF-9B14-E4C0A7383D62}" srcId="{A8295764-FC1F-40FA-947B-A104E90A4E0F}" destId="{6618F88A-7957-4F2E-8CF3-D956C70EF3BE}" srcOrd="0" destOrd="0" parTransId="{CB15F599-052D-476D-8AC1-1B59F5EBF1B4}" sibTransId="{827DC64F-C1AC-4FC9-A703-F5F338750157}"/>
    <dgm:cxn modelId="{64FA8C9B-92CA-4118-850C-826139A59EB2}" type="presOf" srcId="{6618F88A-7957-4F2E-8CF3-D956C70EF3BE}" destId="{947D915B-A7F1-467E-8139-B674F9425AD8}" srcOrd="0" destOrd="0" presId="urn:microsoft.com/office/officeart/2005/8/layout/hierarchy4"/>
    <dgm:cxn modelId="{674C3BDC-E0AB-4C6E-A304-A5587B56BAAC}" type="presOf" srcId="{58357D5D-75F8-4CAC-9FB5-65D1EB124D34}" destId="{974F71A4-D96E-4B19-9944-55B859053894}" srcOrd="0" destOrd="0" presId="urn:microsoft.com/office/officeart/2005/8/layout/hierarchy4"/>
    <dgm:cxn modelId="{9D50EB53-E4C9-4EF4-9FF2-57086078F400}" srcId="{58357D5D-75F8-4CAC-9FB5-65D1EB124D34}" destId="{F248892D-7892-4DF5-B19B-0E95AA702575}" srcOrd="0" destOrd="0" parTransId="{6ED30DF4-E0B4-475B-A799-547D11009613}" sibTransId="{4A11EDDD-AF36-423B-9ACC-B93D765A25DC}"/>
    <dgm:cxn modelId="{E512ADA6-2B15-4A0B-9663-2ECD055CC449}" srcId="{48E53261-258A-482E-8FDE-510D5C5BA495}" destId="{ED465E0E-E1E3-4ECA-9DA6-A0F3D27AF60F}" srcOrd="0" destOrd="0" parTransId="{63DED6F7-8A97-46ED-92F0-1FC4E900EBD6}" sibTransId="{C707377B-066A-49E6-8E8D-D7F4D6C2DB98}"/>
    <dgm:cxn modelId="{66493D22-EBD0-4D5F-8C6A-84403BD993DD}" type="presOf" srcId="{A592835B-09CC-40A3-AE8A-3825CD32249E}" destId="{B95E7FC7-61BD-4F42-90E4-06E1BE7E3E32}" srcOrd="0" destOrd="0" presId="urn:microsoft.com/office/officeart/2005/8/layout/hierarchy4"/>
    <dgm:cxn modelId="{11782C1F-3D99-48F5-AEA5-A3AD5BF76E99}" srcId="{C02C159C-8552-425D-A6FB-6B89DAF86E12}" destId="{0FEF90C3-FE19-4F2F-AAA7-0698AA52AEC1}" srcOrd="1" destOrd="0" parTransId="{D103B627-A8F5-4F09-8D72-ABB07822305C}" sibTransId="{9FB69B87-F7B3-4F49-BBAA-762FE9F4BDB5}"/>
    <dgm:cxn modelId="{42B78ABA-7636-4078-9BBB-1FC3CB4420DB}" srcId="{C02C159C-8552-425D-A6FB-6B89DAF86E12}" destId="{48E53261-258A-482E-8FDE-510D5C5BA495}" srcOrd="0" destOrd="0" parTransId="{56709CE5-418A-43A6-8DF8-F0B0CA698655}" sibTransId="{843881D8-2DE5-437F-8BA3-53ADB2442A91}"/>
    <dgm:cxn modelId="{4AB113B2-8603-4A0F-A43C-E0F17EDA7C6B}" type="presOf" srcId="{85174C7A-84BC-4571-9C97-915DF5A4EEE0}" destId="{95C0C495-0EE3-4194-90D4-F6472E7F8E8B}" srcOrd="0" destOrd="0" presId="urn:microsoft.com/office/officeart/2005/8/layout/hierarchy4"/>
    <dgm:cxn modelId="{E1259CCC-8B81-4ED5-87EF-92E77A19D7E7}" type="presOf" srcId="{0FEF90C3-FE19-4F2F-AAA7-0698AA52AEC1}" destId="{794C7011-6B5B-43FD-8F4F-412A5EB6BE45}" srcOrd="0" destOrd="0" presId="urn:microsoft.com/office/officeart/2005/8/layout/hierarchy4"/>
    <dgm:cxn modelId="{13B223F5-14DE-4C1C-8C50-4CA256F547D7}" srcId="{0FEF90C3-FE19-4F2F-AAA7-0698AA52AEC1}" destId="{A592835B-09CC-40A3-AE8A-3825CD32249E}" srcOrd="0" destOrd="0" parTransId="{223F4379-49D3-46E4-8BD8-9414AE00F503}" sibTransId="{8500D49A-1F71-428C-B3D9-08486FE8E78E}"/>
    <dgm:cxn modelId="{FD57287F-F8E9-48B0-BB48-D21240B73D79}" type="presOf" srcId="{C27D5AF3-13EB-42CF-BF5E-D1636FDEE0E9}" destId="{384A3492-27F9-4801-8BFA-D64E59C1CE27}" srcOrd="0" destOrd="0" presId="urn:microsoft.com/office/officeart/2005/8/layout/hierarchy4"/>
    <dgm:cxn modelId="{2DF47BB5-29F0-4D61-A96A-8DE079E3585C}" type="presParOf" srcId="{974F71A4-D96E-4B19-9944-55B859053894}" destId="{7FD91D9F-7EA8-4426-AF46-56D7813FE1CD}" srcOrd="0" destOrd="0" presId="urn:microsoft.com/office/officeart/2005/8/layout/hierarchy4"/>
    <dgm:cxn modelId="{C225F949-6B6D-4FE5-8E59-0C5C4C09A95C}" type="presParOf" srcId="{7FD91D9F-7EA8-4426-AF46-56D7813FE1CD}" destId="{CC37F5AC-1C20-4CCB-B1C6-B06F940D068C}" srcOrd="0" destOrd="0" presId="urn:microsoft.com/office/officeart/2005/8/layout/hierarchy4"/>
    <dgm:cxn modelId="{AD3E0FD5-29FF-4759-8EBE-5DD54AC42A14}" type="presParOf" srcId="{7FD91D9F-7EA8-4426-AF46-56D7813FE1CD}" destId="{8514A7D4-C404-449C-B9BB-00D592E1258F}" srcOrd="1" destOrd="0" presId="urn:microsoft.com/office/officeart/2005/8/layout/hierarchy4"/>
    <dgm:cxn modelId="{06504E68-B44D-42F2-8F6F-F6AFB72D39FE}" type="presParOf" srcId="{7FD91D9F-7EA8-4426-AF46-56D7813FE1CD}" destId="{0BC39310-43AB-467C-BB99-D6396E8B0A03}" srcOrd="2" destOrd="0" presId="urn:microsoft.com/office/officeart/2005/8/layout/hierarchy4"/>
    <dgm:cxn modelId="{5DB26D04-75FF-4EA8-AC93-A354144D46F5}" type="presParOf" srcId="{0BC39310-43AB-467C-BB99-D6396E8B0A03}" destId="{D74803B4-1D82-4706-B0B9-6E17DFFF97D0}" srcOrd="0" destOrd="0" presId="urn:microsoft.com/office/officeart/2005/8/layout/hierarchy4"/>
    <dgm:cxn modelId="{7B4D692E-BD62-4F14-8FEC-8DA865589001}" type="presParOf" srcId="{D74803B4-1D82-4706-B0B9-6E17DFFF97D0}" destId="{FA6BE8AF-E9A1-4CE5-90C4-8154C8CE8FA8}" srcOrd="0" destOrd="0" presId="urn:microsoft.com/office/officeart/2005/8/layout/hierarchy4"/>
    <dgm:cxn modelId="{ACD4642E-455E-47EC-9BC5-987999747601}" type="presParOf" srcId="{D74803B4-1D82-4706-B0B9-6E17DFFF97D0}" destId="{F3E1141B-2CB3-46E7-82E1-007D5DB8BDE4}" srcOrd="1" destOrd="0" presId="urn:microsoft.com/office/officeart/2005/8/layout/hierarchy4"/>
    <dgm:cxn modelId="{B4875BFF-3C81-48E4-B02B-113850331044}" type="presParOf" srcId="{D74803B4-1D82-4706-B0B9-6E17DFFF97D0}" destId="{7749AFAA-DF20-46BE-86E7-F214C715E337}" srcOrd="2" destOrd="0" presId="urn:microsoft.com/office/officeart/2005/8/layout/hierarchy4"/>
    <dgm:cxn modelId="{120582FB-E60E-40F8-92AB-246D0D2E5CE1}" type="presParOf" srcId="{7749AFAA-DF20-46BE-86E7-F214C715E337}" destId="{9FA21C51-774F-49EA-85EF-31165E818A35}" srcOrd="0" destOrd="0" presId="urn:microsoft.com/office/officeart/2005/8/layout/hierarchy4"/>
    <dgm:cxn modelId="{27EDAAA4-BFAA-41D4-AB5A-07640A4D8BB3}" type="presParOf" srcId="{9FA21C51-774F-49EA-85EF-31165E818A35}" destId="{947D915B-A7F1-467E-8139-B674F9425AD8}" srcOrd="0" destOrd="0" presId="urn:microsoft.com/office/officeart/2005/8/layout/hierarchy4"/>
    <dgm:cxn modelId="{2F6F1B51-08DC-4AEA-B681-78A0CD31027B}" type="presParOf" srcId="{9FA21C51-774F-49EA-85EF-31165E818A35}" destId="{73FE86A7-0621-4C41-87F0-8C8101D3FD70}" srcOrd="1" destOrd="0" presId="urn:microsoft.com/office/officeart/2005/8/layout/hierarchy4"/>
    <dgm:cxn modelId="{9F4EF1AB-4C24-448D-87DC-066DAAC67738}" type="presParOf" srcId="{9FA21C51-774F-49EA-85EF-31165E818A35}" destId="{6E8CE30E-0855-4D54-A090-A210167D7FE7}" srcOrd="2" destOrd="0" presId="urn:microsoft.com/office/officeart/2005/8/layout/hierarchy4"/>
    <dgm:cxn modelId="{5052AC6A-84C6-4330-B452-AE401A7F8569}" type="presParOf" srcId="{6E8CE30E-0855-4D54-A090-A210167D7FE7}" destId="{709D3B73-12B0-42CC-9BE9-527F08F9ABA8}" srcOrd="0" destOrd="0" presId="urn:microsoft.com/office/officeart/2005/8/layout/hierarchy4"/>
    <dgm:cxn modelId="{50B16650-BB17-49D4-8E90-03399BB0A3D9}" type="presParOf" srcId="{709D3B73-12B0-42CC-9BE9-527F08F9ABA8}" destId="{22066FEA-E9B5-4481-AF83-0248AD624E66}" srcOrd="0" destOrd="0" presId="urn:microsoft.com/office/officeart/2005/8/layout/hierarchy4"/>
    <dgm:cxn modelId="{71A89962-97FE-47D3-A626-43F2704F090E}" type="presParOf" srcId="{709D3B73-12B0-42CC-9BE9-527F08F9ABA8}" destId="{32DD2DBD-315F-4FA7-BDFB-FFDE777356B3}" srcOrd="1" destOrd="0" presId="urn:microsoft.com/office/officeart/2005/8/layout/hierarchy4"/>
    <dgm:cxn modelId="{EDFC3D68-3BC7-4C72-B979-7F4EB5413BC5}" type="presParOf" srcId="{0BC39310-43AB-467C-BB99-D6396E8B0A03}" destId="{691EA593-710B-4048-A83E-1A2F98E79061}" srcOrd="1" destOrd="0" presId="urn:microsoft.com/office/officeart/2005/8/layout/hierarchy4"/>
    <dgm:cxn modelId="{BC7D5856-D14C-4383-B116-969AFEE7BA61}" type="presParOf" srcId="{0BC39310-43AB-467C-BB99-D6396E8B0A03}" destId="{A529A6AB-8C93-40D8-9263-D63B1D96CFD8}" srcOrd="2" destOrd="0" presId="urn:microsoft.com/office/officeart/2005/8/layout/hierarchy4"/>
    <dgm:cxn modelId="{67181B4E-BDE0-4EE4-82C3-1C2F35D37204}" type="presParOf" srcId="{A529A6AB-8C93-40D8-9263-D63B1D96CFD8}" destId="{2FD5821B-A6A1-4B09-BAD1-B87112428CEF}" srcOrd="0" destOrd="0" presId="urn:microsoft.com/office/officeart/2005/8/layout/hierarchy4"/>
    <dgm:cxn modelId="{F29DCD3C-3075-4480-AF91-6F68A277403F}" type="presParOf" srcId="{A529A6AB-8C93-40D8-9263-D63B1D96CFD8}" destId="{FED3D33F-44A8-471E-B1FA-062638B9CE55}" srcOrd="1" destOrd="0" presId="urn:microsoft.com/office/officeart/2005/8/layout/hierarchy4"/>
    <dgm:cxn modelId="{4F6BED4B-DF2F-45F4-97C3-B6310CC37AD4}" type="presParOf" srcId="{A529A6AB-8C93-40D8-9263-D63B1D96CFD8}" destId="{329AD239-0367-4736-997E-34CFB1675FBE}" srcOrd="2" destOrd="0" presId="urn:microsoft.com/office/officeart/2005/8/layout/hierarchy4"/>
    <dgm:cxn modelId="{52BA120E-D20B-4F11-85E6-288C5CD3645E}" type="presParOf" srcId="{329AD239-0367-4736-997E-34CFB1675FBE}" destId="{6A197E04-BA68-4B52-9D17-51628B4E58C5}" srcOrd="0" destOrd="0" presId="urn:microsoft.com/office/officeart/2005/8/layout/hierarchy4"/>
    <dgm:cxn modelId="{4CE5B48D-F888-4EAA-9CD1-74DF26098EBC}" type="presParOf" srcId="{6A197E04-BA68-4B52-9D17-51628B4E58C5}" destId="{F3636E91-4E5C-451E-B41E-5EA75835FC85}" srcOrd="0" destOrd="0" presId="urn:microsoft.com/office/officeart/2005/8/layout/hierarchy4"/>
    <dgm:cxn modelId="{340A6FEF-F174-44BF-B6D2-D8D35B195A53}" type="presParOf" srcId="{6A197E04-BA68-4B52-9D17-51628B4E58C5}" destId="{7A78BC68-0978-408B-B860-F23E2D2F60D4}" srcOrd="1" destOrd="0" presId="urn:microsoft.com/office/officeart/2005/8/layout/hierarchy4"/>
    <dgm:cxn modelId="{066D46F3-07F5-498A-A5B4-E0928585F43E}" type="presParOf" srcId="{6A197E04-BA68-4B52-9D17-51628B4E58C5}" destId="{F9614214-6033-4713-ADEB-FEF0D9D7DB5A}" srcOrd="2" destOrd="0" presId="urn:microsoft.com/office/officeart/2005/8/layout/hierarchy4"/>
    <dgm:cxn modelId="{DD9121D3-D238-423E-AAF0-215882589F44}" type="presParOf" srcId="{F9614214-6033-4713-ADEB-FEF0D9D7DB5A}" destId="{B72761C6-098B-474B-A18A-EEFEF4A1A96E}" srcOrd="0" destOrd="0" presId="urn:microsoft.com/office/officeart/2005/8/layout/hierarchy4"/>
    <dgm:cxn modelId="{C7A80439-C923-426C-A00F-127239802F08}" type="presParOf" srcId="{B72761C6-098B-474B-A18A-EEFEF4A1A96E}" destId="{830F1D10-1F28-42F5-B5FA-C02A0C00BD26}" srcOrd="0" destOrd="0" presId="urn:microsoft.com/office/officeart/2005/8/layout/hierarchy4"/>
    <dgm:cxn modelId="{A1699007-9517-4E85-BF5A-AAF1CE0EDC3B}" type="presParOf" srcId="{B72761C6-098B-474B-A18A-EEFEF4A1A96E}" destId="{42316453-366F-46CD-A9F3-747E0AC49E6C}" srcOrd="1" destOrd="0" presId="urn:microsoft.com/office/officeart/2005/8/layout/hierarchy4"/>
    <dgm:cxn modelId="{7225930F-AB9E-4438-BE39-DF3220AD7E13}" type="presParOf" srcId="{329AD239-0367-4736-997E-34CFB1675FBE}" destId="{60642605-A981-4CDD-B2A0-264571D38E24}" srcOrd="1" destOrd="0" presId="urn:microsoft.com/office/officeart/2005/8/layout/hierarchy4"/>
    <dgm:cxn modelId="{78BDD0BB-510B-4C10-A188-9D9A86499183}" type="presParOf" srcId="{329AD239-0367-4736-997E-34CFB1675FBE}" destId="{5042DBA5-9AFA-4777-B5E0-310FF672AB12}" srcOrd="2" destOrd="0" presId="urn:microsoft.com/office/officeart/2005/8/layout/hierarchy4"/>
    <dgm:cxn modelId="{E710576D-A2B0-4ABE-9CB4-5259F86F7A7A}" type="presParOf" srcId="{5042DBA5-9AFA-4777-B5E0-310FF672AB12}" destId="{794C7011-6B5B-43FD-8F4F-412A5EB6BE45}" srcOrd="0" destOrd="0" presId="urn:microsoft.com/office/officeart/2005/8/layout/hierarchy4"/>
    <dgm:cxn modelId="{648E68DB-7DFB-4A3C-855F-8340A9FF4DE6}" type="presParOf" srcId="{5042DBA5-9AFA-4777-B5E0-310FF672AB12}" destId="{9AEFC8F3-CB06-4EE9-8C84-22B2CCBC0E0D}" srcOrd="1" destOrd="0" presId="urn:microsoft.com/office/officeart/2005/8/layout/hierarchy4"/>
    <dgm:cxn modelId="{9EE92487-B468-425F-B82E-18C82420BEE2}" type="presParOf" srcId="{5042DBA5-9AFA-4777-B5E0-310FF672AB12}" destId="{898C3481-0BBE-4FFA-9A8B-4C8A72DC7D5B}" srcOrd="2" destOrd="0" presId="urn:microsoft.com/office/officeart/2005/8/layout/hierarchy4"/>
    <dgm:cxn modelId="{97AF3625-22BD-4D17-AF9D-75FE69257870}" type="presParOf" srcId="{898C3481-0BBE-4FFA-9A8B-4C8A72DC7D5B}" destId="{90494FEE-9AE2-40DB-A3E0-246EE8E761C1}" srcOrd="0" destOrd="0" presId="urn:microsoft.com/office/officeart/2005/8/layout/hierarchy4"/>
    <dgm:cxn modelId="{53B2A4B3-9DA7-4C50-B8E4-E50102D4435B}" type="presParOf" srcId="{90494FEE-9AE2-40DB-A3E0-246EE8E761C1}" destId="{B95E7FC7-61BD-4F42-90E4-06E1BE7E3E32}" srcOrd="0" destOrd="0" presId="urn:microsoft.com/office/officeart/2005/8/layout/hierarchy4"/>
    <dgm:cxn modelId="{F0C741A2-E575-431B-B5E2-751C00F39EE9}" type="presParOf" srcId="{90494FEE-9AE2-40DB-A3E0-246EE8E761C1}" destId="{53EDE082-20FA-4D75-BE2E-33291CB94664}" srcOrd="1" destOrd="0" presId="urn:microsoft.com/office/officeart/2005/8/layout/hierarchy4"/>
    <dgm:cxn modelId="{EEA3B710-1E85-45F7-9D35-8B47082AAF8D}" type="presParOf" srcId="{898C3481-0BBE-4FFA-9A8B-4C8A72DC7D5B}" destId="{29A952D1-9558-43D4-8E54-A84C9EA47213}" srcOrd="1" destOrd="0" presId="urn:microsoft.com/office/officeart/2005/8/layout/hierarchy4"/>
    <dgm:cxn modelId="{1B04B893-D9D5-4C8A-958D-60559A866E05}" type="presParOf" srcId="{898C3481-0BBE-4FFA-9A8B-4C8A72DC7D5B}" destId="{C1C6E032-05A4-4258-9CBE-2A3BF96FBB0E}" srcOrd="2" destOrd="0" presId="urn:microsoft.com/office/officeart/2005/8/layout/hierarchy4"/>
    <dgm:cxn modelId="{B155A090-856B-440E-AE0E-E3BBEC9CD06B}" type="presParOf" srcId="{C1C6E032-05A4-4258-9CBE-2A3BF96FBB0E}" destId="{384A3492-27F9-4801-8BFA-D64E59C1CE27}" srcOrd="0" destOrd="0" presId="urn:microsoft.com/office/officeart/2005/8/layout/hierarchy4"/>
    <dgm:cxn modelId="{D3C769E2-C1E6-4A63-9C68-017970369517}" type="presParOf" srcId="{C1C6E032-05A4-4258-9CBE-2A3BF96FBB0E}" destId="{CE7B26F7-7FFB-420C-8005-BF1908ED1FFA}" srcOrd="1" destOrd="0" presId="urn:microsoft.com/office/officeart/2005/8/layout/hierarchy4"/>
    <dgm:cxn modelId="{80FAA496-65FB-441B-AB3D-5B65D3FC12BB}" type="presParOf" srcId="{898C3481-0BBE-4FFA-9A8B-4C8A72DC7D5B}" destId="{74F05A88-08ED-4336-B0E9-82368FB47D62}" srcOrd="3" destOrd="0" presId="urn:microsoft.com/office/officeart/2005/8/layout/hierarchy4"/>
    <dgm:cxn modelId="{F8B498F3-883E-4C7F-9B14-22011713136D}" type="presParOf" srcId="{898C3481-0BBE-4FFA-9A8B-4C8A72DC7D5B}" destId="{A901EF4F-EF14-4F46-B97C-4C7043DCD7D9}" srcOrd="4" destOrd="0" presId="urn:microsoft.com/office/officeart/2005/8/layout/hierarchy4"/>
    <dgm:cxn modelId="{8ED20EF5-4AA1-4000-A670-BEFBA733C761}" type="presParOf" srcId="{A901EF4F-EF14-4F46-B97C-4C7043DCD7D9}" destId="{95C0C495-0EE3-4194-90D4-F6472E7F8E8B}" srcOrd="0" destOrd="0" presId="urn:microsoft.com/office/officeart/2005/8/layout/hierarchy4"/>
    <dgm:cxn modelId="{51032985-7126-4A36-AC56-C8B219B117BE}" type="presParOf" srcId="{A901EF4F-EF14-4F46-B97C-4C7043DCD7D9}" destId="{6077DA2C-FA28-4C00-BAF3-7D9E8EA821B8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86BAA7-101D-42FF-91A6-347A41BD3D51}">
      <dsp:nvSpPr>
        <dsp:cNvPr id="0" name=""/>
        <dsp:cNvSpPr/>
      </dsp:nvSpPr>
      <dsp:spPr>
        <a:xfrm>
          <a:off x="533426" y="203037"/>
          <a:ext cx="772543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06450A9-C0B2-4BCB-A7B6-92F890486148}">
      <dsp:nvSpPr>
        <dsp:cNvPr id="0" name=""/>
        <dsp:cNvSpPr/>
      </dsp:nvSpPr>
      <dsp:spPr>
        <a:xfrm>
          <a:off x="964189" y="8099"/>
          <a:ext cx="6027420" cy="3542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822" tIns="0" rIns="22782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GB" sz="2000" b="0" i="0" u="none" strike="noStrike" kern="1200" cap="none" spc="0" normalizeH="0" baseline="0" noProof="0" smtClean="0">
              <a:ln/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Operational definition</a:t>
          </a:r>
          <a:endParaRPr 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81482" y="25392"/>
        <a:ext cx="5992834" cy="319654"/>
      </dsp:txXfrm>
    </dsp:sp>
    <dsp:sp modelId="{E30D8DE0-7F59-4005-99D3-1B92A9F2B9E8}">
      <dsp:nvSpPr>
        <dsp:cNvPr id="0" name=""/>
        <dsp:cNvSpPr/>
      </dsp:nvSpPr>
      <dsp:spPr>
        <a:xfrm>
          <a:off x="533426" y="747357"/>
          <a:ext cx="772543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585190"/>
              <a:satOff val="-730"/>
              <a:lumOff val="17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9AE06E2-6E52-47B1-920F-B24E098A74CA}">
      <dsp:nvSpPr>
        <dsp:cNvPr id="0" name=""/>
        <dsp:cNvSpPr/>
      </dsp:nvSpPr>
      <dsp:spPr>
        <a:xfrm>
          <a:off x="964189" y="570237"/>
          <a:ext cx="6027420" cy="354240"/>
        </a:xfrm>
        <a:prstGeom prst="roundRect">
          <a:avLst/>
        </a:prstGeom>
        <a:gradFill rotWithShape="0">
          <a:gsLst>
            <a:gs pos="0">
              <a:schemeClr val="accent2">
                <a:hueOff val="585190"/>
                <a:satOff val="-730"/>
                <a:lumOff val="172"/>
                <a:alphaOff val="0"/>
                <a:shade val="51000"/>
                <a:satMod val="130000"/>
              </a:schemeClr>
            </a:gs>
            <a:gs pos="80000">
              <a:schemeClr val="accent2">
                <a:hueOff val="585190"/>
                <a:satOff val="-730"/>
                <a:lumOff val="172"/>
                <a:alphaOff val="0"/>
                <a:shade val="93000"/>
                <a:satMod val="130000"/>
              </a:schemeClr>
            </a:gs>
            <a:gs pos="100000">
              <a:schemeClr val="accent2">
                <a:hueOff val="585190"/>
                <a:satOff val="-730"/>
                <a:lumOff val="17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822" tIns="0" rIns="22782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GB" sz="2000" b="0" i="0" u="none" strike="noStrike" kern="1200" cap="none" spc="0" normalizeH="0" baseline="0" noProof="0" smtClean="0">
              <a:ln/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Main updates to operational definition</a:t>
          </a:r>
          <a:endParaRPr 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81482" y="587530"/>
        <a:ext cx="5992834" cy="319654"/>
      </dsp:txXfrm>
    </dsp:sp>
    <dsp:sp modelId="{B94E4BC9-D8B1-46F0-82E9-3A7A8819E43A}">
      <dsp:nvSpPr>
        <dsp:cNvPr id="0" name=""/>
        <dsp:cNvSpPr/>
      </dsp:nvSpPr>
      <dsp:spPr>
        <a:xfrm>
          <a:off x="533426" y="1291677"/>
          <a:ext cx="772543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170380"/>
              <a:satOff val="-1460"/>
              <a:lumOff val="34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3688A08-017C-42C8-9798-B749BB774193}">
      <dsp:nvSpPr>
        <dsp:cNvPr id="0" name=""/>
        <dsp:cNvSpPr/>
      </dsp:nvSpPr>
      <dsp:spPr>
        <a:xfrm>
          <a:off x="964189" y="1114557"/>
          <a:ext cx="6027420" cy="354240"/>
        </a:xfrm>
        <a:prstGeom prst="roundRect">
          <a:avLst/>
        </a:prstGeom>
        <a:gradFill rotWithShape="0">
          <a:gsLst>
            <a:gs pos="0">
              <a:schemeClr val="accent2">
                <a:hueOff val="1170380"/>
                <a:satOff val="-1460"/>
                <a:lumOff val="343"/>
                <a:alphaOff val="0"/>
                <a:shade val="51000"/>
                <a:satMod val="130000"/>
              </a:schemeClr>
            </a:gs>
            <a:gs pos="80000">
              <a:schemeClr val="accent2">
                <a:hueOff val="1170380"/>
                <a:satOff val="-1460"/>
                <a:lumOff val="343"/>
                <a:alphaOff val="0"/>
                <a:shade val="93000"/>
                <a:satMod val="130000"/>
              </a:schemeClr>
            </a:gs>
            <a:gs pos="100000">
              <a:schemeClr val="accent2">
                <a:hueOff val="1170380"/>
                <a:satOff val="-1460"/>
                <a:lumOff val="34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822" tIns="0" rIns="22782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GB" sz="2000" b="0" i="0" u="none" strike="noStrike" kern="1200" cap="none" spc="0" normalizeH="0" baseline="0" noProof="0" smtClean="0">
              <a:ln/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Choice of reference period</a:t>
          </a:r>
          <a:endParaRPr 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81482" y="1131850"/>
        <a:ext cx="5992834" cy="319654"/>
      </dsp:txXfrm>
    </dsp:sp>
    <dsp:sp modelId="{2949F394-CFF4-49C3-8E7A-42B474F0061A}">
      <dsp:nvSpPr>
        <dsp:cNvPr id="0" name=""/>
        <dsp:cNvSpPr/>
      </dsp:nvSpPr>
      <dsp:spPr>
        <a:xfrm>
          <a:off x="533426" y="1835997"/>
          <a:ext cx="772543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755570"/>
              <a:satOff val="-2190"/>
              <a:lumOff val="5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A26037F-0E14-4EE3-B7D0-041EC1CC7868}">
      <dsp:nvSpPr>
        <dsp:cNvPr id="0" name=""/>
        <dsp:cNvSpPr/>
      </dsp:nvSpPr>
      <dsp:spPr>
        <a:xfrm>
          <a:off x="964189" y="1658877"/>
          <a:ext cx="6027420" cy="354240"/>
        </a:xfrm>
        <a:prstGeom prst="roundRect">
          <a:avLst/>
        </a:prstGeom>
        <a:gradFill rotWithShape="0">
          <a:gsLst>
            <a:gs pos="0">
              <a:schemeClr val="accent2">
                <a:hueOff val="1755570"/>
                <a:satOff val="-2190"/>
                <a:lumOff val="515"/>
                <a:alphaOff val="0"/>
                <a:shade val="51000"/>
                <a:satMod val="130000"/>
              </a:schemeClr>
            </a:gs>
            <a:gs pos="80000">
              <a:schemeClr val="accent2">
                <a:hueOff val="1755570"/>
                <a:satOff val="-2190"/>
                <a:lumOff val="515"/>
                <a:alphaOff val="0"/>
                <a:shade val="93000"/>
                <a:satMod val="130000"/>
              </a:schemeClr>
            </a:gs>
            <a:gs pos="100000">
              <a:schemeClr val="accent2">
                <a:hueOff val="1755570"/>
                <a:satOff val="-2190"/>
                <a:lumOff val="5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822" tIns="0" rIns="22782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GB" sz="2000" b="0" i="0" u="none" strike="noStrike" kern="1200" cap="none" spc="0" normalizeH="0" baseline="0" noProof="0" smtClean="0">
              <a:ln/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Temporary absence from employment</a:t>
          </a:r>
          <a:endParaRPr 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81482" y="1676170"/>
        <a:ext cx="5992834" cy="319654"/>
      </dsp:txXfrm>
    </dsp:sp>
    <dsp:sp modelId="{318C6CAB-EC59-4070-B7C2-2D2A63818651}">
      <dsp:nvSpPr>
        <dsp:cNvPr id="0" name=""/>
        <dsp:cNvSpPr/>
      </dsp:nvSpPr>
      <dsp:spPr>
        <a:xfrm>
          <a:off x="533426" y="2380317"/>
          <a:ext cx="7696154" cy="28826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A69055C-95F6-45DE-8436-22423BAE4B1E}">
      <dsp:nvSpPr>
        <dsp:cNvPr id="0" name=""/>
        <dsp:cNvSpPr/>
      </dsp:nvSpPr>
      <dsp:spPr>
        <a:xfrm>
          <a:off x="964189" y="2203197"/>
          <a:ext cx="6027420" cy="354240"/>
        </a:xfrm>
        <a:prstGeom prst="roundRect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822" tIns="0" rIns="227822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GB" sz="2000" b="0" i="0" u="none" strike="noStrike" kern="1200" cap="none" spc="0" normalizeH="0" baseline="0" noProof="0" smtClean="0">
              <a:ln/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Notion of “for pay / profit”</a:t>
          </a:r>
          <a:endParaRPr 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81482" y="2220490"/>
        <a:ext cx="5992834" cy="319654"/>
      </dsp:txXfrm>
    </dsp:sp>
    <dsp:sp modelId="{21D80FCF-DF36-4CBA-B7DE-95F3BD3FED37}">
      <dsp:nvSpPr>
        <dsp:cNvPr id="0" name=""/>
        <dsp:cNvSpPr/>
      </dsp:nvSpPr>
      <dsp:spPr>
        <a:xfrm>
          <a:off x="533426" y="2910503"/>
          <a:ext cx="7696154" cy="28826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925949"/>
              <a:satOff val="-3649"/>
              <a:lumOff val="85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DF1AAD0-DA02-405B-A702-ABCA98E46F86}">
      <dsp:nvSpPr>
        <dsp:cNvPr id="0" name=""/>
        <dsp:cNvSpPr/>
      </dsp:nvSpPr>
      <dsp:spPr>
        <a:xfrm>
          <a:off x="964189" y="2733383"/>
          <a:ext cx="6027420" cy="354240"/>
        </a:xfrm>
        <a:prstGeom prst="roundRect">
          <a:avLst/>
        </a:prstGeom>
        <a:gradFill rotWithShape="0">
          <a:gsLst>
            <a:gs pos="0">
              <a:schemeClr val="accent2">
                <a:hueOff val="2925949"/>
                <a:satOff val="-3649"/>
                <a:lumOff val="858"/>
                <a:alphaOff val="0"/>
                <a:shade val="51000"/>
                <a:satMod val="130000"/>
              </a:schemeClr>
            </a:gs>
            <a:gs pos="80000">
              <a:schemeClr val="accent2">
                <a:hueOff val="2925949"/>
                <a:satOff val="-3649"/>
                <a:lumOff val="858"/>
                <a:alphaOff val="0"/>
                <a:shade val="93000"/>
                <a:satMod val="130000"/>
              </a:schemeClr>
            </a:gs>
            <a:gs pos="100000">
              <a:schemeClr val="accent2">
                <a:hueOff val="2925949"/>
                <a:satOff val="-3649"/>
                <a:lumOff val="85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822" tIns="0" rIns="227822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GB" sz="2000" b="0" i="0" u="none" strike="noStrike" kern="1200" cap="none" spc="0" normalizeH="0" baseline="0" noProof="0" smtClean="0">
              <a:ln/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Special cases</a:t>
          </a:r>
          <a:endParaRPr 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81482" y="2750676"/>
        <a:ext cx="5992834" cy="319654"/>
      </dsp:txXfrm>
    </dsp:sp>
    <dsp:sp modelId="{A42079BC-49BB-4221-A368-ABCCE2AE65EB}">
      <dsp:nvSpPr>
        <dsp:cNvPr id="0" name=""/>
        <dsp:cNvSpPr/>
      </dsp:nvSpPr>
      <dsp:spPr>
        <a:xfrm>
          <a:off x="533426" y="3440689"/>
          <a:ext cx="7696154" cy="28826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511139"/>
              <a:satOff val="-4379"/>
              <a:lumOff val="103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3CD5F8-BDA9-427B-8ACC-00B6BBD9C00D}">
      <dsp:nvSpPr>
        <dsp:cNvPr id="0" name=""/>
        <dsp:cNvSpPr/>
      </dsp:nvSpPr>
      <dsp:spPr>
        <a:xfrm>
          <a:off x="964189" y="3263569"/>
          <a:ext cx="6027420" cy="354240"/>
        </a:xfrm>
        <a:prstGeom prst="roundRect">
          <a:avLst/>
        </a:prstGeom>
        <a:gradFill rotWithShape="0">
          <a:gsLst>
            <a:gs pos="0">
              <a:schemeClr val="accent2">
                <a:hueOff val="3511139"/>
                <a:satOff val="-4379"/>
                <a:lumOff val="1030"/>
                <a:alphaOff val="0"/>
                <a:shade val="51000"/>
                <a:satMod val="130000"/>
              </a:schemeClr>
            </a:gs>
            <a:gs pos="80000">
              <a:schemeClr val="accent2">
                <a:hueOff val="3511139"/>
                <a:satOff val="-4379"/>
                <a:lumOff val="1030"/>
                <a:alphaOff val="0"/>
                <a:shade val="93000"/>
                <a:satMod val="130000"/>
              </a:schemeClr>
            </a:gs>
            <a:gs pos="100000">
              <a:schemeClr val="accent2">
                <a:hueOff val="3511139"/>
                <a:satOff val="-4379"/>
                <a:lumOff val="10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822" tIns="0" rIns="227822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GB" sz="2000" b="0" i="0" u="none" strike="noStrike" kern="1200" cap="none" spc="0" normalizeH="0" baseline="0" noProof="0" smtClean="0">
              <a:ln/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Main job, multiple job holding</a:t>
          </a:r>
          <a:endParaRPr 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81482" y="3280862"/>
        <a:ext cx="5992834" cy="319654"/>
      </dsp:txXfrm>
    </dsp:sp>
    <dsp:sp modelId="{C2D3DF03-4E18-463E-99AC-7D38A811713A}">
      <dsp:nvSpPr>
        <dsp:cNvPr id="0" name=""/>
        <dsp:cNvSpPr/>
      </dsp:nvSpPr>
      <dsp:spPr>
        <a:xfrm>
          <a:off x="533426" y="3970874"/>
          <a:ext cx="7696154" cy="28826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096329"/>
              <a:satOff val="-5109"/>
              <a:lumOff val="120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0FA12E0-DDA9-497D-8D00-81F928158022}">
      <dsp:nvSpPr>
        <dsp:cNvPr id="0" name=""/>
        <dsp:cNvSpPr/>
      </dsp:nvSpPr>
      <dsp:spPr>
        <a:xfrm>
          <a:off x="964189" y="3793754"/>
          <a:ext cx="6027420" cy="354240"/>
        </a:xfrm>
        <a:prstGeom prst="roundRect">
          <a:avLst/>
        </a:prstGeom>
        <a:gradFill rotWithShape="0">
          <a:gsLst>
            <a:gs pos="0">
              <a:schemeClr val="accent2">
                <a:hueOff val="4096329"/>
                <a:satOff val="-5109"/>
                <a:lumOff val="1201"/>
                <a:alphaOff val="0"/>
                <a:shade val="51000"/>
                <a:satMod val="130000"/>
              </a:schemeClr>
            </a:gs>
            <a:gs pos="80000">
              <a:schemeClr val="accent2">
                <a:hueOff val="4096329"/>
                <a:satOff val="-5109"/>
                <a:lumOff val="1201"/>
                <a:alphaOff val="0"/>
                <a:shade val="93000"/>
                <a:satMod val="130000"/>
              </a:schemeClr>
            </a:gs>
            <a:gs pos="100000">
              <a:schemeClr val="accent2">
                <a:hueOff val="4096329"/>
                <a:satOff val="-5109"/>
                <a:lumOff val="120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822" tIns="0" rIns="227822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GB" sz="2000" b="0" i="0" u="none" strike="noStrike" kern="1200" cap="none" spc="0" normalizeH="0" baseline="0" noProof="0" smtClean="0">
              <a:ln/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Measurement in household surveys</a:t>
          </a:r>
          <a:endParaRPr 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81482" y="3811047"/>
        <a:ext cx="5992834" cy="319654"/>
      </dsp:txXfrm>
    </dsp:sp>
    <dsp:sp modelId="{BA2EEBE1-652A-4ED9-BC1D-2F809B65079D}">
      <dsp:nvSpPr>
        <dsp:cNvPr id="0" name=""/>
        <dsp:cNvSpPr/>
      </dsp:nvSpPr>
      <dsp:spPr>
        <a:xfrm>
          <a:off x="533426" y="4501060"/>
          <a:ext cx="7696154" cy="28826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1570629-6849-423E-989E-7C9CE01919DD}">
      <dsp:nvSpPr>
        <dsp:cNvPr id="0" name=""/>
        <dsp:cNvSpPr/>
      </dsp:nvSpPr>
      <dsp:spPr>
        <a:xfrm>
          <a:off x="964189" y="4323940"/>
          <a:ext cx="6027420" cy="354240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822" tIns="0" rIns="227822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GB" sz="2000" b="0" i="0" u="none" strike="noStrike" kern="1200" cap="none" spc="0" normalizeH="0" baseline="0" noProof="0" dirty="0" smtClean="0">
              <a:ln/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Tabulations and reporting documentation</a:t>
          </a:r>
          <a:endParaRPr lang="en-US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81482" y="4341233"/>
        <a:ext cx="5992834" cy="3196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37F5AC-1C20-4CCB-B1C6-B06F940D068C}">
      <dsp:nvSpPr>
        <dsp:cNvPr id="0" name=""/>
        <dsp:cNvSpPr/>
      </dsp:nvSpPr>
      <dsp:spPr>
        <a:xfrm>
          <a:off x="5193" y="72733"/>
          <a:ext cx="8702580" cy="796298"/>
        </a:xfrm>
        <a:prstGeom prst="roundRect">
          <a:avLst>
            <a:gd name="adj" fmla="val 10000"/>
          </a:avLst>
        </a:prstGeom>
        <a:solidFill>
          <a:srgbClr val="3333FF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3200" kern="1200" dirty="0" smtClean="0">
              <a:solidFill>
                <a:srgbClr val="FFFFFF"/>
              </a:solidFill>
              <a:latin typeface="Arial Narrow" panose="020B0606020202030204" pitchFamily="34" charset="0"/>
              <a:ea typeface="+mn-ea"/>
              <a:cs typeface="+mn-cs"/>
            </a:rPr>
            <a:t>Work </a:t>
          </a:r>
        </a:p>
        <a:p>
          <a:pPr lvl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GB" sz="2000" kern="1200" dirty="0" smtClean="0">
              <a:solidFill>
                <a:srgbClr val="FFFFFF"/>
              </a:solidFill>
              <a:latin typeface="Arial Narrow" panose="020B0606020202030204" pitchFamily="34" charset="0"/>
              <a:ea typeface="+mn-ea"/>
              <a:cs typeface="+mn-cs"/>
            </a:rPr>
            <a:t>(i.e. ALL activities to produce goods and services)</a:t>
          </a:r>
          <a:endParaRPr lang="en-GB" sz="2000" kern="1200" dirty="0">
            <a:solidFill>
              <a:srgbClr val="FFFFFF"/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28516" y="96056"/>
        <a:ext cx="8655934" cy="749652"/>
      </dsp:txXfrm>
    </dsp:sp>
    <dsp:sp modelId="{FA6BE8AF-E9A1-4CE5-90C4-8154C8CE8FA8}">
      <dsp:nvSpPr>
        <dsp:cNvPr id="0" name=""/>
        <dsp:cNvSpPr/>
      </dsp:nvSpPr>
      <dsp:spPr>
        <a:xfrm>
          <a:off x="13688" y="928674"/>
          <a:ext cx="1795339" cy="433611"/>
        </a:xfrm>
        <a:prstGeom prst="roundRect">
          <a:avLst>
            <a:gd name="adj" fmla="val 10000"/>
          </a:avLst>
        </a:prstGeom>
        <a:solidFill>
          <a:srgbClr val="FFFFFF"/>
        </a:solidFill>
        <a:ln w="25400" cap="flat" cmpd="sng" algn="ctr">
          <a:solidFill>
            <a:srgbClr val="9BBC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GB" sz="1800" b="1" kern="1200" dirty="0" smtClean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For own final use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(by households)</a:t>
          </a:r>
          <a:endParaRPr lang="en-GB" sz="1300" kern="1200" dirty="0">
            <a:solidFill>
              <a:srgbClr val="333399">
                <a:lumMod val="50000"/>
              </a:srgbClr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26388" y="941374"/>
        <a:ext cx="1769939" cy="408211"/>
      </dsp:txXfrm>
    </dsp:sp>
    <dsp:sp modelId="{947D915B-A7F1-467E-8139-B674F9425AD8}">
      <dsp:nvSpPr>
        <dsp:cNvPr id="0" name=""/>
        <dsp:cNvSpPr/>
      </dsp:nvSpPr>
      <dsp:spPr>
        <a:xfrm>
          <a:off x="100140" y="1512166"/>
          <a:ext cx="1622434" cy="190303"/>
        </a:xfrm>
        <a:prstGeom prst="roundRect">
          <a:avLst>
            <a:gd name="adj" fmla="val 10000"/>
          </a:avLst>
        </a:prstGeom>
        <a:solidFill>
          <a:srgbClr val="FFFFFF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800" kern="1200">
            <a:solidFill>
              <a:srgbClr val="FFFFFF"/>
            </a:solidFill>
            <a:latin typeface="Arial"/>
            <a:ea typeface="+mn-ea"/>
            <a:cs typeface="+mn-cs"/>
          </a:endParaRPr>
        </a:p>
      </dsp:txBody>
      <dsp:txXfrm>
        <a:off x="105714" y="1517740"/>
        <a:ext cx="1611286" cy="179155"/>
      </dsp:txXfrm>
    </dsp:sp>
    <dsp:sp modelId="{22066FEA-E9B5-4481-AF83-0248AD624E66}">
      <dsp:nvSpPr>
        <dsp:cNvPr id="0" name=""/>
        <dsp:cNvSpPr/>
      </dsp:nvSpPr>
      <dsp:spPr>
        <a:xfrm>
          <a:off x="35237" y="1936174"/>
          <a:ext cx="1752241" cy="1937324"/>
        </a:xfrm>
        <a:prstGeom prst="roundRect">
          <a:avLst>
            <a:gd name="adj" fmla="val 10000"/>
          </a:avLst>
        </a:prstGeom>
        <a:solidFill>
          <a:srgbClr val="9BBCFF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Own-use production work</a:t>
          </a:r>
          <a:endParaRPr lang="en-GB" sz="2000" b="1" kern="1200" dirty="0">
            <a:solidFill>
              <a:srgbClr val="333399">
                <a:lumMod val="50000"/>
              </a:srgbClr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86558" y="1987495"/>
        <a:ext cx="1649599" cy="1834682"/>
      </dsp:txXfrm>
    </dsp:sp>
    <dsp:sp modelId="{2FD5821B-A6A1-4B09-BAD1-B87112428CEF}">
      <dsp:nvSpPr>
        <dsp:cNvPr id="0" name=""/>
        <dsp:cNvSpPr/>
      </dsp:nvSpPr>
      <dsp:spPr>
        <a:xfrm>
          <a:off x="1901671" y="928674"/>
          <a:ext cx="6797608" cy="454050"/>
        </a:xfrm>
        <a:prstGeom prst="roundRect">
          <a:avLst>
            <a:gd name="adj" fmla="val 10000"/>
          </a:avLst>
        </a:prstGeom>
        <a:solidFill>
          <a:srgbClr val="FFFFFF"/>
        </a:solidFill>
        <a:ln w="25400" cap="flat" cmpd="sng" algn="ctr">
          <a:solidFill>
            <a:srgbClr val="9BBC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For use by others (i.e. other units)</a:t>
          </a:r>
          <a:endParaRPr lang="en-GB" sz="1800" b="1" kern="1200" dirty="0">
            <a:solidFill>
              <a:srgbClr val="333399">
                <a:lumMod val="50000"/>
              </a:srgbClr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1914970" y="941973"/>
        <a:ext cx="6771010" cy="427452"/>
      </dsp:txXfrm>
    </dsp:sp>
    <dsp:sp modelId="{F3636E91-4E5C-451E-B41E-5EA75835FC85}">
      <dsp:nvSpPr>
        <dsp:cNvPr id="0" name=""/>
        <dsp:cNvSpPr/>
      </dsp:nvSpPr>
      <dsp:spPr>
        <a:xfrm>
          <a:off x="1953136" y="1533205"/>
          <a:ext cx="3303287" cy="307104"/>
        </a:xfrm>
        <a:prstGeom prst="roundRect">
          <a:avLst>
            <a:gd name="adj" fmla="val 10000"/>
          </a:avLst>
        </a:prstGeom>
        <a:solidFill>
          <a:srgbClr val="FFFFFF"/>
        </a:solidFill>
        <a:ln w="25400" cap="flat" cmpd="sng" algn="ctr">
          <a:solidFill>
            <a:srgbClr val="9BBC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For remuneration (i.e. for pay or profit)</a:t>
          </a:r>
          <a:endParaRPr lang="en-GB" sz="1600" b="1" kern="1200" dirty="0">
            <a:solidFill>
              <a:srgbClr val="333399">
                <a:lumMod val="50000"/>
              </a:srgbClr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1962131" y="1542200"/>
        <a:ext cx="3285297" cy="289114"/>
      </dsp:txXfrm>
    </dsp:sp>
    <dsp:sp modelId="{830F1D10-1F28-42F5-B5FA-C02A0C00BD26}">
      <dsp:nvSpPr>
        <dsp:cNvPr id="0" name=""/>
        <dsp:cNvSpPr/>
      </dsp:nvSpPr>
      <dsp:spPr>
        <a:xfrm>
          <a:off x="1914928" y="1957155"/>
          <a:ext cx="3379702" cy="1937324"/>
        </a:xfrm>
        <a:prstGeom prst="roundRect">
          <a:avLst>
            <a:gd name="adj" fmla="val 10000"/>
          </a:avLst>
        </a:prstGeom>
        <a:solidFill>
          <a:srgbClr val="6699FF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GB" sz="3200" b="1" kern="1200" dirty="0" smtClean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Employment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0" kern="1200" dirty="0" smtClean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(work for pay or profit)</a:t>
          </a:r>
          <a:endParaRPr lang="en-GB" sz="1800" b="0" kern="1200" dirty="0">
            <a:solidFill>
              <a:srgbClr val="333399">
                <a:lumMod val="50000"/>
              </a:srgbClr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1971670" y="2013897"/>
        <a:ext cx="3266218" cy="1823840"/>
      </dsp:txXfrm>
    </dsp:sp>
    <dsp:sp modelId="{794C7011-6B5B-43FD-8F4F-412A5EB6BE45}">
      <dsp:nvSpPr>
        <dsp:cNvPr id="0" name=""/>
        <dsp:cNvSpPr/>
      </dsp:nvSpPr>
      <dsp:spPr>
        <a:xfrm>
          <a:off x="5340817" y="1533205"/>
          <a:ext cx="3345205" cy="307104"/>
        </a:xfrm>
        <a:prstGeom prst="roundRect">
          <a:avLst>
            <a:gd name="adj" fmla="val 10000"/>
          </a:avLst>
        </a:prstGeom>
        <a:solidFill>
          <a:srgbClr val="FFFFFF"/>
        </a:solidFill>
        <a:ln w="25400" cap="flat" cmpd="sng" algn="ctr">
          <a:solidFill>
            <a:srgbClr val="9BBC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Without remuneration</a:t>
          </a:r>
          <a:endParaRPr lang="en-GB" sz="1600" b="1" kern="1200" dirty="0">
            <a:solidFill>
              <a:srgbClr val="333399">
                <a:lumMod val="50000"/>
              </a:srgbClr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5349812" y="1542200"/>
        <a:ext cx="3327215" cy="289114"/>
      </dsp:txXfrm>
    </dsp:sp>
    <dsp:sp modelId="{B95E7FC7-61BD-4F42-90E4-06E1BE7E3E32}">
      <dsp:nvSpPr>
        <dsp:cNvPr id="0" name=""/>
        <dsp:cNvSpPr/>
      </dsp:nvSpPr>
      <dsp:spPr>
        <a:xfrm>
          <a:off x="5340817" y="1957155"/>
          <a:ext cx="1099673" cy="1937324"/>
        </a:xfrm>
        <a:prstGeom prst="roundRect">
          <a:avLst>
            <a:gd name="adj" fmla="val 10000"/>
          </a:avLst>
        </a:prstGeom>
        <a:solidFill>
          <a:srgbClr val="9BBCFF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Unpaid trainee work</a:t>
          </a:r>
        </a:p>
      </dsp:txBody>
      <dsp:txXfrm>
        <a:off x="5373025" y="1989363"/>
        <a:ext cx="1035257" cy="1872908"/>
      </dsp:txXfrm>
    </dsp:sp>
    <dsp:sp modelId="{384A3492-27F9-4801-8BFA-D64E59C1CE27}">
      <dsp:nvSpPr>
        <dsp:cNvPr id="0" name=""/>
        <dsp:cNvSpPr/>
      </dsp:nvSpPr>
      <dsp:spPr>
        <a:xfrm>
          <a:off x="6463583" y="1957155"/>
          <a:ext cx="1099673" cy="1937324"/>
        </a:xfrm>
        <a:prstGeom prst="roundRect">
          <a:avLst>
            <a:gd name="adj" fmla="val 10000"/>
          </a:avLst>
        </a:prstGeom>
        <a:solidFill>
          <a:srgbClr val="9BBCFF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0" tIns="60960" rIns="3600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Other work activities </a:t>
          </a:r>
          <a:r>
            <a:rPr lang="en-GB" sz="1600" b="0" kern="1200" dirty="0" smtClean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(e.g. unpaid compulsory work) </a:t>
          </a:r>
          <a:endParaRPr lang="en-GB" sz="1600" b="0" kern="1200" dirty="0">
            <a:solidFill>
              <a:srgbClr val="333399">
                <a:lumMod val="50000"/>
              </a:srgbClr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6495791" y="1989363"/>
        <a:ext cx="1035257" cy="1872908"/>
      </dsp:txXfrm>
    </dsp:sp>
    <dsp:sp modelId="{95C0C495-0EE3-4194-90D4-F6472E7F8E8B}">
      <dsp:nvSpPr>
        <dsp:cNvPr id="0" name=""/>
        <dsp:cNvSpPr/>
      </dsp:nvSpPr>
      <dsp:spPr>
        <a:xfrm>
          <a:off x="7586349" y="1957155"/>
          <a:ext cx="1099673" cy="1937324"/>
        </a:xfrm>
        <a:prstGeom prst="roundRect">
          <a:avLst>
            <a:gd name="adj" fmla="val 10000"/>
          </a:avLst>
        </a:prstGeom>
        <a:solidFill>
          <a:srgbClr val="9BBCFF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solidFill>
                <a:srgbClr val="333399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Volunteer work</a:t>
          </a:r>
        </a:p>
      </dsp:txBody>
      <dsp:txXfrm>
        <a:off x="7618557" y="1989363"/>
        <a:ext cx="1035257" cy="18729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079" cy="3394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3237" y="0"/>
            <a:ext cx="4301079" cy="3394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406C15-6140-4CD2-B574-48EDEE6C908F}" type="datetimeFigureOut">
              <a:rPr lang="en-US" smtClean="0"/>
              <a:t>9/7/2016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41246"/>
            <a:ext cx="4301079" cy="3394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3237" y="6441246"/>
            <a:ext cx="4301079" cy="3394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1F8FB-6C50-417D-BEA3-0BDE89991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9497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09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09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882BD6-78D9-43CA-850E-14F89B6B8747}" type="datetimeFigureOut">
              <a:rPr lang="en-US" smtClean="0"/>
              <a:t>9/7/2016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08000"/>
            <a:ext cx="3392488" cy="25447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3221355"/>
            <a:ext cx="7941310" cy="305181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41533"/>
            <a:ext cx="4301543" cy="33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6441533"/>
            <a:ext cx="4301543" cy="33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BC3AC8-851B-4DEA-AA89-78A092E26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292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1D1C0-5BF4-4B38-B00C-BDF37F44DBF7}" type="datetime1">
              <a:rPr lang="en-US" smtClean="0"/>
              <a:t>9/7/2016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296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C97EB-A3DC-41E5-8E09-10D4A7F47A4D}" type="datetime1">
              <a:rPr lang="en-US" smtClean="0"/>
              <a:t>9/7/2016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320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3C64F-446E-464A-8FB4-1102A98C591F}" type="datetime1">
              <a:rPr lang="en-US" smtClean="0"/>
              <a:t>9/7/2016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357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360DD-7C87-4062-8460-DEEA8AF26CBC}" type="datetime1">
              <a:rPr lang="en-US" smtClean="0"/>
              <a:t>9/7/2016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567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5CF6F-BF0D-454A-B399-10E501B2A5FA}" type="datetime1">
              <a:rPr lang="en-US" smtClean="0"/>
              <a:t>9/7/2016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840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085F8-D3C5-4B6B-8B87-679BFDBA9275}" type="datetime1">
              <a:rPr lang="en-US" smtClean="0"/>
              <a:t>9/7/2016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321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3CF10-7DA2-41AC-9BFD-64EEEFAB62E3}" type="datetime1">
              <a:rPr lang="en-US" smtClean="0"/>
              <a:t>9/7/2016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577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93294-B37B-4AA8-81BC-F3B76FF45DEA}" type="datetime1">
              <a:rPr lang="en-US" smtClean="0"/>
              <a:t>9/7/2016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90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087D9-EA4B-448D-B56E-D6AFD542C3B4}" type="datetime1">
              <a:rPr lang="en-US" smtClean="0"/>
              <a:t>9/7/2016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450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2666B-72D5-4FCC-A7B8-411DECE4BD41}" type="datetime1">
              <a:rPr lang="en-US" smtClean="0"/>
              <a:t>9/7/2016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883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BB190-528B-47CC-B27B-8FD767A93035}" type="datetime1">
              <a:rPr lang="en-US" smtClean="0"/>
              <a:t>9/7/2016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278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0269D-CB27-438C-906D-9B8FD60F15AF}" type="datetime1">
              <a:rPr lang="en-US" smtClean="0"/>
              <a:t>9/7/2016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978FAA-DD65-414D-8D69-5616D46A7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082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.jpeg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13" Type="http://schemas.openxmlformats.org/officeDocument/2006/relationships/image" Target="../media/image10.jpeg"/><Relationship Id="rId18" Type="http://schemas.openxmlformats.org/officeDocument/2006/relationships/image" Target="../media/image15.jpeg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2.xml"/><Relationship Id="rId12" Type="http://schemas.openxmlformats.org/officeDocument/2006/relationships/image" Target="../media/image9.png"/><Relationship Id="rId17" Type="http://schemas.openxmlformats.org/officeDocument/2006/relationships/image" Target="../media/image14.jpeg"/><Relationship Id="rId2" Type="http://schemas.openxmlformats.org/officeDocument/2006/relationships/image" Target="../media/image2.png"/><Relationship Id="rId16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11" Type="http://schemas.openxmlformats.org/officeDocument/2006/relationships/image" Target="../media/image8.jpeg"/><Relationship Id="rId5" Type="http://schemas.openxmlformats.org/officeDocument/2006/relationships/diagramData" Target="../diagrams/data2.xml"/><Relationship Id="rId15" Type="http://schemas.openxmlformats.org/officeDocument/2006/relationships/image" Target="../media/image12.jpeg"/><Relationship Id="rId10" Type="http://schemas.openxmlformats.org/officeDocument/2006/relationships/image" Target="../media/image7.png"/><Relationship Id="rId4" Type="http://schemas.openxmlformats.org/officeDocument/2006/relationships/image" Target="../media/image6.jpeg"/><Relationship Id="rId9" Type="http://schemas.microsoft.com/office/2007/relationships/diagramDrawing" Target="../diagrams/drawing2.xml"/><Relationship Id="rId14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ownloadan\Bahan Ajar\semangat-kerja-380x2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28800"/>
            <a:ext cx="8839200" cy="34289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6200" y="914400"/>
            <a:ext cx="8991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800" b="1" dirty="0">
                <a:latin typeface="Algerian" panose="04020705040A02060702" pitchFamily="82" charset="0"/>
              </a:rPr>
              <a:t>Persons in </a:t>
            </a:r>
            <a:r>
              <a:rPr lang="en-US" altLang="en-US" sz="2800" b="1" dirty="0" smtClean="0">
                <a:latin typeface="Algerian" panose="04020705040A02060702" pitchFamily="82" charset="0"/>
              </a:rPr>
              <a:t>employment,</a:t>
            </a:r>
            <a:br>
              <a:rPr lang="en-US" altLang="en-US" sz="2800" b="1" dirty="0" smtClean="0">
                <a:latin typeface="Algerian" panose="04020705040A02060702" pitchFamily="82" charset="0"/>
              </a:rPr>
            </a:br>
            <a:r>
              <a:rPr lang="en-US" altLang="en-US" sz="2800" b="1" dirty="0" smtClean="0">
                <a:latin typeface="Algerian" panose="04020705040A02060702" pitchFamily="82" charset="0"/>
              </a:rPr>
              <a:t>main </a:t>
            </a:r>
            <a:r>
              <a:rPr lang="en-US" altLang="en-US" sz="2800" b="1" dirty="0">
                <a:latin typeface="Algerian" panose="04020705040A02060702" pitchFamily="82" charset="0"/>
              </a:rPr>
              <a:t>and secondary </a:t>
            </a:r>
            <a:r>
              <a:rPr lang="en-US" altLang="en-US" sz="2800" b="1" dirty="0" smtClean="0">
                <a:latin typeface="Algerian" panose="04020705040A02060702" pitchFamily="82" charset="0"/>
              </a:rPr>
              <a:t>jobs</a:t>
            </a:r>
            <a:endParaRPr lang="en-US" sz="2800" dirty="0">
              <a:latin typeface="Algerian" panose="04020705040A02060702" pitchFamily="8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00400" y="5334000"/>
            <a:ext cx="3200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Wachyu</a:t>
            </a:r>
            <a:r>
              <a:rPr lang="en-GB" alt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Winarsih</a:t>
            </a:r>
            <a:r>
              <a:rPr lang="en-GB" alt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alt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M.Si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5800" y="5722203"/>
            <a:ext cx="7467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d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Head of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 </a:t>
            </a:r>
            <a:r>
              <a:rPr lang="id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Directorate </a:t>
            </a:r>
            <a:r>
              <a:rPr lang="id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id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Labor </a:t>
            </a:r>
            <a:r>
              <a:rPr lang="id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Force </a:t>
            </a:r>
            <a:r>
              <a:rPr lang="id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Statistics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id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Directorate of Population and Labor Force </a:t>
            </a:r>
            <a:r>
              <a:rPr lang="id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Statistics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id-ID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</a:t>
            </a:r>
            <a:r>
              <a:rPr lang="id-ID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Indonesia</a:t>
            </a:r>
            <a:endParaRPr lang="en-US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</a:t>
            </a:fld>
            <a:endParaRPr lang="en-US"/>
          </a:p>
        </p:txBody>
      </p:sp>
      <p:pic>
        <p:nvPicPr>
          <p:cNvPr id="1028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257800"/>
            <a:ext cx="1538498" cy="1206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ownloadan\Bahan Ajar\pancasila(welogo.blogspot.com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5164205"/>
            <a:ext cx="1524000" cy="138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24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10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4" name="Title 8"/>
          <p:cNvSpPr txBox="1">
            <a:spLocks/>
          </p:cNvSpPr>
          <p:nvPr/>
        </p:nvSpPr>
        <p:spPr bwMode="auto">
          <a:xfrm>
            <a:off x="34982" y="941831"/>
            <a:ext cx="8707381" cy="810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Treatment during the</a:t>
            </a:r>
            <a:br>
              <a:rPr kumimoji="0" lang="en-GB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GB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Low / off season</a:t>
            </a:r>
            <a:endParaRPr kumimoji="0" lang="en-GB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Content Placeholder 9"/>
          <p:cNvSpPr txBox="1">
            <a:spLocks/>
          </p:cNvSpPr>
          <p:nvPr/>
        </p:nvSpPr>
        <p:spPr bwMode="auto">
          <a:xfrm>
            <a:off x="296863" y="2133599"/>
            <a:ext cx="8229600" cy="489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Employed if person continues to do </a:t>
            </a:r>
            <a:r>
              <a:rPr kumimoji="0" lang="en-GB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some</a:t>
            </a:r>
            <a:r>
              <a:rPr kumimoji="0" lang="en-GB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of the tasks / duties of the job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Prepare, clear the land; maintain shop, order supplies ...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Not employed if tasks / duties of the job </a:t>
            </a:r>
            <a:r>
              <a:rPr kumimoji="0" lang="en-GB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stop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Why ?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To capture seasonality of employment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To monitor demand for other jobs during off-season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143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11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2275" y="914400"/>
            <a:ext cx="7581900" cy="810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Notion:</a:t>
            </a:r>
            <a:b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“For pay or profit” </a:t>
            </a:r>
            <a:endParaRPr kumimoji="0" lang="fr-CH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 bwMode="auto">
          <a:xfrm>
            <a:off x="214282" y="1741488"/>
            <a:ext cx="8929718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Remuneration paid in cash or in kind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Wages or salaries for time worked or work done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Profits derived from sale / barter of goods </a:t>
            </a:r>
            <a:r>
              <a:rPr kumimoji="0" lang="en-GB" sz="2400" b="0" i="0" u="none" strike="noStrike" kern="0" cap="none" spc="-15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and / or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 services produced  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(i.e. excludes production intended mainly for own final use)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Payable (i.e. whether actually received or not)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Accommodates different pay periods, owed income etc.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Directly to person performing work or indirectly to a household or family member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Includes contributing family workers (who help in household business)</a:t>
            </a:r>
          </a:p>
          <a:p>
            <a:pPr marL="1143000" marR="0" lvl="2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Their work contributes to the income received by the family</a:t>
            </a:r>
          </a:p>
        </p:txBody>
      </p:sp>
    </p:spTree>
    <p:extLst>
      <p:ext uri="{BB962C8B-B14F-4D97-AF65-F5344CB8AC3E}">
        <p14:creationId xmlns:p14="http://schemas.microsoft.com/office/powerpoint/2010/main" val="281143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12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 bwMode="auto">
          <a:xfrm>
            <a:off x="0" y="966216"/>
            <a:ext cx="9144000" cy="40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Main intended destination: For market / For own use</a:t>
            </a:r>
            <a:endParaRPr kumimoji="0" lang="en-GB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323527" y="1537295"/>
            <a:ext cx="8605133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For self-employment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Essential to establish that the production is intended </a:t>
            </a: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mainly for use by other units </a:t>
            </a: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(i.e. market-oriented)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Even if products are not sold / bartered (e.g. bad season)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Need to test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</a:t>
            </a:r>
            <a:endParaRPr kumimoji="0" lang="en-GB" sz="24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79512" y="3697287"/>
            <a:ext cx="6264696" cy="2939266"/>
          </a:xfrm>
          <a:prstGeom prst="rect">
            <a:avLst/>
          </a:prstGeom>
          <a:solidFill>
            <a:srgbClr val="FFFFFF"/>
          </a:solidFill>
          <a:ln>
            <a:solidFill>
              <a:srgbClr val="333399">
                <a:lumMod val="75000"/>
              </a:srgb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Example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Q. In general, are [</a:t>
            </a:r>
            <a:r>
              <a:rPr kumimoji="0" lang="en-US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the products]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obtained from this work intended mainly for sale/barter or mainly for your own family use?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333399">
                  <a:lumMod val="75000"/>
                </a:srgbClr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1=Only for sale / barter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2=Mainly for sale / barter but some for own or family use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 Narrow" panose="020B0606020202030204" pitchFamily="34" charset="0"/>
              </a:rPr>
              <a:t>3=Mainly for own or family but some for sale/barter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 Narrow" panose="020B0606020202030204" pitchFamily="34" charset="0"/>
              </a:rPr>
              <a:t>4=Only for own or family use</a:t>
            </a:r>
          </a:p>
        </p:txBody>
      </p:sp>
      <p:sp>
        <p:nvSpPr>
          <p:cNvPr id="25" name="Left Arrow 24"/>
          <p:cNvSpPr/>
          <p:nvPr/>
        </p:nvSpPr>
        <p:spPr>
          <a:xfrm>
            <a:off x="6444208" y="4993431"/>
            <a:ext cx="2448272" cy="720080"/>
          </a:xfrm>
          <a:prstGeom prst="leftArrow">
            <a:avLst>
              <a:gd name="adj1" fmla="val 97334"/>
              <a:gd name="adj2" fmla="val 51808"/>
            </a:avLst>
          </a:prstGeom>
          <a:solidFill>
            <a:srgbClr val="CC0000">
              <a:alpha val="41961"/>
            </a:srgbClr>
          </a:solidFill>
          <a:ln w="25400" cap="flat" cmpd="sng" algn="ctr">
            <a:solidFill>
              <a:srgbClr val="A50021"/>
            </a:solidFill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Employment</a:t>
            </a:r>
            <a:endParaRPr kumimoji="0" lang="fr-CH" sz="2400" b="1" i="0" u="none" strike="noStrike" kern="0" cap="none" spc="0" normalizeH="0" baseline="0" noProof="0" dirty="0" smtClean="0">
              <a:ln>
                <a:noFill/>
              </a:ln>
              <a:solidFill>
                <a:srgbClr val="333399">
                  <a:lumMod val="75000"/>
                </a:srgbClr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26" name="Left Arrow 25"/>
          <p:cNvSpPr/>
          <p:nvPr/>
        </p:nvSpPr>
        <p:spPr>
          <a:xfrm>
            <a:off x="6444208" y="5862087"/>
            <a:ext cx="2440970" cy="682714"/>
          </a:xfrm>
          <a:prstGeom prst="leftArrow">
            <a:avLst>
              <a:gd name="adj1" fmla="val 97334"/>
              <a:gd name="adj2" fmla="val 51808"/>
            </a:avLst>
          </a:prstGeom>
          <a:solidFill>
            <a:srgbClr val="92D050">
              <a:alpha val="41961"/>
            </a:srgbClr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Own-use production work</a:t>
            </a:r>
            <a:endParaRPr kumimoji="0" lang="fr-CH" sz="2400" b="1" i="0" u="none" strike="noStrike" kern="0" cap="none" spc="0" normalizeH="0" baseline="0" noProof="0" dirty="0" smtClean="0">
              <a:ln>
                <a:noFill/>
              </a:ln>
              <a:solidFill>
                <a:srgbClr val="333399">
                  <a:lumMod val="75000"/>
                </a:srgbClr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1438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13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0" y="941832"/>
            <a:ext cx="7581900" cy="429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Self-employment activity</a:t>
            </a:r>
            <a:endParaRPr kumimoji="0" lang="en-GB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 bwMode="auto">
          <a:xfrm>
            <a:off x="468312" y="1665288"/>
            <a:ext cx="8352159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Consider as </a:t>
            </a: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employed 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when: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Activity intended to produce goods or  provide services mainly for sale / barter</a:t>
            </a:r>
          </a:p>
          <a:p>
            <a:pPr marL="1143000" marR="0" lvl="2" indent="-2286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Even if some of the production is kept for own/family use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Ready to start operating</a:t>
            </a:r>
          </a:p>
          <a:p>
            <a:pPr marL="1143000" marR="0" lvl="2" indent="-2286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Materials, resources are in place</a:t>
            </a:r>
          </a:p>
          <a:p>
            <a:pPr marL="1143000" marR="0" lvl="2" indent="-2286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First order / clients are received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Regardless of profit made or loss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Formal / informal, fixed premises / mobile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1143000" marR="0" lvl="2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24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43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14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 bwMode="auto">
          <a:xfrm>
            <a:off x="0" y="813943"/>
            <a:ext cx="7581900" cy="633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Treatment of particular cases:</a:t>
            </a:r>
            <a:endParaRPr kumimoji="0" lang="en-GB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468312" y="1533525"/>
            <a:ext cx="8568183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1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Participants in employment promotion programmes </a:t>
            </a:r>
            <a:r>
              <a:rPr kumimoji="0" lang="en-GB" sz="20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(e.g. labour intensive, skills training / re-training programmes, grants to start own business, )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Employed </a:t>
            </a:r>
            <a:r>
              <a:rPr kumimoji="0" lang="en-GB" sz="2400" b="1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if</a:t>
            </a: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 working for pay / profit </a:t>
            </a:r>
          </a:p>
          <a:p>
            <a:pPr marL="342900" marR="0" lvl="1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1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Members of military </a:t>
            </a:r>
            <a:r>
              <a:rPr kumimoji="0" lang="en-GB" sz="20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(e.g. regular career members, temporary conscripts)</a:t>
            </a:r>
            <a:endParaRPr kumimoji="0" lang="en-GB" sz="2400" b="1" i="0" u="none" strike="noStrike" kern="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Employed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1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Persons with a job while on training required by job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Employed (at work)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1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Persons who have a job offer to start in future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Not employed (has not yet started to work)</a:t>
            </a:r>
            <a:endParaRPr kumimoji="0" lang="en-GB" sz="2000" b="0" i="0" u="none" strike="noStrike" kern="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1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Persons with right to return to a job, but on extended absence     </a:t>
            </a:r>
            <a:r>
              <a:rPr kumimoji="0" lang="en-GB" sz="20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(e.g long-term education leave)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In principle, not employed (if paid, countries may decide) </a:t>
            </a:r>
            <a:endParaRPr kumimoji="0" lang="en-GB" sz="2000" b="0" i="0" u="none" strike="noStrike" kern="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143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15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34982" y="941831"/>
            <a:ext cx="8843906" cy="582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Quiz (1): Employed or Not employed ?</a:t>
            </a:r>
            <a:endParaRPr kumimoji="0" lang="fr-CH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 bwMode="auto">
          <a:xfrm>
            <a:off x="433388" y="1752600"/>
            <a:ext cx="8229600" cy="489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Student who works on weekends at a supermarket for tips</a:t>
            </a:r>
          </a:p>
          <a:p>
            <a:pPr marL="857250" marR="0" lvl="1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anose="020B0606020202030204" pitchFamily="34" charset="0"/>
              </a:rPr>
              <a:t>Employed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Student doing an unpaid internship at a business</a:t>
            </a:r>
          </a:p>
          <a:p>
            <a:pPr marL="857250" marR="0" lvl="1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anose="020B0606020202030204" pitchFamily="34" charset="0"/>
              </a:rPr>
              <a:t>Not employed (unpaid trainee work)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Student who helps tutor children during after-school hours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anose="020B0606020202030204" pitchFamily="34" charset="0"/>
              </a:rPr>
              <a:t>Not employed (volunteer work)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Homemaker who washes and irons clothes for pay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anose="020B0606020202030204" pitchFamily="34" charset="0"/>
              </a:rPr>
              <a:t>Employed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Pensioner who drives a taxi in the evenings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anose="020B0606020202030204" pitchFamily="34" charset="0"/>
              </a:rPr>
              <a:t>Employed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Farmer who grows rice mainly for family consumption, and from time to time sells the surplus to neighbors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anose="020B0606020202030204" pitchFamily="34" charset="0"/>
              </a:rPr>
              <a:t>Not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</a:rPr>
              <a:t>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anose="020B0606020202030204" pitchFamily="34" charset="0"/>
              </a:rPr>
              <a:t>employed (own-use producer of goods)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fr-CH" sz="32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1438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16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 bwMode="auto">
          <a:xfrm>
            <a:off x="34982" y="841375"/>
            <a:ext cx="8878831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Quiz (2):</a:t>
            </a:r>
            <a:b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Employed (at work/not at work) or Not employed ?</a:t>
            </a:r>
            <a:endParaRPr kumimoji="0" lang="fr-CH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468313" y="2066925"/>
            <a:ext cx="82296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Tuk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tuk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driver standing in the corner waiting for clients</a:t>
            </a:r>
          </a:p>
          <a:p>
            <a:pPr marL="857250" marR="0" lvl="1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anose="020B0606020202030204" pitchFamily="34" charset="0"/>
              </a:rPr>
              <a:t>Employed, at work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Office secretary away on maternity leave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anose="020B0606020202030204" pitchFamily="34" charset="0"/>
              </a:rPr>
              <a:t>Employed, not at work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Teacher away at a conference  </a:t>
            </a:r>
          </a:p>
          <a:p>
            <a:pPr marL="857250" marR="0" lvl="1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anose="020B0606020202030204" pitchFamily="34" charset="0"/>
              </a:rPr>
              <a:t>Employed, at work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Fisherman staying at home during the monsoon season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anose="020B0606020202030204" pitchFamily="34" charset="0"/>
              </a:rPr>
              <a:t>Not employed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Informal whole sale trader waiting at home for new shipment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anose="020B0606020202030204" pitchFamily="34" charset="0"/>
              </a:rPr>
              <a:t>Employed, at work (if he operates his business from home)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Government employee on education leave for 3 years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anose="020B0606020202030204" pitchFamily="34" charset="0"/>
              </a:rPr>
              <a:t>If receiving pay, as per country decision, otherwise Not employed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7"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fr-CH" sz="32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1438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17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0" name="Title 5"/>
          <p:cNvSpPr txBox="1">
            <a:spLocks/>
          </p:cNvSpPr>
          <p:nvPr/>
        </p:nvSpPr>
        <p:spPr bwMode="auto">
          <a:xfrm>
            <a:off x="34982" y="762000"/>
            <a:ext cx="8878831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Job                                                                          </a:t>
            </a:r>
            <a:r>
              <a:rPr kumimoji="0" lang="en-GB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§12(b)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Revised definition</a:t>
            </a:r>
            <a:endParaRPr kumimoji="0" lang="fr-CH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ontent Placeholder 7"/>
          <p:cNvSpPr txBox="1">
            <a:spLocks/>
          </p:cNvSpPr>
          <p:nvPr/>
        </p:nvSpPr>
        <p:spPr bwMode="auto">
          <a:xfrm>
            <a:off x="468313" y="1828800"/>
            <a:ext cx="8280151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“set of tasks and duties performed, </a:t>
            </a:r>
          </a:p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or meant to be performed, </a:t>
            </a:r>
          </a:p>
          <a:p>
            <a:pPr marL="0" marR="0" lvl="0" indent="0" algn="ctr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by one person 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for a single economic unit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2D2D8A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”</a:t>
            </a:r>
          </a:p>
          <a:p>
            <a:pPr marL="0" marR="0" lvl="0" indent="0" algn="ctr" defTabSz="914400" rtl="0" eaLnBrk="0" fontAlgn="base" latinLnBrk="0" hangingPunct="0"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rgbClr val="2D2D8A">
                  <a:lumMod val="75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Restricted to Employment </a:t>
            </a:r>
          </a:p>
          <a:p>
            <a:pPr marL="457200" marR="0" lvl="1" indent="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≈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“Work activity” for other forms of work</a:t>
            </a:r>
          </a:p>
          <a:p>
            <a:pPr marL="342900" marR="0" lvl="0" indent="-34290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Avoids reference to Status in Employment categories</a:t>
            </a:r>
          </a:p>
          <a:p>
            <a:pPr marL="742950" marR="0" lvl="1" indent="-28575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As ICSE-93 is currently under revision </a:t>
            </a:r>
          </a:p>
          <a:p>
            <a:pPr marL="342900" marR="0" lvl="0" indent="-34290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Links “job” to a single economic unit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May be a market-unit, non-market unit or household</a:t>
            </a:r>
          </a:p>
        </p:txBody>
      </p:sp>
    </p:spTree>
    <p:extLst>
      <p:ext uri="{BB962C8B-B14F-4D97-AF65-F5344CB8AC3E}">
        <p14:creationId xmlns:p14="http://schemas.microsoft.com/office/powerpoint/2010/main" val="281143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18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23" name="Title 5"/>
          <p:cNvSpPr txBox="1">
            <a:spLocks/>
          </p:cNvSpPr>
          <p:nvPr/>
        </p:nvSpPr>
        <p:spPr bwMode="auto">
          <a:xfrm>
            <a:off x="34982" y="914400"/>
            <a:ext cx="910901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Multiple job holding &amp; Main job  </a:t>
            </a:r>
            <a:r>
              <a:rPr kumimoji="0" lang="en-GB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§12(b)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Revised definitions</a:t>
            </a:r>
            <a:endParaRPr kumimoji="0" lang="fr-CH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Content Placeholder 7"/>
          <p:cNvSpPr txBox="1">
            <a:spLocks/>
          </p:cNvSpPr>
          <p:nvPr/>
        </p:nvSpPr>
        <p:spPr bwMode="auto">
          <a:xfrm>
            <a:off x="304800" y="2139950"/>
            <a:ext cx="8496175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Multiple job-holding:</a:t>
            </a:r>
          </a:p>
          <a:p>
            <a:pPr marL="342900" marR="0" lvl="0" indent="-34290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Main job: </a:t>
            </a: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That in which the person usually works the most hours, even if absent in the short reference period</a:t>
            </a:r>
          </a:p>
          <a:p>
            <a:pPr marL="742950" marR="0" lvl="1" indent="-28575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If same hours, then highest income. If same income, then as self-declared</a:t>
            </a:r>
          </a:p>
          <a:p>
            <a:pPr marL="742950" marR="0" lvl="1" indent="-28575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Emphasizes integration with national accounts (labour input)</a:t>
            </a:r>
          </a:p>
          <a:p>
            <a:pPr marL="457200" marR="0" lvl="1" indent="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Job(s) of self-employed: </a:t>
            </a: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# of economic units owned or co-owned </a:t>
            </a:r>
          </a:p>
          <a:p>
            <a:pPr marL="742950" marR="0" lvl="1" indent="-28575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Not number of clients served</a:t>
            </a:r>
          </a:p>
          <a:p>
            <a:pPr marL="742950" marR="0" lvl="1" indent="-28575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Difficult to assess in the case of informal self-employment activities</a:t>
            </a:r>
          </a:p>
          <a:p>
            <a:pPr marL="742950" marR="0" lvl="1" indent="-28575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For informality, recommended to separately identify activities in different industries</a:t>
            </a:r>
          </a:p>
          <a:p>
            <a:pPr marL="457200" marR="0" lvl="1" indent="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     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43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19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 bwMode="auto">
          <a:xfrm>
            <a:off x="34982" y="941832"/>
            <a:ext cx="8878831" cy="40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Quizz</a:t>
            </a:r>
            <a:r>
              <a:rPr kumimoji="0" lang="en-GB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How many jobs, which is the main?</a:t>
            </a:r>
            <a:endParaRPr kumimoji="0" lang="en-GB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468313" y="1665288"/>
            <a:ext cx="82296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Full-time government employee, on vacation in the reference week, who also teaches a one-hour class twice a week</a:t>
            </a:r>
            <a:r>
              <a:rPr kumimoji="0" lang="en-GB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anose="020B0606020202030204" pitchFamily="34" charset="0"/>
              </a:rPr>
              <a:t>Two jobs, main job is as government employee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Person who works for the education department, teaching in the mornings at one school and afternoons at another school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anose="020B0606020202030204" pitchFamily="34" charset="0"/>
              </a:rPr>
              <a:t>One job (if in both cases, paid by the education department)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Self-employed person who has a hardware shop and also works as a plumber on weekends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anose="020B0606020202030204" pitchFamily="34" charset="0"/>
              </a:rPr>
              <a:t>Two jobs, main job is as owner of hardware shop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Farmer who grows vegetables for sale and also spends a few hours a week manufacturing brooms for sale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anose="020B0606020202030204" pitchFamily="34" charset="0"/>
              </a:rPr>
              <a:t>Two jobs (different industries), main job as vegetable grower</a:t>
            </a: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147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2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8600" y="1371600"/>
            <a:ext cx="8610600" cy="381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Rectangle 8"/>
          <p:cNvSpPr/>
          <p:nvPr/>
        </p:nvSpPr>
        <p:spPr>
          <a:xfrm>
            <a:off x="228600" y="1524000"/>
            <a:ext cx="8610600" cy="494055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965654729"/>
              </p:ext>
            </p:extLst>
          </p:nvPr>
        </p:nvGraphicFramePr>
        <p:xfrm>
          <a:off x="228600" y="1585556"/>
          <a:ext cx="8610600" cy="48152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1" name="Rectangle 10"/>
          <p:cNvSpPr/>
          <p:nvPr/>
        </p:nvSpPr>
        <p:spPr>
          <a:xfrm>
            <a:off x="76200" y="838200"/>
            <a:ext cx="8991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Contents</a:t>
            </a:r>
            <a:endParaRPr 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14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20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 bwMode="auto">
          <a:xfrm>
            <a:off x="34982" y="914400"/>
            <a:ext cx="8878831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Persons in employment:</a:t>
            </a:r>
            <a:br>
              <a:rPr kumimoji="0" lang="en-GB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GB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Measurement in household surveys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468312" y="1970088"/>
            <a:ext cx="8461405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Need to identify persons with all types of jobs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Need to add several questions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Questions should be appropriate for persons in all types of jobs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Self-employment jobs (employer, own account worker, contributing family worker)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Employee jobs (permanent, temporary, casual, including as paid apprentice)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endParaRPr kumimoji="0" lang="en-GB" sz="10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Useful to include examples in the questionnaire of most common types of jobs/activities likely to go unreported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casual, informal and/or part-time jobs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Or use an activity list </a:t>
            </a:r>
          </a:p>
        </p:txBody>
      </p:sp>
    </p:spTree>
    <p:extLst>
      <p:ext uri="{BB962C8B-B14F-4D97-AF65-F5344CB8AC3E}">
        <p14:creationId xmlns:p14="http://schemas.microsoft.com/office/powerpoint/2010/main" val="42083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21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 bwMode="auto">
          <a:xfrm>
            <a:off x="0" y="1054100"/>
            <a:ext cx="8761413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Main and secondary jobs:</a:t>
            </a:r>
            <a:br>
              <a:rPr kumimoji="0" lang="en-GB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GB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Measurement in household surveys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228600" y="1828800"/>
            <a:ext cx="8770616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For main job: Useful to include introductory statement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“The next questions are about the main job held last week, that is, the one in which (NAME) usually works the most hours, even if he/she was absent last week”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For secondary jobs: Useful to have statement to reduce underreporting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“Nowadays, with current economic conditions, many people have two or more jobs, last week did you have any other job or business activity, even if you were temporarily absent”</a:t>
            </a:r>
            <a:endParaRPr kumimoji="0" lang="en-GB" sz="16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Measure for all jobs: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Working time; employment-related income (if included in survey)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Essential characteristics of 2</a:t>
            </a:r>
            <a:r>
              <a:rPr kumimoji="0" lang="en-GB" sz="2400" b="0" i="0" u="none" strike="noStrike" kern="0" cap="none" spc="0" normalizeH="0" baseline="3000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nd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jobs, only if prevalent in the country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Occupation, Industry, Status in Employment, Institutional sector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May be measured on a non-frequent basis to reduce burden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Detailed characteristics if assessing size of informal economy</a:t>
            </a:r>
          </a:p>
        </p:txBody>
      </p:sp>
    </p:spTree>
    <p:extLst>
      <p:ext uri="{BB962C8B-B14F-4D97-AF65-F5344CB8AC3E}">
        <p14:creationId xmlns:p14="http://schemas.microsoft.com/office/powerpoint/2010/main" val="42083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73487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96037"/>
            <a:ext cx="2133600" cy="365125"/>
          </a:xfrm>
        </p:spPr>
        <p:txBody>
          <a:bodyPr/>
          <a:lstStyle/>
          <a:p>
            <a:fld id="{4E978FAA-DD65-414D-8D69-5616D46A760E}" type="slidenum">
              <a:rPr lang="en-US" smtClean="0"/>
              <a:t>22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6" name="Rectangle 19"/>
          <p:cNvSpPr>
            <a:spLocks noChangeArrowheads="1"/>
          </p:cNvSpPr>
          <p:nvPr/>
        </p:nvSpPr>
        <p:spPr bwMode="auto">
          <a:xfrm>
            <a:off x="0" y="1305384"/>
            <a:ext cx="9144000" cy="5580000"/>
          </a:xfrm>
          <a:prstGeom prst="rect">
            <a:avLst/>
          </a:prstGeom>
          <a:solidFill>
            <a:srgbClr val="FFFFFF"/>
          </a:solidFill>
          <a:ln w="9525" algn="ctr">
            <a:noFill/>
            <a:round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1" u="none" strike="noStrike" kern="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83568" y="2388567"/>
            <a:ext cx="432048" cy="4392487"/>
          </a:xfrm>
          <a:prstGeom prst="rect">
            <a:avLst/>
          </a:prstGeom>
          <a:solidFill>
            <a:srgbClr val="92D050"/>
          </a:solidFill>
        </p:spPr>
        <p:txBody>
          <a:bodyPr vert="wordArtVert" lIns="18000" tIns="10800" rIns="18000" bIns="10800" anchor="b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dirty="0">
                <a:solidFill>
                  <a:srgbClr val="002060"/>
                </a:solidFill>
                <a:latin typeface="Arial Narrow" panose="020B0606020202030204" pitchFamily="34" charset="0"/>
              </a:rPr>
              <a:t>WAP</a:t>
            </a:r>
          </a:p>
        </p:txBody>
      </p:sp>
      <p:sp>
        <p:nvSpPr>
          <p:cNvPr id="38" name="TextBox 6"/>
          <p:cNvSpPr txBox="1">
            <a:spLocks noChangeArrowheads="1"/>
          </p:cNvSpPr>
          <p:nvPr/>
        </p:nvSpPr>
        <p:spPr bwMode="auto">
          <a:xfrm>
            <a:off x="1187450" y="1514625"/>
            <a:ext cx="7416800" cy="369887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lIns="18000" tIns="10800" rIns="18000" bIns="1080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200" dirty="0">
                <a:solidFill>
                  <a:srgbClr val="002060"/>
                </a:solidFill>
                <a:latin typeface="Arial Narrow" pitchFamily="34" charset="0"/>
              </a:rPr>
              <a:t>Module I:   Household Roster &amp; Demographic Characteristics</a:t>
            </a:r>
          </a:p>
        </p:txBody>
      </p:sp>
      <p:sp>
        <p:nvSpPr>
          <p:cNvPr id="39" name="TextBox 7"/>
          <p:cNvSpPr txBox="1">
            <a:spLocks noChangeArrowheads="1"/>
          </p:cNvSpPr>
          <p:nvPr/>
        </p:nvSpPr>
        <p:spPr bwMode="auto">
          <a:xfrm>
            <a:off x="1187450" y="1948260"/>
            <a:ext cx="7416800" cy="3683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lIns="18000" tIns="10800" rIns="18000" bIns="1080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400" dirty="0">
                <a:solidFill>
                  <a:srgbClr val="002060"/>
                </a:solidFill>
                <a:latin typeface="Arial Narrow" pitchFamily="34" charset="0"/>
              </a:rPr>
              <a:t>Module II:  </a:t>
            </a:r>
            <a:r>
              <a:rPr lang="en-GB" sz="2400" dirty="0" smtClean="0">
                <a:solidFill>
                  <a:srgbClr val="002060"/>
                </a:solidFill>
                <a:latin typeface="Arial Narrow" pitchFamily="34" charset="0"/>
              </a:rPr>
              <a:t>Education &amp; training</a:t>
            </a:r>
            <a:endParaRPr lang="en-GB" sz="2400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40" name="TextBox 8"/>
          <p:cNvSpPr txBox="1">
            <a:spLocks noChangeArrowheads="1"/>
          </p:cNvSpPr>
          <p:nvPr/>
        </p:nvSpPr>
        <p:spPr bwMode="auto">
          <a:xfrm>
            <a:off x="1187450" y="2388568"/>
            <a:ext cx="7416800" cy="2160239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400" b="1" dirty="0">
                <a:solidFill>
                  <a:srgbClr val="002060"/>
                </a:solidFill>
                <a:latin typeface="Arial Narrow" pitchFamily="34" charset="0"/>
              </a:rPr>
              <a:t>Module III: Participation in the Labour </a:t>
            </a:r>
            <a:r>
              <a:rPr lang="en-GB" sz="2400" b="1" dirty="0" smtClean="0">
                <a:solidFill>
                  <a:srgbClr val="002060"/>
                </a:solidFill>
                <a:latin typeface="Arial Narrow" pitchFamily="34" charset="0"/>
              </a:rPr>
              <a:t>Market</a:t>
            </a:r>
            <a:endParaRPr lang="en-GB" sz="2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41" name="TextBox 14"/>
          <p:cNvSpPr txBox="1">
            <a:spLocks noChangeArrowheads="1"/>
          </p:cNvSpPr>
          <p:nvPr/>
        </p:nvSpPr>
        <p:spPr bwMode="auto">
          <a:xfrm>
            <a:off x="684213" y="1956520"/>
            <a:ext cx="431800" cy="360363"/>
          </a:xfrm>
          <a:prstGeom prst="rect">
            <a:avLst/>
          </a:prstGeom>
          <a:solidFill>
            <a:srgbClr val="CCFFCC">
              <a:alpha val="67842"/>
            </a:srgbClr>
          </a:solidFill>
          <a:ln w="9525">
            <a:noFill/>
            <a:miter lim="800000"/>
            <a:headEnd/>
            <a:tailEnd/>
          </a:ln>
        </p:spPr>
        <p:txBody>
          <a:bodyPr lIns="18000" tIns="10800" rIns="18000" bIns="1080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800" b="1" dirty="0">
                <a:solidFill>
                  <a:srgbClr val="002060"/>
                </a:solidFill>
                <a:latin typeface="Arial Narrow" pitchFamily="34" charset="0"/>
              </a:rPr>
              <a:t>n+</a:t>
            </a:r>
            <a:r>
              <a:rPr lang="en-GB" sz="2400" b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84213" y="1524150"/>
            <a:ext cx="431800" cy="360362"/>
          </a:xfrm>
          <a:prstGeom prst="rect">
            <a:avLst/>
          </a:prstGeom>
          <a:solidFill>
            <a:srgbClr val="FFFFFF">
              <a:lumMod val="60000"/>
              <a:lumOff val="40000"/>
              <a:alpha val="68000"/>
            </a:srgbClr>
          </a:solidFill>
        </p:spPr>
        <p:txBody>
          <a:bodyPr lIns="18000" tIns="10800" rIns="18000" bIns="1080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0+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43" name="TextBox 17"/>
          <p:cNvSpPr txBox="1">
            <a:spLocks noChangeArrowheads="1"/>
          </p:cNvSpPr>
          <p:nvPr/>
        </p:nvSpPr>
        <p:spPr bwMode="auto">
          <a:xfrm>
            <a:off x="2483769" y="3756720"/>
            <a:ext cx="2880320" cy="72008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 smtClean="0">
                <a:solidFill>
                  <a:srgbClr val="333399">
                    <a:lumMod val="50000"/>
                  </a:srgbClr>
                </a:solidFill>
                <a:latin typeface="Arial Narrow" pitchFamily="34" charset="0"/>
              </a:rPr>
              <a:t> -Characteristics of main job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>
                <a:solidFill>
                  <a:srgbClr val="333399">
                    <a:lumMod val="50000"/>
                  </a:srgbClr>
                </a:solidFill>
                <a:latin typeface="Arial Narrow" pitchFamily="34" charset="0"/>
              </a:rPr>
              <a:t> </a:t>
            </a:r>
            <a:r>
              <a:rPr lang="en-GB" dirty="0" smtClean="0">
                <a:solidFill>
                  <a:srgbClr val="333399">
                    <a:lumMod val="50000"/>
                  </a:srgbClr>
                </a:solidFill>
                <a:latin typeface="Arial Narrow" pitchFamily="34" charset="0"/>
              </a:rPr>
              <a:t>-Characteristics of other jobs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b="1" dirty="0">
              <a:solidFill>
                <a:srgbClr val="000000"/>
              </a:solidFill>
              <a:latin typeface="Arial Narrow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b="1" dirty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44" name="TextBox 18"/>
          <p:cNvSpPr txBox="1">
            <a:spLocks noChangeArrowheads="1"/>
          </p:cNvSpPr>
          <p:nvPr/>
        </p:nvSpPr>
        <p:spPr bwMode="auto">
          <a:xfrm>
            <a:off x="5487458" y="3756720"/>
            <a:ext cx="2972974" cy="72008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 smtClean="0">
                <a:solidFill>
                  <a:srgbClr val="333399">
                    <a:lumMod val="50000"/>
                  </a:srgbClr>
                </a:solidFill>
                <a:latin typeface="Arial Narrow" pitchFamily="34" charset="0"/>
              </a:rPr>
              <a:t>-Job search &amp; availability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 smtClean="0">
                <a:solidFill>
                  <a:srgbClr val="000000"/>
                </a:solidFill>
                <a:latin typeface="Arial Narrow" pitchFamily="34" charset="0"/>
              </a:rPr>
              <a:t>-Previous employment experience</a:t>
            </a:r>
            <a:endParaRPr lang="en-GB" dirty="0">
              <a:solidFill>
                <a:srgbClr val="000000"/>
              </a:solidFill>
              <a:latin typeface="Arial Narrow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b="1" dirty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45" name="TextBox 17"/>
          <p:cNvSpPr txBox="1">
            <a:spLocks noChangeArrowheads="1"/>
          </p:cNvSpPr>
          <p:nvPr/>
        </p:nvSpPr>
        <p:spPr bwMode="auto">
          <a:xfrm>
            <a:off x="2483768" y="2820988"/>
            <a:ext cx="5976664" cy="431676"/>
          </a:xfrm>
          <a:prstGeom prst="rect">
            <a:avLst/>
          </a:prstGeom>
          <a:solidFill>
            <a:srgbClr val="FFFF00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GB" sz="2400" dirty="0" smtClean="0">
                <a:solidFill>
                  <a:srgbClr val="002060"/>
                </a:solidFill>
                <a:latin typeface="Arial Narrow" pitchFamily="34" charset="0"/>
              </a:rPr>
              <a:t>Identification of persons in employment</a:t>
            </a:r>
            <a:endParaRPr lang="en-GB" b="1" dirty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2483768" y="3468688"/>
            <a:ext cx="2880320" cy="288032"/>
          </a:xfrm>
          <a:prstGeom prst="rect">
            <a:avLst/>
          </a:prstGeom>
          <a:solidFill>
            <a:srgbClr val="6699FF"/>
          </a:solidFill>
          <a:ln w="9525">
            <a:solidFill>
              <a:srgbClr val="6699FF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 smtClean="0">
                <a:solidFill>
                  <a:srgbClr val="FFFFFF"/>
                </a:solidFill>
                <a:latin typeface="Arial Narrow" pitchFamily="34" charset="0"/>
              </a:rPr>
              <a:t>Persons in employment</a:t>
            </a: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5478581" y="3468688"/>
            <a:ext cx="2981851" cy="288032"/>
          </a:xfrm>
          <a:prstGeom prst="rect">
            <a:avLst/>
          </a:prstGeom>
          <a:solidFill>
            <a:srgbClr val="6699FF"/>
          </a:solidFill>
          <a:ln w="9525">
            <a:solidFill>
              <a:srgbClr val="6699FF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 smtClean="0">
                <a:solidFill>
                  <a:srgbClr val="FFFFFF"/>
                </a:solidFill>
                <a:latin typeface="Arial Narrow" pitchFamily="34" charset="0"/>
              </a:rPr>
              <a:t>Persons NOT in employment</a:t>
            </a:r>
          </a:p>
        </p:txBody>
      </p:sp>
      <p:sp>
        <p:nvSpPr>
          <p:cNvPr id="48" name="Oval 47"/>
          <p:cNvSpPr/>
          <p:nvPr/>
        </p:nvSpPr>
        <p:spPr>
          <a:xfrm>
            <a:off x="3563888" y="3180656"/>
            <a:ext cx="432048" cy="288032"/>
          </a:xfrm>
          <a:prstGeom prst="ellipse">
            <a:avLst/>
          </a:prstGeom>
          <a:solidFill>
            <a:srgbClr val="92D05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Y</a:t>
            </a:r>
          </a:p>
        </p:txBody>
      </p:sp>
      <p:sp>
        <p:nvSpPr>
          <p:cNvPr id="49" name="Oval 48"/>
          <p:cNvSpPr/>
          <p:nvPr/>
        </p:nvSpPr>
        <p:spPr>
          <a:xfrm>
            <a:off x="6732240" y="3180656"/>
            <a:ext cx="432048" cy="288032"/>
          </a:xfrm>
          <a:prstGeom prst="ellipse">
            <a:avLst/>
          </a:prstGeom>
          <a:solidFill>
            <a:srgbClr val="C0000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N</a:t>
            </a:r>
          </a:p>
        </p:txBody>
      </p:sp>
      <p:sp>
        <p:nvSpPr>
          <p:cNvPr id="50" name="Title 2"/>
          <p:cNvSpPr txBox="1">
            <a:spLocks/>
          </p:cNvSpPr>
          <p:nvPr/>
        </p:nvSpPr>
        <p:spPr bwMode="auto">
          <a:xfrm>
            <a:off x="-76200" y="875006"/>
            <a:ext cx="8878831" cy="496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Basic labour force survey structure</a:t>
            </a:r>
            <a:endParaRPr kumimoji="0" lang="en-GB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Left Arrow 50"/>
          <p:cNvSpPr/>
          <p:nvPr/>
        </p:nvSpPr>
        <p:spPr>
          <a:xfrm>
            <a:off x="7956376" y="2604591"/>
            <a:ext cx="1008112" cy="864096"/>
          </a:xfrm>
          <a:prstGeom prst="leftArrow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path path="circle">
              <a:fillToRect l="100000" t="100000"/>
            </a:path>
            <a:tileRect r="-100000" b="-100000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3985555" y="3140006"/>
            <a:ext cx="439223" cy="369332"/>
          </a:xfrm>
          <a:prstGeom prst="rect">
            <a:avLst/>
          </a:prstGeom>
          <a:noFill/>
          <a:scene3d>
            <a:camera prst="orthographicFront">
              <a:rot lat="0" lon="0" rev="2100000"/>
            </a:camera>
            <a:lightRig rig="threePt" dir="t"/>
          </a:scene3d>
        </p:spPr>
        <p:txBody>
          <a:bodyPr wrap="non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</a:rPr>
              <a:t>1</a:t>
            </a:r>
            <a:r>
              <a:rPr lang="en-US" sz="2400" b="1" baseline="30000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</a:rPr>
              <a:t>st</a:t>
            </a:r>
            <a:r>
              <a:rPr lang="en-US" sz="2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</a:rPr>
              <a:t> </a:t>
            </a:r>
            <a:endParaRPr lang="en-US" sz="2400" b="1" dirty="0">
              <a:ln w="18000">
                <a:solidFill>
                  <a:srgbClr val="FF0000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7822818" y="3675419"/>
            <a:ext cx="421590" cy="369332"/>
          </a:xfrm>
          <a:prstGeom prst="rect">
            <a:avLst/>
          </a:prstGeom>
          <a:noFill/>
          <a:scene3d>
            <a:camera prst="orthographicFront">
              <a:rot lat="0" lon="0" rev="2100000"/>
            </a:camera>
            <a:lightRig rig="threePt" dir="t"/>
          </a:scene3d>
        </p:spPr>
        <p:txBody>
          <a:bodyPr wrap="non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</a:rPr>
              <a:t>2</a:t>
            </a:r>
            <a:r>
              <a:rPr lang="en-US" sz="2400" b="1" baseline="30000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</a:rPr>
              <a:t>nd</a:t>
            </a:r>
            <a:endParaRPr lang="en-US" sz="2400" b="1" dirty="0">
              <a:ln w="18000">
                <a:solidFill>
                  <a:srgbClr val="FF0000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8227743" y="3684711"/>
            <a:ext cx="376705" cy="369332"/>
          </a:xfrm>
          <a:prstGeom prst="rect">
            <a:avLst/>
          </a:prstGeom>
          <a:noFill/>
          <a:scene3d>
            <a:camera prst="orthographicFront">
              <a:rot lat="0" lon="0" rev="2100000"/>
            </a:camera>
            <a:lightRig rig="threePt" dir="t"/>
          </a:scene3d>
        </p:spPr>
        <p:txBody>
          <a:bodyPr wrap="non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</a:rPr>
              <a:t>3</a:t>
            </a:r>
            <a:r>
              <a:rPr lang="en-US" sz="2400" b="1" baseline="30000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</a:rPr>
              <a:t>rd</a:t>
            </a:r>
            <a:endParaRPr lang="en-US" sz="2400" b="1" dirty="0">
              <a:ln w="18000">
                <a:solidFill>
                  <a:srgbClr val="FF0000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5" name="TextBox 9"/>
          <p:cNvSpPr txBox="1">
            <a:spLocks noChangeArrowheads="1"/>
          </p:cNvSpPr>
          <p:nvPr/>
        </p:nvSpPr>
        <p:spPr bwMode="auto">
          <a:xfrm>
            <a:off x="1187450" y="5111761"/>
            <a:ext cx="7456516" cy="1670039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400" b="1" dirty="0">
                <a:solidFill>
                  <a:srgbClr val="002060"/>
                </a:solidFill>
                <a:latin typeface="Arial Narrow" pitchFamily="34" charset="0"/>
              </a:rPr>
              <a:t>Optional </a:t>
            </a:r>
            <a:r>
              <a:rPr lang="en-GB" sz="2400" b="1" dirty="0" smtClean="0">
                <a:solidFill>
                  <a:srgbClr val="002060"/>
                </a:solidFill>
                <a:latin typeface="Arial Narrow" pitchFamily="34" charset="0"/>
              </a:rPr>
              <a:t>Work modules:</a:t>
            </a:r>
            <a:endParaRPr lang="en-GB" sz="2400" b="1" dirty="0">
              <a:solidFill>
                <a:srgbClr val="002060"/>
              </a:solidFill>
              <a:latin typeface="Arial Narrow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b="1" dirty="0">
              <a:solidFill>
                <a:srgbClr val="000000"/>
              </a:solidFill>
              <a:latin typeface="Arial Narrow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b="1" dirty="0">
              <a:solidFill>
                <a:srgbClr val="000000"/>
              </a:solidFill>
              <a:latin typeface="Arial Narrow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b="1" dirty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56" name="TextBox 11"/>
          <p:cNvSpPr txBox="1">
            <a:spLocks noChangeArrowheads="1"/>
          </p:cNvSpPr>
          <p:nvPr/>
        </p:nvSpPr>
        <p:spPr bwMode="auto">
          <a:xfrm>
            <a:off x="2500298" y="5897579"/>
            <a:ext cx="5760119" cy="359792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fontAlgn="base">
              <a:spcBef>
                <a:spcPts val="1200"/>
              </a:spcBef>
              <a:spcAft>
                <a:spcPts val="600"/>
              </a:spcAft>
              <a:buFontTx/>
              <a:buChar char="-"/>
            </a:pPr>
            <a:r>
              <a:rPr lang="en-GB" sz="2400" dirty="0">
                <a:solidFill>
                  <a:srgbClr val="002060"/>
                </a:solidFill>
                <a:latin typeface="Arial Narrow" pitchFamily="34" charset="0"/>
              </a:rPr>
              <a:t>Volunteer work</a:t>
            </a:r>
          </a:p>
        </p:txBody>
      </p:sp>
      <p:sp>
        <p:nvSpPr>
          <p:cNvPr id="57" name="TextBox 12"/>
          <p:cNvSpPr txBox="1">
            <a:spLocks noChangeArrowheads="1"/>
          </p:cNvSpPr>
          <p:nvPr/>
        </p:nvSpPr>
        <p:spPr bwMode="auto">
          <a:xfrm>
            <a:off x="2500298" y="5468951"/>
            <a:ext cx="5760119" cy="36004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fontAlgn="base">
              <a:spcBef>
                <a:spcPts val="1200"/>
              </a:spcBef>
              <a:spcAft>
                <a:spcPts val="600"/>
              </a:spcAft>
              <a:buFontTx/>
              <a:buChar char="-"/>
            </a:pPr>
            <a:r>
              <a:rPr lang="en-GB" sz="2400" dirty="0">
                <a:solidFill>
                  <a:srgbClr val="002060"/>
                </a:solidFill>
                <a:latin typeface="Arial Narrow" pitchFamily="34" charset="0"/>
              </a:rPr>
              <a:t>Unpaid trainee work</a:t>
            </a:r>
            <a:endParaRPr lang="en-GB" b="1" dirty="0">
              <a:solidFill>
                <a:srgbClr val="002060"/>
              </a:solidFill>
              <a:latin typeface="Arial Narrow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b="1" dirty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58" name="TextBox 13"/>
          <p:cNvSpPr txBox="1">
            <a:spLocks noChangeArrowheads="1"/>
          </p:cNvSpPr>
          <p:nvPr/>
        </p:nvSpPr>
        <p:spPr bwMode="auto">
          <a:xfrm>
            <a:off x="2500298" y="6326207"/>
            <a:ext cx="5760119" cy="36138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lIns="3600" tIns="10800" rIns="3600" bIns="10800"/>
          <a:lstStyle/>
          <a:p>
            <a:pPr fontAlgn="base">
              <a:spcBef>
                <a:spcPts val="1200"/>
              </a:spcBef>
              <a:spcAft>
                <a:spcPts val="600"/>
              </a:spcAft>
              <a:buFontTx/>
              <a:buChar char="-"/>
            </a:pPr>
            <a:r>
              <a:rPr lang="en-GB" sz="2400" dirty="0">
                <a:solidFill>
                  <a:srgbClr val="002060"/>
                </a:solidFill>
                <a:latin typeface="Arial Narrow" pitchFamily="34" charset="0"/>
              </a:rPr>
              <a:t>Provision of services for own final use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b="1" dirty="0">
              <a:solidFill>
                <a:srgbClr val="000000"/>
              </a:solidFill>
              <a:latin typeface="Arial Narrow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b="1" dirty="0">
              <a:solidFill>
                <a:srgbClr val="000000"/>
              </a:solidFill>
              <a:latin typeface="Arial Narrow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b="1" dirty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59" name="TextBox 9"/>
          <p:cNvSpPr txBox="1">
            <a:spLocks noChangeArrowheads="1"/>
          </p:cNvSpPr>
          <p:nvPr/>
        </p:nvSpPr>
        <p:spPr bwMode="auto">
          <a:xfrm>
            <a:off x="1214414" y="4611696"/>
            <a:ext cx="7429552" cy="428628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lIns="18000" tIns="10800" rIns="18000" bIns="1080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400" b="1" dirty="0" smtClean="0">
                <a:solidFill>
                  <a:srgbClr val="002060"/>
                </a:solidFill>
                <a:latin typeface="Arial Narrow" pitchFamily="34" charset="0"/>
              </a:rPr>
              <a:t>Module IV: </a:t>
            </a:r>
            <a:r>
              <a:rPr lang="en-GB" sz="2400" b="1" dirty="0">
                <a:solidFill>
                  <a:srgbClr val="002060"/>
                </a:solidFill>
                <a:latin typeface="Arial Narrow" pitchFamily="34" charset="0"/>
              </a:rPr>
              <a:t>Participation in </a:t>
            </a:r>
            <a:r>
              <a:rPr lang="en-GB" sz="2400" b="1" dirty="0" smtClean="0">
                <a:solidFill>
                  <a:srgbClr val="002060"/>
                </a:solidFill>
                <a:latin typeface="Arial Narrow" pitchFamily="34" charset="0"/>
              </a:rPr>
              <a:t>Own use production of goods</a:t>
            </a:r>
            <a:endParaRPr lang="en-GB" sz="2400" b="1" dirty="0">
              <a:solidFill>
                <a:srgbClr val="002060"/>
              </a:solidFill>
              <a:latin typeface="Arial Narrow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b="1" dirty="0">
              <a:solidFill>
                <a:srgbClr val="000000"/>
              </a:solidFill>
              <a:latin typeface="Arial Narrow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b="1" dirty="0">
              <a:solidFill>
                <a:srgbClr val="000000"/>
              </a:solidFill>
              <a:latin typeface="Arial Narrow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b="1" dirty="0">
              <a:solidFill>
                <a:srgbClr val="00000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3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89575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97898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21053"/>
            <a:ext cx="2133600" cy="365125"/>
          </a:xfrm>
        </p:spPr>
        <p:txBody>
          <a:bodyPr/>
          <a:lstStyle/>
          <a:p>
            <a:fld id="{4E978FAA-DD65-414D-8D69-5616D46A760E}" type="slidenum">
              <a:rPr lang="en-US" smtClean="0"/>
              <a:t>23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40" name="Footer Placeholder 3"/>
          <p:cNvSpPr txBox="1">
            <a:spLocks/>
          </p:cNvSpPr>
          <p:nvPr/>
        </p:nvSpPr>
        <p:spPr bwMode="auto">
          <a:xfrm>
            <a:off x="34925" y="6617891"/>
            <a:ext cx="69850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CCCCFF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CCCC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ILO Department of Statistics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CCCC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1" name="Slide Number Placeholder 4"/>
          <p:cNvSpPr txBox="1">
            <a:spLocks/>
          </p:cNvSpPr>
          <p:nvPr/>
        </p:nvSpPr>
        <p:spPr bwMode="auto">
          <a:xfrm>
            <a:off x="8101013" y="6617891"/>
            <a:ext cx="909637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FF99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AE436B3-E8CB-4AA3-AE26-3E3CDBD19B9F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FFFF99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2" y="1105744"/>
            <a:ext cx="9143968" cy="5904656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43" name="Straight Arrow Connector 42"/>
          <p:cNvCxnSpPr/>
          <p:nvPr/>
        </p:nvCxnSpPr>
        <p:spPr>
          <a:xfrm>
            <a:off x="2844948" y="2483966"/>
            <a:ext cx="0" cy="3816424"/>
          </a:xfrm>
          <a:prstGeom prst="straightConnector1">
            <a:avLst/>
          </a:prstGeom>
          <a:noFill/>
          <a:ln w="25400" cap="flat" cmpd="sng" algn="ctr">
            <a:solidFill>
              <a:srgbClr val="002060"/>
            </a:solidFill>
            <a:prstDash val="solid"/>
            <a:tailEnd type="arrow" w="lg" len="lg"/>
          </a:ln>
          <a:effectLst/>
        </p:spPr>
      </p:cxnSp>
      <p:sp>
        <p:nvSpPr>
          <p:cNvPr id="44" name="Title 4"/>
          <p:cNvSpPr txBox="1">
            <a:spLocks/>
          </p:cNvSpPr>
          <p:nvPr/>
        </p:nvSpPr>
        <p:spPr>
          <a:xfrm>
            <a:off x="142844" y="1447800"/>
            <a:ext cx="8867328" cy="353616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anchor="ctr"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200" kern="0" dirty="0" smtClean="0">
                <a:solidFill>
                  <a:srgbClr val="FFFFFF"/>
                </a:solidFill>
                <a:latin typeface="Arial Narrow" pitchFamily="34" charset="0"/>
              </a:rPr>
              <a:t>WORKING AGE POPULATION</a:t>
            </a:r>
            <a:endParaRPr lang="en-GB" sz="3200" kern="0" dirty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071538" y="2897651"/>
            <a:ext cx="2163660" cy="380480"/>
          </a:xfrm>
          <a:prstGeom prst="rect">
            <a:avLst/>
          </a:prstGeom>
          <a:solidFill>
            <a:srgbClr val="FFFFFF"/>
          </a:solidFill>
          <a:ln>
            <a:solidFill>
              <a:srgbClr val="00206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</a:rPr>
              <a:t>With job, not at work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6636" y="6330007"/>
            <a:ext cx="3600400" cy="556171"/>
          </a:xfrm>
          <a:prstGeom prst="rect">
            <a:avLst/>
          </a:prstGeom>
          <a:solidFill>
            <a:srgbClr val="3366FF"/>
          </a:solidFill>
          <a:ln>
            <a:solidFill>
              <a:srgbClr val="002060"/>
            </a:solidFill>
          </a:ln>
        </p:spPr>
        <p:txBody>
          <a:bodyPr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 smtClean="0">
                <a:solidFill>
                  <a:srgbClr val="FFFFFF"/>
                </a:solidFill>
                <a:latin typeface="Arial Narrow" pitchFamily="34" charset="0"/>
              </a:rPr>
              <a:t>E</a:t>
            </a:r>
            <a:endParaRPr lang="en-GB" sz="4400" dirty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069084" y="2016696"/>
            <a:ext cx="4680520" cy="719034"/>
          </a:xfrm>
          <a:prstGeom prst="rect">
            <a:avLst/>
          </a:prstGeom>
          <a:solidFill>
            <a:srgbClr val="FFFFFF">
              <a:lumMod val="75000"/>
            </a:srgbClr>
          </a:solidFill>
          <a:ln>
            <a:noFill/>
          </a:ln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</a:rPr>
              <a:t>NOT EMPLOYED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</a:rPr>
              <a:t>(without work for pay/ profit)</a:t>
            </a:r>
          </a:p>
        </p:txBody>
      </p:sp>
      <p:cxnSp>
        <p:nvCxnSpPr>
          <p:cNvPr id="48" name="Straight Arrow Connector 47"/>
          <p:cNvCxnSpPr/>
          <p:nvPr/>
        </p:nvCxnSpPr>
        <p:spPr>
          <a:xfrm>
            <a:off x="324668" y="2339950"/>
            <a:ext cx="0" cy="3960440"/>
          </a:xfrm>
          <a:prstGeom prst="straightConnector1">
            <a:avLst/>
          </a:prstGeom>
          <a:noFill/>
          <a:ln w="25400" cap="flat" cmpd="sng" algn="ctr">
            <a:solidFill>
              <a:srgbClr val="002060"/>
            </a:solidFill>
            <a:prstDash val="solid"/>
            <a:tailEnd type="arrow" w="lg" len="lg"/>
          </a:ln>
          <a:effectLst/>
        </p:spPr>
      </p:cxnSp>
      <p:sp>
        <p:nvSpPr>
          <p:cNvPr id="49" name="TextBox 48"/>
          <p:cNvSpPr txBox="1"/>
          <p:nvPr/>
        </p:nvSpPr>
        <p:spPr>
          <a:xfrm>
            <a:off x="36636" y="1870934"/>
            <a:ext cx="3106604" cy="651905"/>
          </a:xfrm>
          <a:prstGeom prst="rect">
            <a:avLst/>
          </a:prstGeom>
          <a:solidFill>
            <a:srgbClr val="FFFFFF"/>
          </a:solidFill>
          <a:ln>
            <a:solidFill>
              <a:srgbClr val="002060"/>
            </a:solidFill>
          </a:ln>
        </p:spPr>
        <p:txBody>
          <a:bodyPr wrap="square" lIns="36000" tIns="18000" rIns="36000" bIns="18000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</a:rPr>
              <a:t>Worked for pay / profit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</a:rPr>
              <a:t>for 1+ hours</a:t>
            </a:r>
          </a:p>
        </p:txBody>
      </p:sp>
      <p:sp>
        <p:nvSpPr>
          <p:cNvPr id="50" name="Oval 49"/>
          <p:cNvSpPr/>
          <p:nvPr/>
        </p:nvSpPr>
        <p:spPr>
          <a:xfrm>
            <a:off x="108644" y="2753362"/>
            <a:ext cx="432048" cy="288032"/>
          </a:xfrm>
          <a:prstGeom prst="ellipse">
            <a:avLst/>
          </a:prstGeom>
          <a:solidFill>
            <a:srgbClr val="92D05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Y</a:t>
            </a:r>
          </a:p>
        </p:txBody>
      </p:sp>
      <p:sp>
        <p:nvSpPr>
          <p:cNvPr id="51" name="Oval 50"/>
          <p:cNvSpPr/>
          <p:nvPr/>
        </p:nvSpPr>
        <p:spPr>
          <a:xfrm>
            <a:off x="2628924" y="2563416"/>
            <a:ext cx="432048" cy="288032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N</a:t>
            </a:r>
          </a:p>
        </p:txBody>
      </p:sp>
      <p:cxnSp>
        <p:nvCxnSpPr>
          <p:cNvPr id="52" name="Straight Arrow Connector 51"/>
          <p:cNvCxnSpPr/>
          <p:nvPr/>
        </p:nvCxnSpPr>
        <p:spPr>
          <a:xfrm>
            <a:off x="6373340" y="2736776"/>
            <a:ext cx="0" cy="360040"/>
          </a:xfrm>
          <a:prstGeom prst="straightConnector1">
            <a:avLst/>
          </a:prstGeom>
          <a:noFill/>
          <a:ln w="25400" cap="flat" cmpd="sng" algn="ctr">
            <a:solidFill>
              <a:srgbClr val="002060"/>
            </a:solidFill>
            <a:prstDash val="sysDash"/>
            <a:tailEnd type="arrow" w="lg" len="lg"/>
          </a:ln>
          <a:effectLst/>
        </p:spPr>
      </p:cxnSp>
      <p:cxnSp>
        <p:nvCxnSpPr>
          <p:cNvPr id="53" name="Shape 43"/>
          <p:cNvCxnSpPr>
            <a:stCxn id="45" idx="3"/>
            <a:endCxn id="47" idx="0"/>
          </p:cNvCxnSpPr>
          <p:nvPr/>
        </p:nvCxnSpPr>
        <p:spPr>
          <a:xfrm flipV="1">
            <a:off x="3235198" y="2016696"/>
            <a:ext cx="3174146" cy="1071195"/>
          </a:xfrm>
          <a:prstGeom prst="bentConnector4">
            <a:avLst>
              <a:gd name="adj1" fmla="val 13136"/>
              <a:gd name="adj2" fmla="val 121341"/>
            </a:avLst>
          </a:prstGeom>
          <a:noFill/>
          <a:ln w="25400" cap="flat" cmpd="sng" algn="ctr">
            <a:solidFill>
              <a:srgbClr val="002060"/>
            </a:solidFill>
            <a:prstDash val="solid"/>
            <a:tailEnd type="arrow"/>
          </a:ln>
          <a:effectLst/>
        </p:spPr>
      </p:cxnSp>
      <p:sp>
        <p:nvSpPr>
          <p:cNvPr id="54" name="Oval 53"/>
          <p:cNvSpPr/>
          <p:nvPr/>
        </p:nvSpPr>
        <p:spPr>
          <a:xfrm>
            <a:off x="3357554" y="2911058"/>
            <a:ext cx="432048" cy="288032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N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428860" y="5173784"/>
            <a:ext cx="857256" cy="380480"/>
          </a:xfrm>
          <a:prstGeom prst="rect">
            <a:avLst/>
          </a:prstGeom>
          <a:solidFill>
            <a:srgbClr val="FFFFFF"/>
          </a:solidFill>
          <a:ln>
            <a:solidFill>
              <a:srgbClr val="002060"/>
            </a:solidFill>
          </a:ln>
        </p:spPr>
        <p:txBody>
          <a:bodyPr wrap="square" lIns="0" tIns="36000" rIns="0" bIns="36000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</a:rPr>
              <a:t>Pay</a:t>
            </a:r>
          </a:p>
        </p:txBody>
      </p:sp>
      <p:sp>
        <p:nvSpPr>
          <p:cNvPr id="56" name="Oval 55"/>
          <p:cNvSpPr/>
          <p:nvPr/>
        </p:nvSpPr>
        <p:spPr>
          <a:xfrm>
            <a:off x="2639754" y="3339686"/>
            <a:ext cx="432048" cy="288032"/>
          </a:xfrm>
          <a:prstGeom prst="ellipse">
            <a:avLst/>
          </a:prstGeom>
          <a:solidFill>
            <a:srgbClr val="92D05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Y</a:t>
            </a:r>
          </a:p>
        </p:txBody>
      </p:sp>
      <p:cxnSp>
        <p:nvCxnSpPr>
          <p:cNvPr id="57" name="Straight Arrow Connector 56"/>
          <p:cNvCxnSpPr/>
          <p:nvPr/>
        </p:nvCxnSpPr>
        <p:spPr>
          <a:xfrm rot="5400000">
            <a:off x="1072332" y="5356306"/>
            <a:ext cx="1857388" cy="1588"/>
          </a:xfrm>
          <a:prstGeom prst="straightConnector1">
            <a:avLst/>
          </a:prstGeom>
          <a:noFill/>
          <a:ln w="25400" cap="flat" cmpd="sng" algn="ctr">
            <a:solidFill>
              <a:srgbClr val="002060"/>
            </a:solidFill>
            <a:prstDash val="solid"/>
            <a:tailEnd type="arrow" w="lg" len="lg"/>
          </a:ln>
          <a:effectLst/>
        </p:spPr>
      </p:cxnSp>
      <p:sp>
        <p:nvSpPr>
          <p:cNvPr id="58" name="TextBox 57"/>
          <p:cNvSpPr txBox="1"/>
          <p:nvPr/>
        </p:nvSpPr>
        <p:spPr>
          <a:xfrm>
            <a:off x="1571604" y="4339818"/>
            <a:ext cx="1714512" cy="380480"/>
          </a:xfrm>
          <a:prstGeom prst="rect">
            <a:avLst/>
          </a:prstGeom>
          <a:solidFill>
            <a:srgbClr val="FFFFFF"/>
          </a:solidFill>
          <a:ln>
            <a:solidFill>
              <a:srgbClr val="002060"/>
            </a:solidFill>
          </a:ln>
        </p:spPr>
        <p:txBody>
          <a:bodyPr wrap="square" lIns="0" tIns="36000" rIns="0" bIns="36000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</a:rPr>
              <a:t>Duration</a:t>
            </a:r>
          </a:p>
        </p:txBody>
      </p:sp>
      <p:sp>
        <p:nvSpPr>
          <p:cNvPr id="59" name="Oval 58"/>
          <p:cNvSpPr/>
          <p:nvPr/>
        </p:nvSpPr>
        <p:spPr>
          <a:xfrm>
            <a:off x="1714480" y="4697008"/>
            <a:ext cx="571504" cy="288032"/>
          </a:xfrm>
          <a:prstGeom prst="ellipse">
            <a:avLst/>
          </a:prstGeom>
          <a:solidFill>
            <a:srgbClr val="92D05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≤3 mo.</a:t>
            </a:r>
          </a:p>
        </p:txBody>
      </p:sp>
      <p:sp>
        <p:nvSpPr>
          <p:cNvPr id="60" name="Oval 59"/>
          <p:cNvSpPr/>
          <p:nvPr/>
        </p:nvSpPr>
        <p:spPr>
          <a:xfrm>
            <a:off x="2571736" y="4697008"/>
            <a:ext cx="571504" cy="288032"/>
          </a:xfrm>
          <a:prstGeom prst="ellipse">
            <a:avLst/>
          </a:prstGeom>
          <a:solidFill>
            <a:srgbClr val="92D05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&gt;3 mo.</a:t>
            </a:r>
          </a:p>
        </p:txBody>
      </p:sp>
      <p:cxnSp>
        <p:nvCxnSpPr>
          <p:cNvPr id="61" name="Straight Arrow Connector 60"/>
          <p:cNvCxnSpPr/>
          <p:nvPr/>
        </p:nvCxnSpPr>
        <p:spPr>
          <a:xfrm rot="5400000">
            <a:off x="36481" y="5034041"/>
            <a:ext cx="2500330" cy="1588"/>
          </a:xfrm>
          <a:prstGeom prst="straightConnector1">
            <a:avLst/>
          </a:prstGeom>
          <a:noFill/>
          <a:ln w="25400" cap="flat" cmpd="sng" algn="ctr">
            <a:solidFill>
              <a:srgbClr val="002060"/>
            </a:solidFill>
            <a:prstDash val="solid"/>
            <a:tailEnd type="arrow" w="lg" len="lg"/>
          </a:ln>
          <a:effectLst/>
        </p:spPr>
      </p:cxnSp>
      <p:sp>
        <p:nvSpPr>
          <p:cNvPr id="62" name="TextBox 61"/>
          <p:cNvSpPr txBox="1"/>
          <p:nvPr/>
        </p:nvSpPr>
        <p:spPr>
          <a:xfrm>
            <a:off x="1071538" y="3696876"/>
            <a:ext cx="2214578" cy="380480"/>
          </a:xfrm>
          <a:prstGeom prst="rect">
            <a:avLst/>
          </a:prstGeom>
          <a:solidFill>
            <a:srgbClr val="FFFFFF"/>
          </a:solidFill>
          <a:ln>
            <a:solidFill>
              <a:srgbClr val="00206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</a:rPr>
              <a:t>Reason of absence</a:t>
            </a:r>
          </a:p>
        </p:txBody>
      </p:sp>
      <p:cxnSp>
        <p:nvCxnSpPr>
          <p:cNvPr id="63" name="Shape 55"/>
          <p:cNvCxnSpPr>
            <a:stCxn id="55" idx="3"/>
            <a:endCxn id="54" idx="4"/>
          </p:cNvCxnSpPr>
          <p:nvPr/>
        </p:nvCxnSpPr>
        <p:spPr>
          <a:xfrm flipV="1">
            <a:off x="3286116" y="3199090"/>
            <a:ext cx="287462" cy="2164934"/>
          </a:xfrm>
          <a:prstGeom prst="bentConnector2">
            <a:avLst/>
          </a:prstGeom>
          <a:noFill/>
          <a:ln w="25400" cap="flat" cmpd="sng" algn="ctr">
            <a:solidFill>
              <a:srgbClr val="002060"/>
            </a:solidFill>
            <a:prstDash val="solid"/>
          </a:ln>
          <a:effectLst/>
        </p:spPr>
      </p:cxnSp>
      <p:sp>
        <p:nvSpPr>
          <p:cNvPr id="64" name="Oval 63"/>
          <p:cNvSpPr/>
          <p:nvPr/>
        </p:nvSpPr>
        <p:spPr>
          <a:xfrm>
            <a:off x="3357554" y="5197074"/>
            <a:ext cx="432048" cy="288032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N</a:t>
            </a:r>
          </a:p>
        </p:txBody>
      </p:sp>
      <p:sp>
        <p:nvSpPr>
          <p:cNvPr id="65" name="Oval 64"/>
          <p:cNvSpPr/>
          <p:nvPr/>
        </p:nvSpPr>
        <p:spPr>
          <a:xfrm>
            <a:off x="2643174" y="5551984"/>
            <a:ext cx="432048" cy="288032"/>
          </a:xfrm>
          <a:prstGeom prst="ellipse">
            <a:avLst/>
          </a:prstGeom>
          <a:solidFill>
            <a:srgbClr val="92D05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Y</a:t>
            </a:r>
          </a:p>
        </p:txBody>
      </p:sp>
      <p:sp>
        <p:nvSpPr>
          <p:cNvPr id="39" name="Title 1"/>
          <p:cNvSpPr txBox="1">
            <a:spLocks/>
          </p:cNvSpPr>
          <p:nvPr/>
        </p:nvSpPr>
        <p:spPr bwMode="auto">
          <a:xfrm>
            <a:off x="2628900" y="533400"/>
            <a:ext cx="7581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Questionnaire flow</a:t>
            </a:r>
            <a:endParaRPr kumimoji="0" lang="x-none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3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91636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24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 bwMode="auto">
          <a:xfrm>
            <a:off x="0" y="766806"/>
            <a:ext cx="7581900" cy="757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Illustration (1)</a:t>
            </a:r>
            <a:endParaRPr kumimoji="0" lang="x-none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Content Placeholder 2"/>
          <p:cNvSpPr txBox="1">
            <a:spLocks/>
          </p:cNvSpPr>
          <p:nvPr/>
        </p:nvSpPr>
        <p:spPr bwMode="auto">
          <a:xfrm>
            <a:off x="107504" y="1524000"/>
            <a:ext cx="9036496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During the last 7 days, did [NAME] do any work for a wage, salary, commission or other pay in cash or in kind, even if only for 1 hour?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   </a:t>
            </a: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2D2D8A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(examples: …)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YES </a:t>
            </a: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Arial Narrow" panose="020B0606020202030204" pitchFamily="34" charset="0"/>
              </a:rPr>
              <a:t>→ Section: Characteristics of main job</a:t>
            </a:r>
            <a:endParaRPr kumimoji="0" lang="en-US" sz="2000" b="0" i="0" u="none" strike="noStrike" kern="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NO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Did [NAME] work in his/her own business activity, to generate income, even if only for 1 hour? </a:t>
            </a: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2D2D8A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(examples: ….)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YES </a:t>
            </a: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Arial Narrow" panose="020B0606020202030204" pitchFamily="34" charset="0"/>
              </a:rPr>
              <a:t>→ Section: Characteristics of main job</a:t>
            </a:r>
            <a:endParaRPr kumimoji="0" lang="en-US" sz="2000" b="0" i="0" u="none" strike="noStrike" kern="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NO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Did [NAME] help without pay in a business operated by a household or family member?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YES </a:t>
            </a: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Arial Narrow" panose="020B0606020202030204" pitchFamily="34" charset="0"/>
              </a:rPr>
              <a:t>→ Section: Characteristics of main job</a:t>
            </a:r>
            <a:endParaRPr kumimoji="0" lang="en-US" sz="2000" b="0" i="0" u="none" strike="noStrike" kern="0" cap="none" spc="0" normalizeH="0" baseline="0" noProof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NO</a:t>
            </a:r>
            <a:endParaRPr kumimoji="0" lang="x-none" sz="20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23" name="Left Arrow 22"/>
          <p:cNvSpPr/>
          <p:nvPr/>
        </p:nvSpPr>
        <p:spPr>
          <a:xfrm>
            <a:off x="6335688" y="2675458"/>
            <a:ext cx="2808312" cy="432048"/>
          </a:xfrm>
          <a:prstGeom prst="leftArrow">
            <a:avLst>
              <a:gd name="adj1" fmla="val 97334"/>
              <a:gd name="adj2" fmla="val 51808"/>
            </a:avLst>
          </a:prstGeom>
          <a:solidFill>
            <a:srgbClr val="99CCFF">
              <a:alpha val="41961"/>
            </a:srgbClr>
          </a:solidFill>
          <a:ln w="25400" cap="flat" cmpd="sng" algn="ctr">
            <a:solidFill>
              <a:srgbClr val="3399FF"/>
            </a:solidFill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Employed</a:t>
            </a:r>
            <a:endParaRPr kumimoji="0" lang="fr-CH" sz="2400" b="1" i="0" u="none" strike="noStrike" kern="0" cap="none" spc="0" normalizeH="0" baseline="0" noProof="0" dirty="0" smtClean="0">
              <a:ln>
                <a:noFill/>
              </a:ln>
              <a:solidFill>
                <a:srgbClr val="333399">
                  <a:lumMod val="75000"/>
                </a:srgbClr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24" name="Left Arrow 23"/>
          <p:cNvSpPr/>
          <p:nvPr/>
        </p:nvSpPr>
        <p:spPr>
          <a:xfrm>
            <a:off x="6339782" y="4182821"/>
            <a:ext cx="2808312" cy="432048"/>
          </a:xfrm>
          <a:prstGeom prst="leftArrow">
            <a:avLst>
              <a:gd name="adj1" fmla="val 97334"/>
              <a:gd name="adj2" fmla="val 51808"/>
            </a:avLst>
          </a:prstGeom>
          <a:solidFill>
            <a:srgbClr val="99CCFF">
              <a:alpha val="41961"/>
            </a:srgbClr>
          </a:solidFill>
          <a:ln w="25400" cap="flat" cmpd="sng" algn="ctr">
            <a:solidFill>
              <a:srgbClr val="3399FF"/>
            </a:solidFill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Employed</a:t>
            </a:r>
            <a:endParaRPr kumimoji="0" lang="fr-CH" sz="2400" b="1" i="0" u="none" strike="noStrike" kern="0" cap="none" spc="0" normalizeH="0" baseline="0" noProof="0" dirty="0" smtClean="0">
              <a:ln>
                <a:noFill/>
              </a:ln>
              <a:solidFill>
                <a:srgbClr val="333399">
                  <a:lumMod val="75000"/>
                </a:srgbClr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25" name="Left Arrow 24"/>
          <p:cNvSpPr/>
          <p:nvPr/>
        </p:nvSpPr>
        <p:spPr>
          <a:xfrm>
            <a:off x="6372200" y="5771802"/>
            <a:ext cx="2808312" cy="432048"/>
          </a:xfrm>
          <a:prstGeom prst="leftArrow">
            <a:avLst>
              <a:gd name="adj1" fmla="val 97334"/>
              <a:gd name="adj2" fmla="val 51808"/>
            </a:avLst>
          </a:prstGeom>
          <a:solidFill>
            <a:srgbClr val="99CCFF">
              <a:alpha val="41961"/>
            </a:srgbClr>
          </a:solidFill>
          <a:ln w="25400" cap="flat" cmpd="sng" algn="ctr">
            <a:solidFill>
              <a:srgbClr val="3399FF"/>
            </a:solidFill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Employed</a:t>
            </a:r>
            <a:endParaRPr kumimoji="0" lang="fr-CH" sz="2400" b="1" i="0" u="none" strike="noStrike" kern="0" cap="none" spc="0" normalizeH="0" baseline="0" noProof="0" dirty="0" smtClean="0">
              <a:ln>
                <a:noFill/>
              </a:ln>
              <a:solidFill>
                <a:srgbClr val="333399">
                  <a:lumMod val="75000"/>
                </a:srgbClr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83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406876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25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44" name="Title 1"/>
          <p:cNvSpPr txBox="1">
            <a:spLocks/>
          </p:cNvSpPr>
          <p:nvPr/>
        </p:nvSpPr>
        <p:spPr bwMode="auto">
          <a:xfrm>
            <a:off x="0" y="941832"/>
            <a:ext cx="7581900" cy="443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Illustration (2)</a:t>
            </a:r>
            <a:endParaRPr kumimoji="0" lang="x-none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Content Placeholder 2"/>
          <p:cNvSpPr txBox="1">
            <a:spLocks/>
          </p:cNvSpPr>
          <p:nvPr/>
        </p:nvSpPr>
        <p:spPr bwMode="auto">
          <a:xfrm>
            <a:off x="468313" y="1676400"/>
            <a:ext cx="82296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During the last 7 days, did [NAME] have a job or business from which he / she was temporarily absent?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YES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NO</a:t>
            </a: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 Narrow" panose="020B0606020202030204" pitchFamily="34" charset="0"/>
              </a:rPr>
              <a:t> → Section: Job search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What was the reason why [NAME] was absent?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Shift work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Vacation, Holidays                        </a:t>
            </a: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Arial Narrow" panose="020B0606020202030204" pitchFamily="34" charset="0"/>
              </a:rPr>
              <a:t>→ Section: Characteristics of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Short illness                                                       </a:t>
            </a: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Arial Narrow" panose="020B0606020202030204" pitchFamily="34" charset="0"/>
              </a:rPr>
              <a:t>main job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Maternity, paternity leave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Other personal leave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Off season </a:t>
            </a: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 Narrow" panose="020B0606020202030204" pitchFamily="34" charset="0"/>
              </a:rPr>
              <a:t>→ Section: Job search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Slack work, lack of materials, mechanical breakdown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Bad weather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48" name="Right Brace 47"/>
          <p:cNvSpPr/>
          <p:nvPr/>
        </p:nvSpPr>
        <p:spPr>
          <a:xfrm>
            <a:off x="3707904" y="3678200"/>
            <a:ext cx="587496" cy="1381906"/>
          </a:xfrm>
          <a:prstGeom prst="rightBrace">
            <a:avLst>
              <a:gd name="adj1" fmla="val 69325"/>
              <a:gd name="adj2" fmla="val 50000"/>
            </a:avLst>
          </a:prstGeom>
          <a:solidFill>
            <a:srgbClr val="FFFFFF"/>
          </a:solidFill>
          <a:ln w="28575" cap="flat" cmpd="sng" algn="ctr">
            <a:solidFill>
              <a:srgbClr val="333399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" name="Left Arrow 48"/>
          <p:cNvSpPr/>
          <p:nvPr/>
        </p:nvSpPr>
        <p:spPr>
          <a:xfrm>
            <a:off x="7164288" y="4124002"/>
            <a:ext cx="1979712" cy="432048"/>
          </a:xfrm>
          <a:prstGeom prst="leftArrow">
            <a:avLst>
              <a:gd name="adj1" fmla="val 97334"/>
              <a:gd name="adj2" fmla="val 51808"/>
            </a:avLst>
          </a:prstGeom>
          <a:solidFill>
            <a:srgbClr val="99CCFF">
              <a:alpha val="41961"/>
            </a:srgbClr>
          </a:solidFill>
          <a:ln w="25400" cap="flat" cmpd="sng" algn="ctr">
            <a:solidFill>
              <a:srgbClr val="3399FF"/>
            </a:solidFill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Employed</a:t>
            </a:r>
            <a:endParaRPr kumimoji="0" lang="fr-CH" sz="2400" b="1" i="0" u="none" strike="noStrike" kern="0" cap="none" spc="0" normalizeH="0" baseline="0" noProof="0" dirty="0" smtClean="0">
              <a:ln>
                <a:noFill/>
              </a:ln>
              <a:solidFill>
                <a:srgbClr val="333399">
                  <a:lumMod val="75000"/>
                </a:srgbClr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50" name="Left Arrow 49"/>
          <p:cNvSpPr/>
          <p:nvPr/>
        </p:nvSpPr>
        <p:spPr>
          <a:xfrm>
            <a:off x="7092280" y="2827858"/>
            <a:ext cx="2016224" cy="432048"/>
          </a:xfrm>
          <a:prstGeom prst="leftArrow">
            <a:avLst>
              <a:gd name="adj1" fmla="val 97334"/>
              <a:gd name="adj2" fmla="val 51808"/>
            </a:avLst>
          </a:prstGeom>
          <a:solidFill>
            <a:srgbClr val="FFFF00">
              <a:alpha val="41961"/>
            </a:srgbClr>
          </a:solidFill>
          <a:ln w="25400" cap="flat" cmpd="sng" algn="ctr">
            <a:solidFill>
              <a:srgbClr val="FFCC00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Not employed </a:t>
            </a:r>
          </a:p>
        </p:txBody>
      </p:sp>
      <p:sp>
        <p:nvSpPr>
          <p:cNvPr id="51" name="Left Arrow 50"/>
          <p:cNvSpPr/>
          <p:nvPr/>
        </p:nvSpPr>
        <p:spPr>
          <a:xfrm>
            <a:off x="7092280" y="5420146"/>
            <a:ext cx="2016224" cy="432048"/>
          </a:xfrm>
          <a:prstGeom prst="leftArrow">
            <a:avLst>
              <a:gd name="adj1" fmla="val 97334"/>
              <a:gd name="adj2" fmla="val 51808"/>
            </a:avLst>
          </a:prstGeom>
          <a:solidFill>
            <a:srgbClr val="FFFF00">
              <a:alpha val="41961"/>
            </a:srgbClr>
          </a:solidFill>
          <a:ln w="25400" cap="flat" cmpd="sng" algn="ctr">
            <a:solidFill>
              <a:srgbClr val="FFCC00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Not employed </a:t>
            </a:r>
          </a:p>
        </p:txBody>
      </p:sp>
    </p:spTree>
    <p:extLst>
      <p:ext uri="{BB962C8B-B14F-4D97-AF65-F5344CB8AC3E}">
        <p14:creationId xmlns:p14="http://schemas.microsoft.com/office/powerpoint/2010/main" val="252414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26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 bwMode="auto">
          <a:xfrm>
            <a:off x="0" y="917830"/>
            <a:ext cx="75819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Illustration (3)</a:t>
            </a:r>
            <a:endParaRPr kumimoji="0" lang="x-none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Content Placeholder 2"/>
          <p:cNvSpPr txBox="1">
            <a:spLocks/>
          </p:cNvSpPr>
          <p:nvPr/>
        </p:nvSpPr>
        <p:spPr bwMode="auto">
          <a:xfrm>
            <a:off x="468313" y="1905000"/>
            <a:ext cx="82296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Counting the time [NAME] has been absent, will he / she return to work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…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Within 3 months?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Arial Narrow" panose="020B0606020202030204" pitchFamily="34" charset="0"/>
              </a:rPr>
              <a:t>→ Section: Characteristics of main job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After 3 months?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 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During the absence, does [NAME] continue to receive pay?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Yes </a:t>
            </a:r>
            <a:r>
              <a:rPr kumimoji="0" lang="en-US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Arial Narrow" panose="020B0606020202030204" pitchFamily="34" charset="0"/>
              </a:rPr>
              <a:t>→ Section: Characteristics of main job*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No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Arial Narrow" panose="020B0606020202030204" pitchFamily="34" charset="0"/>
              </a:rPr>
              <a:t>→ Section: Job search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endParaRPr kumimoji="0" lang="en-US" sz="2400" b="0" i="1" u="none" strike="noStrike" kern="0" cap="none" spc="0" normalizeH="0" baseline="0" noProof="0" dirty="0" smtClean="0">
              <a:ln>
                <a:noFill/>
              </a:ln>
              <a:solidFill>
                <a:srgbClr val="3366FF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(*) As per national context</a:t>
            </a:r>
            <a:endParaRPr kumimoji="0" lang="en-US" sz="2000" b="0" i="1" u="none" strike="noStrike" kern="0" cap="none" spc="0" normalizeH="0" baseline="0" noProof="0" dirty="0">
              <a:ln>
                <a:noFill/>
              </a:ln>
              <a:solidFill>
                <a:srgbClr val="3366FF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28" name="Left Arrow 27"/>
          <p:cNvSpPr/>
          <p:nvPr/>
        </p:nvSpPr>
        <p:spPr>
          <a:xfrm>
            <a:off x="7668344" y="2696418"/>
            <a:ext cx="1440160" cy="432048"/>
          </a:xfrm>
          <a:prstGeom prst="leftArrow">
            <a:avLst>
              <a:gd name="adj1" fmla="val 97334"/>
              <a:gd name="adj2" fmla="val 51808"/>
            </a:avLst>
          </a:prstGeom>
          <a:solidFill>
            <a:srgbClr val="99CCFF">
              <a:alpha val="41961"/>
            </a:srgbClr>
          </a:solidFill>
          <a:ln w="25400" cap="flat" cmpd="sng" algn="ctr">
            <a:solidFill>
              <a:srgbClr val="3399FF"/>
            </a:solidFill>
            <a:prstDash val="solid"/>
          </a:ln>
          <a:effectLst/>
        </p:spPr>
        <p:txBody>
          <a:bodyPr lIns="0" tIns="36000" rIns="0" b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Employed</a:t>
            </a:r>
            <a:endParaRPr kumimoji="0" lang="fr-CH" sz="2400" b="1" i="0" u="none" strike="noStrike" kern="0" cap="none" spc="0" normalizeH="0" baseline="0" noProof="0" dirty="0" smtClean="0">
              <a:ln>
                <a:noFill/>
              </a:ln>
              <a:solidFill>
                <a:srgbClr val="333399">
                  <a:lumMod val="75000"/>
                </a:srgbClr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29" name="Left Arrow 28"/>
          <p:cNvSpPr/>
          <p:nvPr/>
        </p:nvSpPr>
        <p:spPr>
          <a:xfrm>
            <a:off x="7668344" y="4064570"/>
            <a:ext cx="1440160" cy="432048"/>
          </a:xfrm>
          <a:prstGeom prst="leftArrow">
            <a:avLst>
              <a:gd name="adj1" fmla="val 97334"/>
              <a:gd name="adj2" fmla="val 51808"/>
            </a:avLst>
          </a:prstGeom>
          <a:solidFill>
            <a:srgbClr val="99CCFF">
              <a:alpha val="41961"/>
            </a:srgbClr>
          </a:solidFill>
          <a:ln w="25400" cap="flat" cmpd="sng" algn="ctr">
            <a:solidFill>
              <a:srgbClr val="3399FF"/>
            </a:solidFill>
            <a:prstDash val="solid"/>
          </a:ln>
          <a:effectLst/>
        </p:spPr>
        <p:txBody>
          <a:bodyPr lIns="0" tIns="36000" rIns="0" b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Employed</a:t>
            </a:r>
            <a:endParaRPr kumimoji="0" lang="fr-CH" sz="2400" b="1" i="1" u="none" strike="noStrike" kern="0" cap="none" spc="0" normalizeH="0" baseline="0" noProof="0" dirty="0" smtClean="0">
              <a:ln>
                <a:noFill/>
              </a:ln>
              <a:solidFill>
                <a:srgbClr val="333399">
                  <a:lumMod val="75000"/>
                </a:srgbClr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30" name="Left Arrow 29"/>
          <p:cNvSpPr/>
          <p:nvPr/>
        </p:nvSpPr>
        <p:spPr>
          <a:xfrm>
            <a:off x="7092280" y="4568626"/>
            <a:ext cx="2016224" cy="432048"/>
          </a:xfrm>
          <a:prstGeom prst="leftArrow">
            <a:avLst>
              <a:gd name="adj1" fmla="val 97334"/>
              <a:gd name="adj2" fmla="val 51808"/>
            </a:avLst>
          </a:prstGeom>
          <a:solidFill>
            <a:srgbClr val="FFFF00">
              <a:alpha val="41961"/>
            </a:srgbClr>
          </a:solidFill>
          <a:ln w="25400" cap="flat" cmpd="sng" algn="ctr">
            <a:solidFill>
              <a:srgbClr val="FFCC00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Not employed </a:t>
            </a:r>
          </a:p>
        </p:txBody>
      </p:sp>
    </p:spTree>
    <p:extLst>
      <p:ext uri="{BB962C8B-B14F-4D97-AF65-F5344CB8AC3E}">
        <p14:creationId xmlns:p14="http://schemas.microsoft.com/office/powerpoint/2010/main" val="427857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27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0" y="914400"/>
            <a:ext cx="9802689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Activity list example: Q. to identify Employed, at work</a:t>
            </a:r>
            <a:endParaRPr kumimoji="0" lang="x-none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79512" y="1524000"/>
            <a:ext cx="8856984" cy="5016758"/>
          </a:xfrm>
          <a:prstGeom prst="rect">
            <a:avLst/>
          </a:prstGeom>
          <a:ln>
            <a:solidFill>
              <a:srgbClr val="333399">
                <a:lumMod val="75000"/>
              </a:srgbClr>
            </a:solidFill>
          </a:ln>
        </p:spPr>
        <p:txBody>
          <a:bodyPr wrap="squar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Q1.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In the last week did you do any work for pay or profit?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            Yes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Arial Narrow" panose="020B0606020202030204" pitchFamily="34" charset="0"/>
              </a:rPr>
              <a:t>→ </a:t>
            </a:r>
            <a:r>
              <a:rPr kumimoji="0" lang="en-US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Arial Narrow" panose="020B0606020202030204" pitchFamily="34" charset="0"/>
              </a:rPr>
              <a:t>EMPLOYED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3366FF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            No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Q2.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Did you do any of the following activities, even if only for one hour, in exchange               for pay or to generate income…?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      Farming, animal husbandry or fishing </a:t>
            </a:r>
            <a:r>
              <a:rPr kumimoji="0" lang="en-US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mainly for sale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      Prepared food, manufactured textiles, crafts or tobacco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     Cleaned houses, washed, iron clothes for others, fixed clothing or shoes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     Sold beauty products, clothing, jewelry, order by catalog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     Fixed electro domestic equipment (iron, washing machine, cell phones,…)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            Yes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Arial Narrow" panose="020B0606020202030204" pitchFamily="34" charset="0"/>
              </a:rPr>
              <a:t>→ </a:t>
            </a:r>
            <a:r>
              <a:rPr kumimoji="0" lang="en-US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Arial Narrow" panose="020B0606020202030204" pitchFamily="34" charset="0"/>
              </a:rPr>
              <a:t>EMPLOYED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3366FF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            No </a:t>
            </a:r>
            <a:endParaRPr kumimoji="0" lang="en-US" sz="2000" b="0" i="1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Q3.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Did you help without being paid in any kind of business run by your household, even if it was for only one hour?                    Yes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Arial Narrow" panose="020B0606020202030204" pitchFamily="34" charset="0"/>
              </a:rPr>
              <a:t>→ </a:t>
            </a:r>
            <a:r>
              <a:rPr kumimoji="0" lang="en-US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Arial Narrow" panose="020B0606020202030204" pitchFamily="34" charset="0"/>
              </a:rPr>
              <a:t>EMPLOYED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3366FF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                                                         No </a:t>
            </a:r>
            <a:r>
              <a:rPr kumimoji="0" lang="en-US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</a:rPr>
              <a:t>  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57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28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 bwMode="auto">
          <a:xfrm>
            <a:off x="-39631" y="938474"/>
            <a:ext cx="8878831" cy="433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Main and secondary jobs: Illustration (1)</a:t>
            </a:r>
            <a:endParaRPr kumimoji="0" lang="en-GB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Footer Placeholder 2"/>
          <p:cNvSpPr txBox="1">
            <a:spLocks/>
          </p:cNvSpPr>
          <p:nvPr/>
        </p:nvSpPr>
        <p:spPr bwMode="auto">
          <a:xfrm>
            <a:off x="34925" y="6453188"/>
            <a:ext cx="69850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CCCCFF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CCCC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ILO Department of Statistics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CCCC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8" name="Slide Number Placeholder 3"/>
          <p:cNvSpPr txBox="1">
            <a:spLocks/>
          </p:cNvSpPr>
          <p:nvPr/>
        </p:nvSpPr>
        <p:spPr bwMode="auto">
          <a:xfrm>
            <a:off x="8101013" y="6453188"/>
            <a:ext cx="909637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FF99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3FBFE7-D4C2-4B92-AE3F-46C0A49923C0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FFFF99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5" t="8900" r="30010" b="35299"/>
          <a:stretch/>
        </p:blipFill>
        <p:spPr bwMode="auto">
          <a:xfrm>
            <a:off x="0" y="1371600"/>
            <a:ext cx="6543208" cy="3600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6" t="7400" r="37911" b="35999"/>
          <a:stretch/>
        </p:blipFill>
        <p:spPr bwMode="auto">
          <a:xfrm>
            <a:off x="3720789" y="2996952"/>
            <a:ext cx="5387715" cy="3448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5577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29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62278" y="945126"/>
            <a:ext cx="7581900" cy="883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Main and secondary jobs:</a:t>
            </a:r>
            <a:br>
              <a:rPr kumimoji="0" lang="en-GB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GB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Illustration (2)</a:t>
            </a:r>
            <a:endParaRPr kumimoji="0" lang="en-GB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0" t="22000" r="51010" b="31300"/>
          <a:stretch/>
        </p:blipFill>
        <p:spPr bwMode="auto">
          <a:xfrm>
            <a:off x="1143000" y="1905000"/>
            <a:ext cx="69342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557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3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42" name="Picture 2" descr="C:\Users\benes\Pictures\work\ILO-manuf-sq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71800" y="5738763"/>
            <a:ext cx="783002" cy="774643"/>
          </a:xfrm>
          <a:prstGeom prst="rect">
            <a:avLst/>
          </a:prstGeom>
          <a:noFill/>
          <a:ln>
            <a:solidFill>
              <a:srgbClr val="333399">
                <a:lumMod val="50000"/>
              </a:srgb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itle 1"/>
          <p:cNvSpPr txBox="1">
            <a:spLocks/>
          </p:cNvSpPr>
          <p:nvPr/>
        </p:nvSpPr>
        <p:spPr bwMode="auto">
          <a:xfrm>
            <a:off x="35683" y="990600"/>
            <a:ext cx="7581900" cy="252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Form of work: Employment </a:t>
            </a:r>
          </a:p>
        </p:txBody>
      </p:sp>
      <p:graphicFrame>
        <p:nvGraphicFramePr>
          <p:cNvPr id="46" name="Diagram 45"/>
          <p:cNvGraphicFramePr/>
          <p:nvPr>
            <p:extLst>
              <p:ext uri="{D42A27DB-BD31-4B8C-83A1-F6EECF244321}">
                <p14:modId xmlns:p14="http://schemas.microsoft.com/office/powerpoint/2010/main" val="233991059"/>
              </p:ext>
            </p:extLst>
          </p:nvPr>
        </p:nvGraphicFramePr>
        <p:xfrm>
          <a:off x="107504" y="1340768"/>
          <a:ext cx="8712968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7" name="Down Arrow 46"/>
          <p:cNvSpPr/>
          <p:nvPr/>
        </p:nvSpPr>
        <p:spPr>
          <a:xfrm>
            <a:off x="611560" y="2780928"/>
            <a:ext cx="647700" cy="864096"/>
          </a:xfrm>
          <a:prstGeom prst="downArrow">
            <a:avLst/>
          </a:prstGeom>
          <a:solidFill>
            <a:srgbClr val="9BBCFF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Down Arrow 47"/>
          <p:cNvSpPr/>
          <p:nvPr/>
        </p:nvSpPr>
        <p:spPr>
          <a:xfrm>
            <a:off x="3348236" y="3208461"/>
            <a:ext cx="647700" cy="436563"/>
          </a:xfrm>
          <a:prstGeom prst="downArrow">
            <a:avLst/>
          </a:prstGeom>
          <a:solidFill>
            <a:srgbClr val="6699FF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" name="Down Arrow 48"/>
          <p:cNvSpPr/>
          <p:nvPr/>
        </p:nvSpPr>
        <p:spPr>
          <a:xfrm>
            <a:off x="5652492" y="3212976"/>
            <a:ext cx="647700" cy="431800"/>
          </a:xfrm>
          <a:prstGeom prst="downArrow">
            <a:avLst/>
          </a:prstGeom>
          <a:solidFill>
            <a:srgbClr val="9BBCFF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0" name="Down Arrow 49"/>
          <p:cNvSpPr/>
          <p:nvPr/>
        </p:nvSpPr>
        <p:spPr>
          <a:xfrm>
            <a:off x="6803033" y="3212976"/>
            <a:ext cx="649287" cy="436563"/>
          </a:xfrm>
          <a:prstGeom prst="downArrow">
            <a:avLst/>
          </a:prstGeom>
          <a:solidFill>
            <a:srgbClr val="9BBCFF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1" name="Down Arrow 50"/>
          <p:cNvSpPr/>
          <p:nvPr/>
        </p:nvSpPr>
        <p:spPr>
          <a:xfrm>
            <a:off x="7884368" y="3212976"/>
            <a:ext cx="647700" cy="431800"/>
          </a:xfrm>
          <a:prstGeom prst="downArrow">
            <a:avLst/>
          </a:prstGeom>
          <a:solidFill>
            <a:srgbClr val="9BBCFF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2" name="Rounded Rectangle 51"/>
          <p:cNvSpPr/>
          <p:nvPr/>
        </p:nvSpPr>
        <p:spPr>
          <a:xfrm>
            <a:off x="179512" y="4869854"/>
            <a:ext cx="755898" cy="287338"/>
          </a:xfrm>
          <a:prstGeom prst="roundRect">
            <a:avLst/>
          </a:prstGeom>
          <a:solidFill>
            <a:srgbClr val="FFFFFF"/>
          </a:solidFill>
          <a:ln w="25400" cap="flat" cmpd="sng" algn="ctr">
            <a:solidFill>
              <a:srgbClr val="9BBCFF"/>
            </a:solidFill>
            <a:prstDash val="solid"/>
          </a:ln>
          <a:effectLst/>
        </p:spPr>
        <p:txBody>
          <a:bodyPr lIns="0" tIns="36000" rIns="0" bIns="3600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9BBCFF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Services</a:t>
            </a:r>
            <a:endParaRPr kumimoji="0" lang="en-GB" sz="1600" b="1" i="0" u="none" strike="noStrike" kern="0" cap="none" spc="0" normalizeH="0" baseline="0" noProof="0" dirty="0">
              <a:ln>
                <a:noFill/>
              </a:ln>
              <a:solidFill>
                <a:srgbClr val="9BBCFF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971600" y="4869160"/>
            <a:ext cx="864096" cy="287338"/>
          </a:xfrm>
          <a:prstGeom prst="roundRect">
            <a:avLst/>
          </a:prstGeom>
          <a:solidFill>
            <a:srgbClr val="FFFFFF"/>
          </a:solidFill>
          <a:ln w="25400" cap="flat" cmpd="sng" algn="ctr">
            <a:solidFill>
              <a:srgbClr val="9BBCFF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9BBCFF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Goods</a:t>
            </a:r>
            <a:endParaRPr kumimoji="0" lang="en-GB" sz="1800" b="1" i="0" u="none" strike="noStrike" kern="0" cap="none" spc="0" normalizeH="0" baseline="0" noProof="0" dirty="0">
              <a:ln>
                <a:noFill/>
              </a:ln>
              <a:solidFill>
                <a:srgbClr val="9BBCFF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54" name="Rounded Rectangle 53"/>
          <p:cNvSpPr/>
          <p:nvPr/>
        </p:nvSpPr>
        <p:spPr>
          <a:xfrm>
            <a:off x="5508922" y="4869160"/>
            <a:ext cx="503238" cy="287338"/>
          </a:xfrm>
          <a:prstGeom prst="roundRect">
            <a:avLst/>
          </a:prstGeom>
          <a:solidFill>
            <a:srgbClr val="FFFFFF"/>
          </a:solidFill>
          <a:ln w="25400" cap="flat" cmpd="sng" algn="ctr">
            <a:solidFill>
              <a:srgbClr val="9BBCFF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9BBCFF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6012160" y="4869160"/>
            <a:ext cx="504056" cy="287338"/>
          </a:xfrm>
          <a:prstGeom prst="roundRect">
            <a:avLst/>
          </a:prstGeom>
          <a:solidFill>
            <a:srgbClr val="FFFFFF"/>
          </a:solidFill>
          <a:ln w="25400" cap="flat" cmpd="sng" algn="ctr">
            <a:solidFill>
              <a:srgbClr val="9BBCFF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9BBCFF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G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6588224" y="4869160"/>
            <a:ext cx="504825" cy="287338"/>
          </a:xfrm>
          <a:prstGeom prst="roundRect">
            <a:avLst/>
          </a:prstGeom>
          <a:solidFill>
            <a:srgbClr val="FFFFFF"/>
          </a:solidFill>
          <a:ln w="25400" cap="flat" cmpd="sng" algn="ctr">
            <a:solidFill>
              <a:srgbClr val="9BBCFF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9BBCFF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7128594" y="4869160"/>
            <a:ext cx="467742" cy="287437"/>
          </a:xfrm>
          <a:prstGeom prst="roundRect">
            <a:avLst/>
          </a:prstGeom>
          <a:solidFill>
            <a:srgbClr val="FFFFFF"/>
          </a:solidFill>
          <a:ln w="25400" cap="flat" cmpd="sng" algn="ctr">
            <a:solidFill>
              <a:srgbClr val="9BBCFF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9BBCFF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G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7739583" y="4869160"/>
            <a:ext cx="504825" cy="287338"/>
          </a:xfrm>
          <a:prstGeom prst="roundRect">
            <a:avLst/>
          </a:prstGeom>
          <a:solidFill>
            <a:srgbClr val="FFFFFF"/>
          </a:solidFill>
          <a:ln w="25400" cap="flat" cmpd="sng" algn="ctr">
            <a:solidFill>
              <a:srgbClr val="9BBCFF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9BBCFF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G</a:t>
            </a:r>
            <a:endParaRPr kumimoji="0" lang="en-GB" sz="1800" b="1" i="0" u="none" strike="noStrike" kern="0" cap="none" spc="0" normalizeH="0" baseline="0" noProof="0" dirty="0">
              <a:ln>
                <a:noFill/>
              </a:ln>
              <a:solidFill>
                <a:srgbClr val="9BBCFF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59" name="Rounded Rectangle 58"/>
          <p:cNvSpPr/>
          <p:nvPr/>
        </p:nvSpPr>
        <p:spPr>
          <a:xfrm>
            <a:off x="8280722" y="4869854"/>
            <a:ext cx="467742" cy="287338"/>
          </a:xfrm>
          <a:prstGeom prst="roundRect">
            <a:avLst/>
          </a:prstGeom>
          <a:solidFill>
            <a:srgbClr val="FFFFFF"/>
          </a:solidFill>
          <a:ln w="25400" cap="flat" cmpd="sng" algn="ctr">
            <a:solidFill>
              <a:srgbClr val="9BBCFF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9BBCFF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2052117" y="4869160"/>
            <a:ext cx="1583779" cy="287338"/>
          </a:xfrm>
          <a:prstGeom prst="roundRect">
            <a:avLst/>
          </a:prstGeom>
          <a:solidFill>
            <a:srgbClr val="FFFFFF"/>
          </a:solidFill>
          <a:ln w="25400" cap="flat" cmpd="sng" algn="ctr">
            <a:solidFill>
              <a:srgbClr val="6699FF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9BBCFF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Services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3779192" y="4869854"/>
            <a:ext cx="1512888" cy="287338"/>
          </a:xfrm>
          <a:prstGeom prst="roundRect">
            <a:avLst/>
          </a:prstGeom>
          <a:solidFill>
            <a:srgbClr val="FFFFFF"/>
          </a:solidFill>
          <a:ln w="25400" cap="flat" cmpd="sng" algn="ctr">
            <a:solidFill>
              <a:srgbClr val="6699FF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9BBCFF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Goods</a:t>
            </a:r>
          </a:p>
        </p:txBody>
      </p:sp>
      <p:pic>
        <p:nvPicPr>
          <p:cNvPr id="62" name="Picture 61" descr="ILO-house-sq.JPG - Windows Photo Viewer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00" t="35434" r="41483" b="36913"/>
          <a:stretch/>
        </p:blipFill>
        <p:spPr>
          <a:xfrm>
            <a:off x="107504" y="5355936"/>
            <a:ext cx="922661" cy="881376"/>
          </a:xfrm>
          <a:prstGeom prst="rect">
            <a:avLst/>
          </a:prstGeom>
          <a:ln>
            <a:solidFill>
              <a:srgbClr val="333399">
                <a:lumMod val="50000"/>
              </a:srgbClr>
            </a:solidFill>
          </a:ln>
        </p:spPr>
      </p:pic>
      <p:pic>
        <p:nvPicPr>
          <p:cNvPr id="63" name="Picture 3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39" t="2360" r="43902" b="29032"/>
          <a:stretch/>
        </p:blipFill>
        <p:spPr bwMode="auto">
          <a:xfrm>
            <a:off x="7733975" y="5355936"/>
            <a:ext cx="1014055" cy="88137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4" name="Picture 63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50" t="11891" r="3302" b="-609"/>
          <a:stretch/>
        </p:blipFill>
        <p:spPr>
          <a:xfrm>
            <a:off x="6660232" y="5373217"/>
            <a:ext cx="869816" cy="864096"/>
          </a:xfrm>
          <a:prstGeom prst="rect">
            <a:avLst/>
          </a:prstGeom>
          <a:ln>
            <a:solidFill>
              <a:srgbClr val="333399">
                <a:lumMod val="50000"/>
              </a:srgbClr>
            </a:solidFill>
          </a:ln>
        </p:spPr>
      </p:pic>
      <p:pic>
        <p:nvPicPr>
          <p:cNvPr id="65" name="Picture 2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0" t="52641" r="58633" b="18250"/>
          <a:stretch/>
        </p:blipFill>
        <p:spPr bwMode="auto">
          <a:xfrm>
            <a:off x="5508104" y="5373215"/>
            <a:ext cx="966699" cy="82627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6" name="Picture 14" descr="FruitStallAtBeach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150" y="5301208"/>
            <a:ext cx="764666" cy="732847"/>
          </a:xfrm>
          <a:prstGeom prst="rect">
            <a:avLst/>
          </a:prstGeom>
          <a:noFill/>
          <a:ln w="9525">
            <a:solidFill>
              <a:srgbClr val="333399">
                <a:lumMod val="50000"/>
              </a:srgb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3" descr="C:\Users\benes\Pictures\work\ILO-agric.sq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5320921"/>
            <a:ext cx="840110" cy="786770"/>
          </a:xfrm>
          <a:prstGeom prst="rect">
            <a:avLst/>
          </a:prstGeom>
          <a:noFill/>
          <a:ln>
            <a:solidFill>
              <a:srgbClr val="333399">
                <a:lumMod val="50000"/>
              </a:srgb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917" y="5320921"/>
            <a:ext cx="838337" cy="622176"/>
          </a:xfrm>
          <a:prstGeom prst="rect">
            <a:avLst/>
          </a:prstGeom>
          <a:ln>
            <a:solidFill>
              <a:srgbClr val="BBE0E3">
                <a:lumMod val="10000"/>
              </a:srgbClr>
            </a:solidFill>
          </a:ln>
        </p:spPr>
      </p:pic>
      <p:pic>
        <p:nvPicPr>
          <p:cNvPr id="69" name="Picture 4" descr="C:\Users\benes\Pictures\work\shoe-shiner-Ethiopia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003" y="5796624"/>
            <a:ext cx="954535" cy="713992"/>
          </a:xfrm>
          <a:prstGeom prst="rect">
            <a:avLst/>
          </a:prstGeom>
          <a:noFill/>
          <a:ln>
            <a:solidFill>
              <a:srgbClr val="333399">
                <a:lumMod val="50000"/>
              </a:srgb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5" descr="C:\Users\benes\Pictures\work\firewood.jpg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29"/>
          <a:stretch/>
        </p:blipFill>
        <p:spPr bwMode="auto">
          <a:xfrm>
            <a:off x="1058845" y="5320921"/>
            <a:ext cx="776851" cy="1012470"/>
          </a:xfrm>
          <a:prstGeom prst="rect">
            <a:avLst/>
          </a:prstGeom>
          <a:noFill/>
          <a:ln>
            <a:solidFill>
              <a:srgbClr val="333399">
                <a:lumMod val="50000"/>
              </a:srgb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Rounded Rectangle 70"/>
          <p:cNvSpPr/>
          <p:nvPr/>
        </p:nvSpPr>
        <p:spPr>
          <a:xfrm>
            <a:off x="1907704" y="3212976"/>
            <a:ext cx="3528392" cy="3312368"/>
          </a:xfrm>
          <a:prstGeom prst="roundRect">
            <a:avLst/>
          </a:prstGeom>
          <a:noFill/>
          <a:ln w="25400" cap="flat" cmpd="sng" algn="ctr">
            <a:solidFill>
              <a:srgbClr val="C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414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30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533400" y="2667000"/>
            <a:ext cx="82296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Tabulations and Reporting documentation</a:t>
            </a:r>
            <a:endParaRPr kumimoji="0" lang="en-GB" sz="44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557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31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25021" y="990600"/>
            <a:ext cx="7581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Tabulations – Employment (1)</a:t>
            </a:r>
            <a:endParaRPr kumimoji="0" lang="en-GB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395536" y="1066800"/>
            <a:ext cx="864096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Statistics of forms of work (including employment) should be systematically tabulated by sex, specified age groups, level of educational attainment and by region, including urban and rural areas.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For a descriptive analysis of participation in the labour market, tabulations should include:</a:t>
            </a: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(a) working-age population by 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labour force status 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(including employment) and transitions (gross flows) between statuses, where possible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(b) 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persons in employment by characteristics of their current job(s)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, such as: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industry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occupation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status in employment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type of economic unit (formal market units/informal market units/non-market units/households)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institutional sector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geographic location of place of work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type of remuneration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specified bands of employment-related income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specified working-time hour bands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12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557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32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0" y="762000"/>
            <a:ext cx="7581900" cy="710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Tabulations – Employment (2)</a:t>
            </a:r>
            <a:endParaRPr kumimoji="0" lang="en-GB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468312" y="1360488"/>
            <a:ext cx="8496175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Tabulations of the 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total number of jobs in resident producer units 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are recommended by: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industry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specified working-time hour bands 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type of economic unit (formal market units/informal market units/non-market units/households)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Employment often depends on 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family or household-level characteristics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, particularly in rural areas of developing countries, thus recommended to prepare tabulations for: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persons in employment, by marital status and by presence of dependents or persons requiring care (young children, the elderly, others);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households, by number of working-age members according to their labour force status and main form of work, by main sources of income (income from self-employment, from wage employment, from own-use production work, and other sources), by bands of household income;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households without members in employment and households with members who are subsistence foodstuff producers, by size, composition, main sources of income and other relevant economic and social characteristics.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557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33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114300" y="941832"/>
            <a:ext cx="75819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Reporting documentation</a:t>
            </a:r>
            <a:endParaRPr kumimoji="0" lang="en-GB" sz="3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395536" y="1447800"/>
            <a:ext cx="8424936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20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To enhance transparency, statistics should be reported with regard to: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scope and coverage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concepts and definitions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any estimation or adjustment methods, including seasonal adjustments or imputation procedures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where possible, measures of data quality and precision, e.g., relative standard errors that account for complex survey designs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endParaRPr kumimoji="0" lang="en-GB" sz="24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Revisions, new time series or indicators should be adequately indicated and documented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, e.g. publication of dual estimates or series, for at least one year, following their implementation.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32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557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34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8" t="17490" r="2724" b="15948"/>
          <a:stretch/>
        </p:blipFill>
        <p:spPr bwMode="auto">
          <a:xfrm>
            <a:off x="252484" y="1600199"/>
            <a:ext cx="8639032" cy="4800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 txBox="1">
            <a:spLocks/>
          </p:cNvSpPr>
          <p:nvPr/>
        </p:nvSpPr>
        <p:spPr bwMode="auto">
          <a:xfrm>
            <a:off x="0" y="838200"/>
            <a:ext cx="866229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30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References:</a:t>
            </a:r>
            <a:endParaRPr kumimoji="0" lang="en-GB" altLang="en-US" sz="3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01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pic>
        <p:nvPicPr>
          <p:cNvPr id="12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11" name="Picture 3" descr="D:\Downloadan\Bahan Ajar\semangat-kerja-380x2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66800"/>
            <a:ext cx="8839200" cy="41909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" name="Rectangle 2"/>
          <p:cNvSpPr/>
          <p:nvPr/>
        </p:nvSpPr>
        <p:spPr>
          <a:xfrm>
            <a:off x="457200" y="5345204"/>
            <a:ext cx="8382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en-US" sz="4400" b="1" dirty="0" smtClean="0">
                <a:latin typeface="Algerian" panose="04020705040A02060702" pitchFamily="82" charset="0"/>
              </a:rPr>
              <a:t>Thank you</a:t>
            </a:r>
            <a:endParaRPr lang="en-US" sz="4400" dirty="0">
              <a:latin typeface="Algerian" panose="04020705040A02060702" pitchFamily="82" charset="0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35</a:t>
            </a:fld>
            <a:endParaRPr lang="en-US"/>
          </a:p>
        </p:txBody>
      </p:sp>
      <p:pic>
        <p:nvPicPr>
          <p:cNvPr id="1028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257800"/>
            <a:ext cx="1538498" cy="1206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ownloadan\Bahan Ajar\pancasila(welogo.blogspot.com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5164205"/>
            <a:ext cx="1524000" cy="138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315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98212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4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0" y="76200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Persons in employment</a:t>
            </a:r>
            <a:b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Operational definition -19</a:t>
            </a:r>
            <a:r>
              <a:rPr kumimoji="0" lang="en-US" sz="2800" b="1" i="0" u="none" strike="noStrike" kern="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ICLS (§ 27-32)</a:t>
            </a:r>
            <a:endParaRPr kumimoji="0" lang="fr-CH" sz="28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 bwMode="auto">
          <a:xfrm>
            <a:off x="107504" y="1676400"/>
            <a:ext cx="8590409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Two groups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Employed, at work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: </a:t>
            </a:r>
          </a:p>
          <a:p>
            <a:pPr marL="1143000" marR="0" lvl="2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Worked for pay or profit for 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at least 1 hour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Employed, not at work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: </a:t>
            </a:r>
          </a:p>
          <a:p>
            <a:pPr marL="1143000" marR="0" lvl="2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Worked already in the job, but not at work due to: </a:t>
            </a:r>
          </a:p>
          <a:p>
            <a:pPr marL="1600200" marR="0" lvl="3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Working time arrangement (shift work, flexitime)</a:t>
            </a:r>
          </a:p>
          <a:p>
            <a:pPr marL="1600200" marR="0" lvl="3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anose="020B0606020202030204" pitchFamily="34" charset="0"/>
              </a:rPr>
              <a:t>T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emporary absence (expects to return within short period)</a:t>
            </a:r>
          </a:p>
        </p:txBody>
      </p:sp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2188643"/>
              </p:ext>
            </p:extLst>
          </p:nvPr>
        </p:nvGraphicFramePr>
        <p:xfrm>
          <a:off x="971600" y="1828800"/>
          <a:ext cx="7488832" cy="1668780"/>
        </p:xfrm>
        <a:graphic>
          <a:graphicData uri="http://schemas.openxmlformats.org/drawingml/2006/table">
            <a:tbl>
              <a:tblPr firstRow="1" bandRow="1"/>
              <a:tblGrid>
                <a:gridCol w="7488832"/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2400" b="1" dirty="0" smtClean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“Working age persons who </a:t>
                      </a: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2400" b="1" dirty="0" smtClean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in the </a:t>
                      </a:r>
                      <a:r>
                        <a:rPr lang="en-GB" sz="2400" b="1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reference week / last 7 days</a:t>
                      </a: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2400" b="1" dirty="0" smtClean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were engaged in </a:t>
                      </a:r>
                      <a:r>
                        <a:rPr lang="en-GB" sz="2400" b="1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any</a:t>
                      </a:r>
                      <a:r>
                        <a:rPr lang="en-GB" sz="2400" b="1" dirty="0" smtClean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 activity </a:t>
                      </a: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2400" b="1" dirty="0" smtClean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to produce goods or provide services </a:t>
                      </a:r>
                      <a:r>
                        <a:rPr lang="en-GB" sz="2400" b="1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for pay or profit</a:t>
                      </a:r>
                      <a:r>
                        <a:rPr lang="en-GB" sz="2400" b="1" dirty="0" smtClean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</a:rPr>
                        <a:t>”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414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Box 67"/>
          <p:cNvSpPr txBox="1"/>
          <p:nvPr/>
        </p:nvSpPr>
        <p:spPr>
          <a:xfrm>
            <a:off x="6012160" y="6110420"/>
            <a:ext cx="3024336" cy="442035"/>
          </a:xfrm>
          <a:prstGeom prst="rect">
            <a:avLst/>
          </a:prstGeom>
          <a:solidFill>
            <a:srgbClr val="FFC000"/>
          </a:solidFill>
          <a:ln>
            <a:solidFill>
              <a:srgbClr val="333399">
                <a:lumMod val="50000"/>
              </a:srgbClr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</a:rPr>
              <a:t>c. Outside the labour force</a:t>
            </a:r>
            <a:endParaRPr kumimoji="0" lang="en-GB" sz="1800" b="0" i="1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pic>
        <p:nvPicPr>
          <p:cNvPr id="1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403871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5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45" name="Title 1"/>
          <p:cNvSpPr txBox="1">
            <a:spLocks/>
          </p:cNvSpPr>
          <p:nvPr/>
        </p:nvSpPr>
        <p:spPr bwMode="auto">
          <a:xfrm>
            <a:off x="-10878" y="865632"/>
            <a:ext cx="9154877" cy="886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Labour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force status classification</a:t>
            </a:r>
            <a:b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Activity principle + priority rule + 1 hr. criterion</a:t>
            </a:r>
            <a:endParaRPr kumimoji="0" lang="fr-CH" sz="28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Footer Placeholder 3"/>
          <p:cNvSpPr txBox="1">
            <a:spLocks/>
          </p:cNvSpPr>
          <p:nvPr/>
        </p:nvSpPr>
        <p:spPr bwMode="auto">
          <a:xfrm>
            <a:off x="34925" y="6264275"/>
            <a:ext cx="69850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CCCCFF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CCCC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ILO Department of Statistics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CCCC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7" name="Slide Number Placeholder 4"/>
          <p:cNvSpPr txBox="1">
            <a:spLocks/>
          </p:cNvSpPr>
          <p:nvPr/>
        </p:nvSpPr>
        <p:spPr bwMode="auto">
          <a:xfrm>
            <a:off x="8101013" y="6264275"/>
            <a:ext cx="909637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FF99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C45BD32-C34C-40F3-8902-B6F0D78F0E59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FFFF99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8" name="Footer Placeholder 3"/>
          <p:cNvSpPr txBox="1">
            <a:spLocks/>
          </p:cNvSpPr>
          <p:nvPr/>
        </p:nvSpPr>
        <p:spPr bwMode="auto">
          <a:xfrm>
            <a:off x="34925" y="6264275"/>
            <a:ext cx="69850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CCCCFF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CCCC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ILO Department of Statistics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CCCC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9" name="Slide Number Placeholder 4"/>
          <p:cNvSpPr txBox="1">
            <a:spLocks/>
          </p:cNvSpPr>
          <p:nvPr/>
        </p:nvSpPr>
        <p:spPr bwMode="auto">
          <a:xfrm>
            <a:off x="8101013" y="6264275"/>
            <a:ext cx="909637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FFFF99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AE436B3-E8CB-4AA3-AE26-3E3CDBD19B9F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FFFF99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cxnSp>
        <p:nvCxnSpPr>
          <p:cNvPr id="50" name="Straight Arrow Connector 49"/>
          <p:cNvCxnSpPr/>
          <p:nvPr/>
        </p:nvCxnSpPr>
        <p:spPr>
          <a:xfrm flipH="1">
            <a:off x="4849844" y="3805753"/>
            <a:ext cx="11328" cy="1656184"/>
          </a:xfrm>
          <a:prstGeom prst="straightConnector1">
            <a:avLst/>
          </a:prstGeom>
          <a:noFill/>
          <a:ln w="25400" cap="flat" cmpd="sng" algn="ctr">
            <a:solidFill>
              <a:srgbClr val="002060"/>
            </a:solidFill>
            <a:prstDash val="sysDot"/>
            <a:tailEnd type="arrow" w="lg" len="lg"/>
          </a:ln>
          <a:effectLst/>
        </p:spPr>
      </p:cxnSp>
      <p:cxnSp>
        <p:nvCxnSpPr>
          <p:cNvPr id="51" name="Straight Arrow Connector 50"/>
          <p:cNvCxnSpPr/>
          <p:nvPr/>
        </p:nvCxnSpPr>
        <p:spPr>
          <a:xfrm>
            <a:off x="7668344" y="3805753"/>
            <a:ext cx="0" cy="2366447"/>
          </a:xfrm>
          <a:prstGeom prst="straightConnector1">
            <a:avLst/>
          </a:prstGeom>
          <a:noFill/>
          <a:ln w="25400" cap="flat" cmpd="sng" algn="ctr">
            <a:solidFill>
              <a:srgbClr val="002060"/>
            </a:solidFill>
            <a:prstDash val="sysDot"/>
            <a:tailEnd type="arrow" w="lg" len="lg"/>
          </a:ln>
          <a:effectLst/>
        </p:spPr>
      </p:cxnSp>
      <p:cxnSp>
        <p:nvCxnSpPr>
          <p:cNvPr id="52" name="Straight Arrow Connector 51"/>
          <p:cNvCxnSpPr/>
          <p:nvPr/>
        </p:nvCxnSpPr>
        <p:spPr>
          <a:xfrm>
            <a:off x="2483768" y="2937055"/>
            <a:ext cx="6980" cy="1948988"/>
          </a:xfrm>
          <a:prstGeom prst="straightConnector1">
            <a:avLst/>
          </a:prstGeom>
          <a:noFill/>
          <a:ln w="25400" cap="flat" cmpd="sng" algn="ctr">
            <a:solidFill>
              <a:srgbClr val="002060"/>
            </a:solidFill>
            <a:prstDash val="sysDot"/>
            <a:tailEnd type="arrow" w="lg" len="lg"/>
          </a:ln>
          <a:effectLst/>
        </p:spPr>
      </p:cxnSp>
      <p:sp>
        <p:nvSpPr>
          <p:cNvPr id="53" name="Title 4"/>
          <p:cNvSpPr txBox="1">
            <a:spLocks/>
          </p:cNvSpPr>
          <p:nvPr/>
        </p:nvSpPr>
        <p:spPr>
          <a:xfrm>
            <a:off x="34924" y="1828800"/>
            <a:ext cx="8975725" cy="413436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anchor="ctr"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200" kern="0" dirty="0" smtClean="0">
                <a:solidFill>
                  <a:srgbClr val="FFFFFF"/>
                </a:solidFill>
                <a:latin typeface="Arial Narrow" pitchFamily="34" charset="0"/>
              </a:rPr>
              <a:t>Working age population (a + b + c)</a:t>
            </a:r>
            <a:endParaRPr lang="en-GB" sz="3200" kern="0" dirty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557354" y="3533803"/>
            <a:ext cx="1800200" cy="688256"/>
          </a:xfrm>
          <a:prstGeom prst="rect">
            <a:avLst/>
          </a:prstGeom>
          <a:solidFill>
            <a:srgbClr val="FFFFFF"/>
          </a:solidFill>
          <a:ln>
            <a:solidFill>
              <a:srgbClr val="00206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</a:rPr>
              <a:t>With job for pay / profit, not at work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4605" y="4880058"/>
            <a:ext cx="3283259" cy="438033"/>
          </a:xfrm>
          <a:prstGeom prst="rect">
            <a:avLst/>
          </a:prstGeom>
          <a:solidFill>
            <a:srgbClr val="3366FF"/>
          </a:solidFill>
          <a:ln>
            <a:solidFill>
              <a:srgbClr val="002060"/>
            </a:solidFill>
          </a:ln>
        </p:spPr>
        <p:txBody>
          <a:bodyPr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3200" dirty="0" smtClean="0">
                <a:solidFill>
                  <a:srgbClr val="FFFFFF"/>
                </a:solidFill>
                <a:latin typeface="Arial Narrow" pitchFamily="34" charset="0"/>
              </a:rPr>
              <a:t>a. Employed</a:t>
            </a:r>
            <a:endParaRPr lang="en-GB" sz="3200" dirty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851921" y="2577185"/>
            <a:ext cx="5158728" cy="688256"/>
          </a:xfrm>
          <a:prstGeom prst="rect">
            <a:avLst/>
          </a:prstGeom>
          <a:solidFill>
            <a:srgbClr val="FFFFFF">
              <a:lumMod val="75000"/>
            </a:srgbClr>
          </a:solidFill>
          <a:ln>
            <a:noFill/>
          </a:ln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</a:rPr>
              <a:t>NOT EMPLOYED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</a:rPr>
              <a:t>(without work for pay/ profit)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455417" y="5461936"/>
            <a:ext cx="2484735" cy="576235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txBody>
          <a:bodyPr wrap="square" rtlCol="0" anchor="ctr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3200" dirty="0" smtClean="0">
                <a:solidFill>
                  <a:srgbClr val="002060"/>
                </a:solidFill>
                <a:latin typeface="Arial Narrow" pitchFamily="34" charset="0"/>
              </a:rPr>
              <a:t>b. Unemployed</a:t>
            </a:r>
            <a:endParaRPr lang="en-GB" sz="3200" dirty="0">
              <a:solidFill>
                <a:srgbClr val="002060"/>
              </a:solidFill>
              <a:latin typeface="Arial Narrow" pitchFamily="34" charset="0"/>
            </a:endParaRPr>
          </a:p>
        </p:txBody>
      </p:sp>
      <p:cxnSp>
        <p:nvCxnSpPr>
          <p:cNvPr id="58" name="Straight Arrow Connector 57"/>
          <p:cNvCxnSpPr/>
          <p:nvPr/>
        </p:nvCxnSpPr>
        <p:spPr>
          <a:xfrm>
            <a:off x="324668" y="2869819"/>
            <a:ext cx="0" cy="2010238"/>
          </a:xfrm>
          <a:prstGeom prst="straightConnector1">
            <a:avLst/>
          </a:prstGeom>
          <a:noFill/>
          <a:ln w="25400" cap="flat" cmpd="sng" algn="ctr">
            <a:solidFill>
              <a:srgbClr val="002060"/>
            </a:solidFill>
            <a:prstDash val="solid"/>
            <a:tailEnd type="arrow" w="lg" len="lg"/>
          </a:ln>
          <a:effectLst/>
        </p:spPr>
      </p:cxnSp>
      <p:sp>
        <p:nvSpPr>
          <p:cNvPr id="59" name="TextBox 58"/>
          <p:cNvSpPr txBox="1"/>
          <p:nvPr/>
        </p:nvSpPr>
        <p:spPr>
          <a:xfrm>
            <a:off x="36636" y="2289922"/>
            <a:ext cx="3320918" cy="651905"/>
          </a:xfrm>
          <a:prstGeom prst="rect">
            <a:avLst/>
          </a:prstGeom>
          <a:solidFill>
            <a:srgbClr val="FFFFFF"/>
          </a:solidFill>
          <a:ln>
            <a:solidFill>
              <a:srgbClr val="002060"/>
            </a:solidFill>
          </a:ln>
        </p:spPr>
        <p:txBody>
          <a:bodyPr wrap="square" lIns="36000" tIns="18000" rIns="36000" bIns="18000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</a:rPr>
              <a:t>In short reference period,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</a:rPr>
              <a:t>worked for pay / profit for 1+ hours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3851921" y="3445713"/>
            <a:ext cx="5158727" cy="380480"/>
          </a:xfrm>
          <a:prstGeom prst="rect">
            <a:avLst/>
          </a:prstGeom>
          <a:solidFill>
            <a:srgbClr val="FFFFFF"/>
          </a:solidFill>
          <a:ln>
            <a:solidFill>
              <a:srgbClr val="00206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</a:rPr>
              <a:t>Seeking work for pay/profit</a:t>
            </a:r>
          </a:p>
        </p:txBody>
      </p:sp>
      <p:sp>
        <p:nvSpPr>
          <p:cNvPr id="61" name="Oval 60"/>
          <p:cNvSpPr/>
          <p:nvPr/>
        </p:nvSpPr>
        <p:spPr>
          <a:xfrm>
            <a:off x="4645148" y="3805753"/>
            <a:ext cx="432048" cy="288032"/>
          </a:xfrm>
          <a:prstGeom prst="ellipse">
            <a:avLst/>
          </a:prstGeom>
          <a:solidFill>
            <a:srgbClr val="92D05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Y</a:t>
            </a:r>
          </a:p>
        </p:txBody>
      </p:sp>
      <p:sp>
        <p:nvSpPr>
          <p:cNvPr id="62" name="Oval 61"/>
          <p:cNvSpPr/>
          <p:nvPr/>
        </p:nvSpPr>
        <p:spPr>
          <a:xfrm>
            <a:off x="108644" y="2941827"/>
            <a:ext cx="432048" cy="288032"/>
          </a:xfrm>
          <a:prstGeom prst="ellipse">
            <a:avLst/>
          </a:prstGeom>
          <a:solidFill>
            <a:srgbClr val="92D05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Y</a:t>
            </a:r>
          </a:p>
        </p:txBody>
      </p:sp>
      <p:sp>
        <p:nvSpPr>
          <p:cNvPr id="63" name="Oval 62"/>
          <p:cNvSpPr/>
          <p:nvPr/>
        </p:nvSpPr>
        <p:spPr>
          <a:xfrm>
            <a:off x="4633820" y="4669849"/>
            <a:ext cx="432048" cy="288032"/>
          </a:xfrm>
          <a:prstGeom prst="ellipse">
            <a:avLst/>
          </a:prstGeom>
          <a:solidFill>
            <a:srgbClr val="92D05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Y</a:t>
            </a:r>
          </a:p>
        </p:txBody>
      </p:sp>
      <p:sp>
        <p:nvSpPr>
          <p:cNvPr id="64" name="Oval 63"/>
          <p:cNvSpPr/>
          <p:nvPr/>
        </p:nvSpPr>
        <p:spPr>
          <a:xfrm>
            <a:off x="2267744" y="2941827"/>
            <a:ext cx="432048" cy="288032"/>
          </a:xfrm>
          <a:prstGeom prst="ellipse">
            <a:avLst/>
          </a:prstGeom>
          <a:solidFill>
            <a:srgbClr val="C0000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N</a:t>
            </a:r>
          </a:p>
        </p:txBody>
      </p:sp>
      <p:sp>
        <p:nvSpPr>
          <p:cNvPr id="65" name="Oval 64"/>
          <p:cNvSpPr/>
          <p:nvPr/>
        </p:nvSpPr>
        <p:spPr>
          <a:xfrm>
            <a:off x="7452320" y="3805753"/>
            <a:ext cx="432048" cy="288032"/>
          </a:xfrm>
          <a:prstGeom prst="ellipse">
            <a:avLst/>
          </a:prstGeom>
          <a:solidFill>
            <a:srgbClr val="C0000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N</a:t>
            </a:r>
          </a:p>
        </p:txBody>
      </p:sp>
      <p:cxnSp>
        <p:nvCxnSpPr>
          <p:cNvPr id="66" name="Straight Arrow Connector 65"/>
          <p:cNvCxnSpPr>
            <a:stCxn id="56" idx="2"/>
            <a:endCxn id="60" idx="0"/>
          </p:cNvCxnSpPr>
          <p:nvPr/>
        </p:nvCxnSpPr>
        <p:spPr>
          <a:xfrm>
            <a:off x="6431285" y="3265441"/>
            <a:ext cx="0" cy="180272"/>
          </a:xfrm>
          <a:prstGeom prst="straightConnector1">
            <a:avLst/>
          </a:prstGeom>
          <a:noFill/>
          <a:ln w="25400" cap="flat" cmpd="sng" algn="ctr">
            <a:solidFill>
              <a:srgbClr val="002060"/>
            </a:solidFill>
            <a:prstDash val="solid"/>
            <a:tailEnd type="arrow" w="lg" len="lg"/>
          </a:ln>
          <a:effectLst/>
        </p:spPr>
      </p:cxnSp>
      <p:sp>
        <p:nvSpPr>
          <p:cNvPr id="67" name="TextBox 66"/>
          <p:cNvSpPr txBox="1"/>
          <p:nvPr/>
        </p:nvSpPr>
        <p:spPr>
          <a:xfrm>
            <a:off x="36636" y="6110420"/>
            <a:ext cx="5903516" cy="442035"/>
          </a:xfrm>
          <a:prstGeom prst="rect">
            <a:avLst/>
          </a:prstGeom>
          <a:solidFill>
            <a:srgbClr val="9BBCFF"/>
          </a:solidFill>
          <a:ln>
            <a:noFill/>
          </a:ln>
        </p:spPr>
        <p:txBody>
          <a:bodyPr wrap="square" lIns="36000" tIns="36000" rIns="36000" bIns="36000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400" i="1" dirty="0" smtClean="0">
                <a:solidFill>
                  <a:srgbClr val="002060"/>
                </a:solidFill>
                <a:latin typeface="Arial Narrow" pitchFamily="34" charset="0"/>
              </a:rPr>
              <a:t>Labour force (a + b)</a:t>
            </a:r>
            <a:endParaRPr lang="en-GB" i="1" dirty="0" smtClean="0">
              <a:solidFill>
                <a:srgbClr val="002060"/>
              </a:solidFill>
              <a:latin typeface="Arial Narrow" pitchFamily="34" charset="0"/>
            </a:endParaRPr>
          </a:p>
        </p:txBody>
      </p:sp>
      <p:cxnSp>
        <p:nvCxnSpPr>
          <p:cNvPr id="69" name="Shape 43"/>
          <p:cNvCxnSpPr>
            <a:stCxn id="70" idx="0"/>
            <a:endCxn id="56" idx="0"/>
          </p:cNvCxnSpPr>
          <p:nvPr/>
        </p:nvCxnSpPr>
        <p:spPr>
          <a:xfrm rot="5400000" flipH="1" flipV="1">
            <a:off x="4410495" y="1736848"/>
            <a:ext cx="1180452" cy="2861127"/>
          </a:xfrm>
          <a:prstGeom prst="bentConnector3">
            <a:avLst>
              <a:gd name="adj1" fmla="val 119365"/>
            </a:avLst>
          </a:prstGeom>
          <a:noFill/>
          <a:ln w="25400" cap="flat" cmpd="sng" algn="ctr">
            <a:solidFill>
              <a:srgbClr val="002060"/>
            </a:solidFill>
            <a:prstDash val="solid"/>
            <a:tailEnd type="arrow"/>
          </a:ln>
          <a:effectLst/>
        </p:spPr>
      </p:cxnSp>
      <p:sp>
        <p:nvSpPr>
          <p:cNvPr id="70" name="Oval 69"/>
          <p:cNvSpPr/>
          <p:nvPr/>
        </p:nvSpPr>
        <p:spPr>
          <a:xfrm>
            <a:off x="3354134" y="3757637"/>
            <a:ext cx="432048" cy="288032"/>
          </a:xfrm>
          <a:prstGeom prst="ellipse">
            <a:avLst/>
          </a:prstGeom>
          <a:solidFill>
            <a:srgbClr val="C0000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N</a:t>
            </a:r>
          </a:p>
        </p:txBody>
      </p:sp>
      <p:sp>
        <p:nvSpPr>
          <p:cNvPr id="71" name="Oval 70"/>
          <p:cNvSpPr/>
          <p:nvPr/>
        </p:nvSpPr>
        <p:spPr>
          <a:xfrm>
            <a:off x="2274724" y="4356203"/>
            <a:ext cx="432048" cy="288032"/>
          </a:xfrm>
          <a:prstGeom prst="ellipse">
            <a:avLst/>
          </a:prstGeom>
          <a:solidFill>
            <a:srgbClr val="92D05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Y</a:t>
            </a:r>
          </a:p>
        </p:txBody>
      </p:sp>
      <p:cxnSp>
        <p:nvCxnSpPr>
          <p:cNvPr id="72" name="Straight Arrow Connector 71"/>
          <p:cNvCxnSpPr>
            <a:stCxn id="73" idx="0"/>
          </p:cNvCxnSpPr>
          <p:nvPr/>
        </p:nvCxnSpPr>
        <p:spPr>
          <a:xfrm>
            <a:off x="6516216" y="4669849"/>
            <a:ext cx="0" cy="1502351"/>
          </a:xfrm>
          <a:prstGeom prst="straightConnector1">
            <a:avLst/>
          </a:prstGeom>
          <a:noFill/>
          <a:ln w="25400" cap="flat" cmpd="sng" algn="ctr">
            <a:solidFill>
              <a:srgbClr val="002060"/>
            </a:solidFill>
            <a:prstDash val="sysDot"/>
            <a:tailEnd type="arrow" w="lg" len="lg"/>
          </a:ln>
          <a:effectLst/>
        </p:spPr>
      </p:cxnSp>
      <p:sp>
        <p:nvSpPr>
          <p:cNvPr id="73" name="Oval 72"/>
          <p:cNvSpPr/>
          <p:nvPr/>
        </p:nvSpPr>
        <p:spPr>
          <a:xfrm>
            <a:off x="6300192" y="4669849"/>
            <a:ext cx="432048" cy="288032"/>
          </a:xfrm>
          <a:prstGeom prst="ellipse">
            <a:avLst/>
          </a:prstGeom>
          <a:solidFill>
            <a:srgbClr val="C00000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N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3851921" y="4289369"/>
            <a:ext cx="3168004" cy="380480"/>
          </a:xfrm>
          <a:prstGeom prst="rect">
            <a:avLst/>
          </a:prstGeom>
          <a:solidFill>
            <a:srgbClr val="FFFFFF"/>
          </a:solidFill>
          <a:ln>
            <a:solidFill>
              <a:srgbClr val="002060"/>
            </a:solidFill>
          </a:ln>
        </p:spPr>
        <p:txBody>
          <a:bodyPr wrap="square" lIns="36000" tIns="36000" rIns="36000" bIns="36000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Narrow" pitchFamily="34" charset="0"/>
              </a:rPr>
              <a:t>Available</a:t>
            </a:r>
          </a:p>
        </p:txBody>
      </p:sp>
      <p:sp>
        <p:nvSpPr>
          <p:cNvPr id="75" name="Rectangle 74"/>
          <p:cNvSpPr/>
          <p:nvPr/>
        </p:nvSpPr>
        <p:spPr>
          <a:xfrm>
            <a:off x="892417" y="3645995"/>
            <a:ext cx="439223" cy="369332"/>
          </a:xfrm>
          <a:prstGeom prst="rect">
            <a:avLst/>
          </a:prstGeom>
          <a:noFill/>
          <a:scene3d>
            <a:camera prst="orthographicFront">
              <a:rot lat="0" lon="0" rev="2100000"/>
            </a:camera>
            <a:lightRig rig="threePt" dir="t"/>
          </a:scene3d>
        </p:spPr>
        <p:txBody>
          <a:bodyPr wrap="non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</a:rPr>
              <a:t>1</a:t>
            </a:r>
            <a:r>
              <a:rPr lang="en-US" sz="2400" b="1" baseline="30000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</a:rPr>
              <a:t>st</a:t>
            </a:r>
            <a:r>
              <a:rPr lang="en-US" sz="2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</a:rPr>
              <a:t> </a:t>
            </a:r>
            <a:endParaRPr lang="en-US" sz="2400" b="1" dirty="0">
              <a:ln w="18000">
                <a:solidFill>
                  <a:srgbClr val="FF0000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5518562" y="3824736"/>
            <a:ext cx="421590" cy="369332"/>
          </a:xfrm>
          <a:prstGeom prst="rect">
            <a:avLst/>
          </a:prstGeom>
          <a:noFill/>
          <a:scene3d>
            <a:camera prst="orthographicFront">
              <a:rot lat="0" lon="0" rev="2100000"/>
            </a:camera>
            <a:lightRig rig="threePt" dir="t"/>
          </a:scene3d>
        </p:spPr>
        <p:txBody>
          <a:bodyPr wrap="non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</a:rPr>
              <a:t>2</a:t>
            </a:r>
            <a:r>
              <a:rPr lang="en-US" sz="2400" b="1" baseline="30000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</a:rPr>
              <a:t>nd</a:t>
            </a:r>
            <a:endParaRPr lang="en-US" sz="2400" b="1" dirty="0">
              <a:ln w="18000">
                <a:solidFill>
                  <a:srgbClr val="FF0000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7724308" y="4948759"/>
            <a:ext cx="376705" cy="369332"/>
          </a:xfrm>
          <a:prstGeom prst="rect">
            <a:avLst/>
          </a:prstGeom>
          <a:noFill/>
          <a:scene3d>
            <a:camera prst="orthographicFront">
              <a:rot lat="0" lon="0" rev="2100000"/>
            </a:camera>
            <a:lightRig rig="threePt" dir="t"/>
          </a:scene3d>
        </p:spPr>
        <p:txBody>
          <a:bodyPr wrap="non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</a:rPr>
              <a:t>3</a:t>
            </a:r>
            <a:r>
              <a:rPr lang="en-US" sz="2400" b="1" baseline="30000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</a:rPr>
              <a:t>rd</a:t>
            </a:r>
            <a:endParaRPr lang="en-US" sz="2400" b="1" dirty="0">
              <a:ln w="18000">
                <a:solidFill>
                  <a:srgbClr val="FF0000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14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6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 bwMode="auto">
          <a:xfrm>
            <a:off x="0" y="990600"/>
            <a:ext cx="7581900" cy="73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 hour criterion</a:t>
            </a:r>
            <a:b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Retained</a:t>
            </a:r>
            <a:endParaRPr kumimoji="0" lang="fr-CH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468313" y="1970088"/>
            <a:ext cx="82296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Reasons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Ensures </a:t>
            </a: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mutually exclusive 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and </a:t>
            </a: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complete classification 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of working age population by labour force status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Employed  / Unemployed / Outside labour force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Covers </a:t>
            </a: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all types of employment 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including short-time work, casual work, stand-by work, &amp; other irregular employment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Captures employment by persons who may also be students, housewives, pensioners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Capture </a:t>
            </a: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all labour inputs from employment </a:t>
            </a: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activity into production (for national production accounts)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CH" sz="32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414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733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7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 bwMode="auto">
          <a:xfrm>
            <a:off x="0" y="990600"/>
            <a:ext cx="75819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Persons in employment:</a:t>
            </a:r>
            <a:b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Main updates in operational definition </a:t>
            </a: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304800" y="1828800"/>
            <a:ext cx="8686800" cy="4817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Based on accumulated national practice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Refined short reference period for measurement</a:t>
            </a:r>
          </a:p>
          <a:p>
            <a:pPr marL="1143000" marR="0" lvl="2" indent="-2286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Reference week, last 7 days (no longer alternative 1 day)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Concept restricted to </a:t>
            </a: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work</a:t>
            </a: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 </a:t>
            </a: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anose="020B0606020202030204" pitchFamily="34" charset="0"/>
              </a:rPr>
              <a:t>for pay or profit</a:t>
            </a:r>
          </a:p>
          <a:p>
            <a:pPr marL="1143000" marR="0" lvl="2" indent="-2286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2D2D8A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New guidance to establish main intended destination of activity                        (for sale / for own final use)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2D2D8A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No more reference to status in employment groups</a:t>
            </a:r>
          </a:p>
          <a:p>
            <a:pPr marL="1143000" marR="0" lvl="2" indent="-2286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2D2D8A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Same treatment for all groups regardless of status in employment</a:t>
            </a:r>
          </a:p>
          <a:p>
            <a:pPr marL="1143000" marR="0" lvl="2" indent="-2286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2D2D8A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No optional hours’ threshold for contributing family workers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2D2D8A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Simplified guidance to determine temporary absence</a:t>
            </a:r>
          </a:p>
          <a:p>
            <a:pPr marL="1143000" marR="0" lvl="2" indent="-2286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2D2D8A">
                    <a:lumMod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</a:rPr>
              <a:t>Job attachment assessed using reason for absence, and for certain reasons: total duration and continued remuneration</a:t>
            </a:r>
          </a:p>
        </p:txBody>
      </p:sp>
    </p:spTree>
    <p:extLst>
      <p:ext uri="{BB962C8B-B14F-4D97-AF65-F5344CB8AC3E}">
        <p14:creationId xmlns:p14="http://schemas.microsoft.com/office/powerpoint/2010/main" val="252414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3508921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78FAA-DD65-414D-8D69-5616D46A760E}" type="slidenum">
              <a:rPr lang="en-US" smtClean="0"/>
              <a:t>8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34982" y="841375"/>
            <a:ext cx="8878831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Choice of short reference period</a:t>
            </a:r>
            <a:endParaRPr kumimoji="0" lang="x-none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Content Placeholder 7" descr="Frequency - Excel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1" t="23996" r="14270" b="10119"/>
          <a:stretch/>
        </p:blipFill>
        <p:spPr bwMode="auto">
          <a:xfrm>
            <a:off x="1187624" y="2337048"/>
            <a:ext cx="7776864" cy="342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323528" y="1905000"/>
            <a:ext cx="4680520" cy="4078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400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Moving reference period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500" dirty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000" b="1" dirty="0" smtClean="0">
                <a:solidFill>
                  <a:srgbClr val="2D2D8A">
                    <a:lumMod val="75000"/>
                  </a:srgbClr>
                </a:solidFill>
                <a:latin typeface="Arial Narrow" panose="020B0606020202030204" pitchFamily="34" charset="0"/>
              </a:rPr>
              <a:t>Last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000" b="1" dirty="0">
                <a:solidFill>
                  <a:srgbClr val="2D2D8A">
                    <a:lumMod val="75000"/>
                  </a:srgbClr>
                </a:solidFill>
                <a:latin typeface="Arial Narrow" panose="020B0606020202030204" pitchFamily="34" charset="0"/>
              </a:rPr>
              <a:t>c</a:t>
            </a:r>
            <a:r>
              <a:rPr lang="en-GB" sz="2000" b="1" dirty="0" smtClean="0">
                <a:solidFill>
                  <a:srgbClr val="2D2D8A">
                    <a:lumMod val="75000"/>
                  </a:srgbClr>
                </a:solidFill>
                <a:latin typeface="Arial Narrow" panose="020B0606020202030204" pitchFamily="34" charset="0"/>
              </a:rPr>
              <a:t>alendar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000" b="1" dirty="0">
                <a:solidFill>
                  <a:srgbClr val="2D2D8A">
                    <a:lumMod val="75000"/>
                  </a:srgbClr>
                </a:solidFill>
                <a:latin typeface="Arial Narrow" panose="020B0606020202030204" pitchFamily="34" charset="0"/>
              </a:rPr>
              <a:t>w</a:t>
            </a:r>
            <a:r>
              <a:rPr lang="en-GB" sz="2000" b="1" dirty="0" smtClean="0">
                <a:solidFill>
                  <a:srgbClr val="2D2D8A">
                    <a:lumMod val="75000"/>
                  </a:srgbClr>
                </a:solidFill>
                <a:latin typeface="Arial Narrow" panose="020B0606020202030204" pitchFamily="34" charset="0"/>
              </a:rPr>
              <a:t>eek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dirty="0" smtClean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000" b="1" dirty="0" smtClean="0">
                <a:solidFill>
                  <a:srgbClr val="2D2D8A">
                    <a:lumMod val="75000"/>
                  </a:srgbClr>
                </a:solidFill>
                <a:latin typeface="Arial Narrow" panose="020B0606020202030204" pitchFamily="34" charset="0"/>
              </a:rPr>
              <a:t>Last 7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000" b="1" dirty="0" smtClean="0">
                <a:solidFill>
                  <a:srgbClr val="2D2D8A">
                    <a:lumMod val="75000"/>
                  </a:srgbClr>
                </a:solidFill>
                <a:latin typeface="Arial Narrow" panose="020B0606020202030204" pitchFamily="34" charset="0"/>
              </a:rPr>
              <a:t>days</a:t>
            </a:r>
            <a:endParaRPr lang="en-GB" sz="2000" b="1" dirty="0" smtClean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dirty="0" smtClean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400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Fixed reference period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000" b="1" dirty="0" smtClean="0">
                <a:solidFill>
                  <a:srgbClr val="2D2D8A">
                    <a:lumMod val="75000"/>
                  </a:srgbClr>
                </a:solidFill>
                <a:latin typeface="Arial Narrow" panose="020B0606020202030204" pitchFamily="34" charset="0"/>
              </a:rPr>
              <a:t>Week of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000" b="1" dirty="0" smtClean="0">
                <a:solidFill>
                  <a:srgbClr val="2D2D8A">
                    <a:lumMod val="75000"/>
                  </a:srgbClr>
                </a:solidFill>
                <a:latin typeface="Arial Narrow" panose="020B0606020202030204" pitchFamily="34" charset="0"/>
              </a:rPr>
              <a:t>(DATE)</a:t>
            </a:r>
            <a:endParaRPr lang="en-GB" sz="2000" b="1" dirty="0">
              <a:solidFill>
                <a:srgbClr val="2D2D8A">
                  <a:lumMod val="75000"/>
                </a:srgbClr>
              </a:solidFill>
              <a:latin typeface="Arial Narrow" panose="020B0606020202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14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67"/>
          <a:stretch/>
        </p:blipFill>
        <p:spPr>
          <a:xfrm>
            <a:off x="0" y="1"/>
            <a:ext cx="9144000" cy="9418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4"/>
          <a:stretch/>
        </p:blipFill>
        <p:spPr>
          <a:xfrm>
            <a:off x="0" y="6540759"/>
            <a:ext cx="9144000" cy="317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762000" y="412819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4E978FAA-DD65-414D-8D69-5616D46A760E}" type="slidenum">
              <a:rPr lang="en-US" smtClean="0"/>
              <a:t>9</a:t>
            </a:fld>
            <a:endParaRPr lang="en-US" dirty="0"/>
          </a:p>
        </p:txBody>
      </p:sp>
      <p:pic>
        <p:nvPicPr>
          <p:cNvPr id="13" name="Picture 4" descr="D:\Downloadan\Bahan Ajar\Lambang_Badan_Pusat_Statistik_(BPS)_Indonesia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" y="76200"/>
            <a:ext cx="955618" cy="7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90600" y="101584"/>
            <a:ext cx="28360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BPS - Statistics Indonesia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 bwMode="auto">
          <a:xfrm>
            <a:off x="179512" y="914400"/>
            <a:ext cx="8735888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Temporary absence from employment:</a:t>
            </a:r>
            <a:b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Need to be short &amp; keep job attachment</a:t>
            </a:r>
            <a:endParaRPr kumimoji="0" lang="fr-CH" sz="28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Placeholder 5"/>
          <p:cNvSpPr txBox="1">
            <a:spLocks/>
          </p:cNvSpPr>
          <p:nvPr/>
        </p:nvSpPr>
        <p:spPr bwMode="auto">
          <a:xfrm>
            <a:off x="457200" y="1697360"/>
            <a:ext cx="4040188" cy="360040"/>
          </a:xfrm>
          <a:prstGeom prst="rect">
            <a:avLst/>
          </a:prstGeom>
          <a:solidFill>
            <a:srgbClr val="9BB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b="1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 b="1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 b="1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 b="1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2860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600" b="1">
                <a:solidFill>
                  <a:srgbClr val="000066"/>
                </a:solidFill>
                <a:latin typeface="+mn-lt"/>
              </a:defRPr>
            </a:lvl6pPr>
            <a:lvl7pPr marL="27432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600" b="1">
                <a:solidFill>
                  <a:srgbClr val="000066"/>
                </a:solidFill>
                <a:latin typeface="+mn-lt"/>
              </a:defRPr>
            </a:lvl7pPr>
            <a:lvl8pPr marL="32004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600" b="1">
                <a:solidFill>
                  <a:srgbClr val="000066"/>
                </a:solidFill>
                <a:latin typeface="+mn-lt"/>
              </a:defRPr>
            </a:lvl8pPr>
            <a:lvl9pPr marL="36576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600" b="1">
                <a:solidFill>
                  <a:srgbClr val="000066"/>
                </a:solidFill>
                <a:latin typeface="+mn-lt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Reason </a:t>
            </a:r>
            <a:endParaRPr kumimoji="0" lang="fr-CH" sz="24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23" name="Content Placeholder 6"/>
          <p:cNvSpPr txBox="1">
            <a:spLocks/>
          </p:cNvSpPr>
          <p:nvPr/>
        </p:nvSpPr>
        <p:spPr bwMode="auto">
          <a:xfrm>
            <a:off x="457200" y="2023194"/>
            <a:ext cx="4040188" cy="395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Personal sick leave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Short illness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Occupational injury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Annual leave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Public holidays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Vacation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Maternity/paternity leave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Compulsory period</a:t>
            </a:r>
            <a:endParaRPr kumimoji="0" lang="fr-CH" sz="20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24" name="Text Placeholder 7"/>
          <p:cNvSpPr txBox="1">
            <a:spLocks/>
          </p:cNvSpPr>
          <p:nvPr/>
        </p:nvSpPr>
        <p:spPr bwMode="auto">
          <a:xfrm>
            <a:off x="4645025" y="1697361"/>
            <a:ext cx="4319463" cy="360039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b="1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 b="1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 b="1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 b="1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2860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600" b="1">
                <a:solidFill>
                  <a:srgbClr val="000066"/>
                </a:solidFill>
                <a:latin typeface="+mn-lt"/>
              </a:defRPr>
            </a:lvl6pPr>
            <a:lvl7pPr marL="27432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600" b="1">
                <a:solidFill>
                  <a:srgbClr val="000066"/>
                </a:solidFill>
                <a:latin typeface="+mn-lt"/>
              </a:defRPr>
            </a:lvl7pPr>
            <a:lvl8pPr marL="32004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600" b="1">
                <a:solidFill>
                  <a:srgbClr val="000066"/>
                </a:solidFill>
                <a:latin typeface="+mn-lt"/>
              </a:defRPr>
            </a:lvl8pPr>
            <a:lvl9pPr marL="36576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600" b="1">
                <a:solidFill>
                  <a:srgbClr val="000066"/>
                </a:solidFill>
                <a:latin typeface="+mn-lt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Reason </a:t>
            </a: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(not sure job attachment)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25" name="Content Placeholder 8"/>
          <p:cNvSpPr txBox="1">
            <a:spLocks/>
          </p:cNvSpPr>
          <p:nvPr/>
        </p:nvSpPr>
        <p:spPr bwMode="auto">
          <a:xfrm>
            <a:off x="4645025" y="2023194"/>
            <a:ext cx="4319463" cy="4209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66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0066"/>
                </a:solidFill>
                <a:latin typeface="Arial Narrow" panose="020B0606020202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000066"/>
                </a:solidFill>
                <a:latin typeface="Arial Narrow" panose="020B0606020202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0066"/>
                </a:solidFill>
                <a:latin typeface="Arial Narrow" panose="020B0606020202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Arial Narrow" panose="020B060602020203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0066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Personal absence due to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Education leave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Parental leave, care for others, etc.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Strikes or lockouts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Reduction in economic activity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Temporary lay-off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Slack work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Work disorganization/suspension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Bad weather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Mechanical, electrical breakdown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ICT problems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 Narrow" panose="020B0606020202030204" pitchFamily="34" charset="0"/>
              </a:rPr>
              <a:t>Shortage of materials, fuel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fr-CH" sz="2400" b="0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28" name="Up Arrow Callout 27"/>
          <p:cNvSpPr/>
          <p:nvPr/>
        </p:nvSpPr>
        <p:spPr>
          <a:xfrm>
            <a:off x="395536" y="5775325"/>
            <a:ext cx="3960440" cy="990600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62187"/>
            </a:avLst>
          </a:prstGeom>
          <a:solidFill>
            <a:srgbClr val="99CCFF"/>
          </a:solidFill>
          <a:ln w="25400" cap="flat" cmpd="sng" algn="ctr">
            <a:solidFill>
              <a:srgbClr val="3399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Employed</a:t>
            </a:r>
          </a:p>
        </p:txBody>
      </p:sp>
      <p:sp>
        <p:nvSpPr>
          <p:cNvPr id="29" name="Up Arrow Callout 28"/>
          <p:cNvSpPr/>
          <p:nvPr/>
        </p:nvSpPr>
        <p:spPr>
          <a:xfrm>
            <a:off x="4716016" y="5955582"/>
            <a:ext cx="3960440" cy="810343"/>
          </a:xfrm>
          <a:prstGeom prst="upArrowCallout">
            <a:avLst>
              <a:gd name="adj1" fmla="val 20194"/>
              <a:gd name="adj2" fmla="val 24276"/>
              <a:gd name="adj3" fmla="val 20712"/>
              <a:gd name="adj4" fmla="val 72216"/>
            </a:avLst>
          </a:prstGeom>
          <a:solidFill>
            <a:srgbClr val="99CCFF"/>
          </a:solidFill>
          <a:ln w="25400" cap="flat" cmpd="sng" algn="ctr">
            <a:solidFill>
              <a:srgbClr val="3399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Employed if short absence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99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(&lt;3 months) and/or pay</a:t>
            </a:r>
          </a:p>
        </p:txBody>
      </p:sp>
    </p:spTree>
    <p:extLst>
      <p:ext uri="{BB962C8B-B14F-4D97-AF65-F5344CB8AC3E}">
        <p14:creationId xmlns:p14="http://schemas.microsoft.com/office/powerpoint/2010/main" val="252414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1518</TotalTime>
  <Words>2943</Words>
  <Application>Microsoft Office PowerPoint</Application>
  <PresentationFormat>On-screen Show (4:3)</PresentationFormat>
  <Paragraphs>522</Paragraphs>
  <Slides>35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bps</dc:creator>
  <cp:lastModifiedBy>Nuurulhimah Zali</cp:lastModifiedBy>
  <cp:revision>110</cp:revision>
  <cp:lastPrinted>2015-09-22T03:36:18Z</cp:lastPrinted>
  <dcterms:created xsi:type="dcterms:W3CDTF">2015-09-10T00:44:36Z</dcterms:created>
  <dcterms:modified xsi:type="dcterms:W3CDTF">2016-09-07T03:15:43Z</dcterms:modified>
</cp:coreProperties>
</file>