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3" r:id="rId2"/>
    <p:sldId id="326" r:id="rId3"/>
    <p:sldId id="329" r:id="rId4"/>
    <p:sldId id="327" r:id="rId5"/>
    <p:sldId id="328" r:id="rId6"/>
    <p:sldId id="330" r:id="rId7"/>
    <p:sldId id="280" r:id="rId8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p14="http://schemas.microsoft.com/office/powerpoint/2010/main" xmlns:mv="urn:schemas-microsoft-com:mac:vml" xmlns:mc="http://schemas.openxmlformats.org/markup-compatibility/2006" val="1"/>
      </p:ext>
    </p:extLst>
  </p:showPr>
  <p:clrMru>
    <a:srgbClr val="66FF66"/>
    <a:srgbClr val="C00000"/>
    <a:srgbClr val="33CC33"/>
    <a:srgbClr val="00B0F0"/>
    <a:srgbClr val="391509"/>
    <a:srgbClr val="FFCC66"/>
    <a:srgbClr val="E7E2B9"/>
    <a:srgbClr val="CC6600"/>
    <a:srgbClr val="ECE5BF"/>
  </p:clrMru>
  <p:extLst>
    <p:ext uri="{E76CE94A-603C-4142-B9EB-6D1370010A27}">
      <p14:discardImageEditData xmlns="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1860" autoAdjust="0"/>
  </p:normalViewPr>
  <p:slideViewPr>
    <p:cSldViewPr>
      <p:cViewPr varScale="1">
        <p:scale>
          <a:sx n="72" d="100"/>
          <a:sy n="72" d="100"/>
        </p:scale>
        <p:origin x="-11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862" y="-84"/>
      </p:cViewPr>
      <p:guideLst>
        <p:guide orient="horz" pos="3108"/>
        <p:guide pos="212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151" cy="493080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6043" y="0"/>
            <a:ext cx="2918150" cy="493080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r">
              <a:defRPr sz="1200"/>
            </a:lvl1pPr>
          </a:lstStyle>
          <a:p>
            <a:fld id="{AACCA257-CB51-4AE5-9D71-65B22B78F66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659"/>
            <a:ext cx="2918151" cy="493079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6043" y="9371659"/>
            <a:ext cx="2918150" cy="493079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r">
              <a:defRPr sz="1200"/>
            </a:lvl1pPr>
          </a:lstStyle>
          <a:p>
            <a:fld id="{00FE7F90-424F-40AC-9A7D-57851A7718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520572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r">
              <a:defRPr sz="1200"/>
            </a:lvl1pPr>
          </a:lstStyle>
          <a:p>
            <a:fld id="{16704B61-AB00-4CFF-B1D9-9123346EC335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8" tIns="45304" rIns="90608" bIns="4530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608" tIns="45304" rIns="90608" bIns="4530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r">
              <a:defRPr sz="1200"/>
            </a:lvl1pPr>
          </a:lstStyle>
          <a:p>
            <a:fld id="{E539949D-768B-42F0-8668-0523C0B41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00967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949D-768B-42F0-8668-0523C0B4182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509176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949D-768B-42F0-8668-0523C0B418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3528738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dirty="0" err="1" smtClean="0"/>
              <a:t>After</a:t>
            </a:r>
            <a:r>
              <a:rPr lang="tr-TR" sz="1200" b="1" dirty="0" smtClean="0"/>
              <a:t> 8 </a:t>
            </a:r>
            <a:r>
              <a:rPr lang="tr-TR" sz="1200" b="1" dirty="0" err="1" smtClean="0"/>
              <a:t>years</a:t>
            </a:r>
            <a:r>
              <a:rPr lang="tr-TR" sz="1200" b="1" dirty="0" smtClean="0"/>
              <a:t> of </a:t>
            </a:r>
            <a:r>
              <a:rPr lang="tr-TR" sz="1200" b="1" dirty="0" err="1" smtClean="0"/>
              <a:t>its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adoption</a:t>
            </a:r>
            <a:r>
              <a:rPr lang="tr-TR" sz="1200" b="1" dirty="0" smtClean="0"/>
              <a:t>, </a:t>
            </a:r>
            <a:r>
              <a:rPr lang="tr-TR" sz="1200" b="1" dirty="0" err="1" smtClean="0"/>
              <a:t>the</a:t>
            </a:r>
            <a:r>
              <a:rPr lang="tr-TR" sz="1200" b="1" dirty="0" smtClean="0"/>
              <a:t> OPAAW </a:t>
            </a:r>
            <a:r>
              <a:rPr lang="tr-TR" sz="1200" b="1" dirty="0" err="1" smtClean="0"/>
              <a:t>document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needs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to</a:t>
            </a:r>
            <a:r>
              <a:rPr lang="tr-TR" sz="1200" b="1" dirty="0" smtClean="0"/>
              <a:t> be </a:t>
            </a:r>
            <a:r>
              <a:rPr lang="tr-TR" sz="1200" b="1" dirty="0" err="1" smtClean="0"/>
              <a:t>assessed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and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updated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by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taking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needs</a:t>
            </a:r>
            <a:r>
              <a:rPr lang="tr-TR" sz="1200" b="1" dirty="0" smtClean="0"/>
              <a:t> of </a:t>
            </a:r>
            <a:r>
              <a:rPr lang="tr-TR" sz="1200" b="1" dirty="0" err="1" smtClean="0"/>
              <a:t>women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living</a:t>
            </a:r>
            <a:r>
              <a:rPr lang="tr-TR" sz="1200" b="1" dirty="0" smtClean="0"/>
              <a:t> in OIC </a:t>
            </a:r>
            <a:r>
              <a:rPr lang="tr-TR" sz="1200" b="1" dirty="0" err="1" smtClean="0"/>
              <a:t>countries</a:t>
            </a:r>
            <a:r>
              <a:rPr lang="tr-TR" sz="1200" b="1" dirty="0" smtClean="0"/>
              <a:t>  </a:t>
            </a:r>
            <a:r>
              <a:rPr lang="tr-TR" sz="1200" b="1" dirty="0" err="1" smtClean="0"/>
              <a:t>into</a:t>
            </a:r>
            <a:r>
              <a:rPr lang="tr-TR" sz="1200" b="1" dirty="0" smtClean="0"/>
              <a:t>  </a:t>
            </a:r>
            <a:r>
              <a:rPr lang="tr-TR" sz="1200" b="1" dirty="0" err="1" smtClean="0"/>
              <a:t>account</a:t>
            </a:r>
            <a:r>
              <a:rPr lang="tr-TR" sz="1200" b="1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949D-768B-42F0-8668-0523C0B418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3528738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949D-768B-42F0-8668-0523C0B418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3704692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949D-768B-42F0-8668-0523C0B418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3704692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differences</a:t>
            </a:r>
            <a:r>
              <a:rPr lang="tr-TR" dirty="0" smtClean="0"/>
              <a:t>: </a:t>
            </a:r>
            <a:r>
              <a:rPr lang="tr-TR" dirty="0" err="1" smtClean="0"/>
              <a:t>Reorientation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axis</a:t>
            </a:r>
            <a:r>
              <a:rPr lang="tr-TR" baseline="0" dirty="0" smtClean="0"/>
              <a:t> (</a:t>
            </a:r>
            <a:r>
              <a:rPr lang="tr-TR" baseline="0" dirty="0" err="1" smtClean="0"/>
              <a:t>topics</a:t>
            </a:r>
            <a:r>
              <a:rPr lang="tr-TR" baseline="0" dirty="0" smtClean="0"/>
              <a:t>) in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OPAAW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building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up</a:t>
            </a:r>
            <a:r>
              <a:rPr lang="tr-TR" baseline="0" dirty="0" smtClean="0"/>
              <a:t> an 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Assessment</a:t>
            </a:r>
            <a:r>
              <a:rPr lang="tr-TR" sz="1200" b="1" dirty="0" smtClean="0"/>
              <a:t> </a:t>
            </a:r>
            <a:r>
              <a:rPr lang="en-US" sz="1200" b="1" dirty="0" smtClean="0"/>
              <a:t>implementation</a:t>
            </a:r>
            <a:r>
              <a:rPr lang="tr-TR" sz="1200" b="1" baseline="0" dirty="0" smtClean="0"/>
              <a:t> </a:t>
            </a:r>
            <a:r>
              <a:rPr lang="tr-TR" sz="1200" b="1" baseline="0" dirty="0" err="1" smtClean="0"/>
              <a:t>matrix</a:t>
            </a:r>
            <a:r>
              <a:rPr lang="tr-TR" sz="1200" b="1" baseline="0" dirty="0" smtClean="0"/>
              <a:t> </a:t>
            </a:r>
            <a:r>
              <a:rPr lang="tr-TR" sz="1200" b="1" baseline="0" dirty="0" err="1" smtClean="0"/>
              <a:t>with</a:t>
            </a:r>
            <a:r>
              <a:rPr lang="tr-TR" sz="1200" b="1" baseline="0" dirty="0" smtClean="0"/>
              <a:t> </a:t>
            </a:r>
            <a:r>
              <a:rPr lang="tr-TR" sz="1200" b="1" baseline="0" dirty="0" err="1" smtClean="0"/>
              <a:t>measurable</a:t>
            </a:r>
            <a:r>
              <a:rPr lang="tr-TR" sz="1200" b="1" baseline="0" dirty="0" smtClean="0"/>
              <a:t> </a:t>
            </a:r>
            <a:r>
              <a:rPr lang="tr-TR" sz="1200" b="1" baseline="0" dirty="0" err="1" smtClean="0"/>
              <a:t>indicators</a:t>
            </a:r>
            <a:r>
              <a:rPr lang="tr-TR" sz="1200" b="1" baseline="0" dirty="0" smtClean="0"/>
              <a:t> </a:t>
            </a:r>
            <a:r>
              <a:rPr lang="tr-TR" sz="1200" b="1" baseline="0" dirty="0" err="1" smtClean="0"/>
              <a:t>and</a:t>
            </a:r>
            <a:r>
              <a:rPr lang="tr-TR" sz="1200" b="1" baseline="0" dirty="0" smtClean="0"/>
              <a:t> time-</a:t>
            </a:r>
            <a:r>
              <a:rPr lang="tr-TR" sz="1200" b="1" baseline="0" dirty="0" err="1" smtClean="0"/>
              <a:t>frame</a:t>
            </a:r>
            <a:r>
              <a:rPr lang="tr-TR" sz="1200" b="1" baseline="0" dirty="0" smtClean="0"/>
              <a:t>.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949D-768B-42F0-8668-0523C0B418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3704692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949D-768B-42F0-8668-0523C0B418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09911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90936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7725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17997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96141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551945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2959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4379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81236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01788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10163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2217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79150-239F-4478-B75F-5CC580E17316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D2F52-E6C8-4154-B18B-5A25422DA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946834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45720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solidFill>
                <a:schemeClr val="bg1">
                  <a:lumMod val="9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676400"/>
          </a:xfrm>
        </p:spPr>
        <p:txBody>
          <a:bodyPr>
            <a:noAutofit/>
          </a:bodyPr>
          <a:lstStyle/>
          <a:p>
            <a:endParaRPr lang="en-US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0" y="5811914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0" y="3810000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0" y="0"/>
            <a:ext cx="9175282" cy="36576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Process</a:t>
            </a:r>
            <a:r>
              <a:rPr lang="tr-TR" sz="36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of </a:t>
            </a:r>
            <a:r>
              <a:rPr lang="tr-TR" sz="36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Updating</a:t>
            </a:r>
            <a:r>
              <a:rPr lang="tr-TR" sz="36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</a:p>
          <a:p>
            <a:r>
              <a:rPr lang="tr-TR" sz="36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the</a:t>
            </a:r>
            <a:r>
              <a:rPr lang="tr-TR" sz="36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</a:p>
          <a:p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OIC Plan of Action for the Advancement of Women (OPAAW) </a:t>
            </a:r>
            <a:r>
              <a:rPr lang="tr-TR" sz="36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Document</a:t>
            </a:r>
            <a:endParaRPr lang="en-US" sz="3600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88782" y="59436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cap="small" dirty="0" smtClean="0">
                <a:solidFill>
                  <a:schemeClr val="bg1"/>
                </a:solidFill>
                <a:latin typeface="Palatino Linotype" pitchFamily="18" charset="0"/>
                <a:ea typeface="+mj-ea"/>
                <a:cs typeface="+mj-cs"/>
              </a:rPr>
              <a:t>DR. CEM TINTIN</a:t>
            </a:r>
          </a:p>
          <a:p>
            <a:pPr algn="ctr"/>
            <a:r>
              <a:rPr lang="tr-TR" sz="2000" i="1" cap="small" dirty="0" smtClean="0">
                <a:solidFill>
                  <a:schemeClr val="bg1"/>
                </a:solidFill>
                <a:latin typeface="Mongolian Baiti" pitchFamily="66" charset="0"/>
                <a:ea typeface="+mj-ea"/>
                <a:cs typeface="Mongolian Baiti" pitchFamily="66" charset="0"/>
              </a:rPr>
              <a:t>SESRIC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3581400"/>
            <a:ext cx="9144000" cy="22860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Workshop on the Role of Women in the Development of OIC Member States</a:t>
            </a:r>
          </a:p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3-4 </a:t>
            </a:r>
            <a:r>
              <a:rPr lang="tr-TR" sz="2000" b="1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October</a:t>
            </a: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2016,</a:t>
            </a:r>
          </a:p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Ankara, Republic of Turkey</a:t>
            </a:r>
            <a:endParaRPr lang="tr-TR" sz="2000" b="1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6793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-4482" y="6629400"/>
            <a:ext cx="9144000" cy="228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Workshop on the Role of Women in the Development of OIC Member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States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, 3-4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November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2016, Ankara,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Republic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of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Turkey</a:t>
            </a:r>
            <a:endParaRPr lang="en-US" sz="1000" dirty="0" smtClean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76200"/>
            <a:ext cx="9144000" cy="609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45720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solidFill>
                  <a:srgbClr val="FFC000"/>
                </a:solidFill>
              </a:rPr>
              <a:t>1. Introduction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266699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3400" b="1" dirty="0" smtClean="0">
                <a:solidFill>
                  <a:srgbClr val="FF0000"/>
                </a:solidFill>
              </a:rPr>
              <a:t>Some Key </a:t>
            </a:r>
            <a:r>
              <a:rPr lang="tr-TR" sz="3600" b="1" dirty="0" smtClean="0">
                <a:solidFill>
                  <a:srgbClr val="002060"/>
                </a:solidFill>
              </a:rPr>
              <a:t>International Efforts </a:t>
            </a:r>
            <a:r>
              <a:rPr lang="tr-TR" sz="3400" b="1" dirty="0" smtClean="0">
                <a:solidFill>
                  <a:srgbClr val="FF0000"/>
                </a:solidFill>
              </a:rPr>
              <a:t>on Gender Equality, Women Empowerment </a:t>
            </a:r>
            <a:r>
              <a:rPr lang="tr-TR" sz="3400" b="1" dirty="0">
                <a:solidFill>
                  <a:srgbClr val="FF0000"/>
                </a:solidFill>
              </a:rPr>
              <a:t>and Family Well-Being</a:t>
            </a:r>
          </a:p>
          <a:p>
            <a:pPr marL="0" indent="0">
              <a:buNone/>
            </a:pPr>
            <a:endParaRPr lang="tr-TR" sz="27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b="1" dirty="0"/>
              <a:t>UN Beijing </a:t>
            </a:r>
            <a:r>
              <a:rPr lang="tr-TR" b="1" dirty="0" smtClean="0"/>
              <a:t>Declaration, 1995</a:t>
            </a:r>
          </a:p>
          <a:p>
            <a:pPr algn="just">
              <a:lnSpc>
                <a:spcPct val="150000"/>
              </a:lnSpc>
            </a:pPr>
            <a:r>
              <a:rPr lang="tr-TR" b="1" dirty="0" err="1" smtClean="0"/>
              <a:t>MDGs</a:t>
            </a:r>
            <a:r>
              <a:rPr lang="tr-TR" b="1" dirty="0" smtClean="0"/>
              <a:t>, 2000  (</a:t>
            </a:r>
            <a:r>
              <a:rPr lang="tr-TR" b="1" dirty="0" err="1" smtClean="0"/>
              <a:t>Goal</a:t>
            </a:r>
            <a:r>
              <a:rPr lang="tr-TR" b="1" dirty="0" smtClean="0"/>
              <a:t>#3)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SDGs, 2016    (</a:t>
            </a:r>
            <a:r>
              <a:rPr lang="tr-TR" b="1" dirty="0" err="1" smtClean="0"/>
              <a:t>Goal</a:t>
            </a:r>
            <a:r>
              <a:rPr lang="tr-TR" b="1" dirty="0" smtClean="0"/>
              <a:t>#5)</a:t>
            </a:r>
            <a:endParaRPr lang="tr-TR" b="1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8756" y="152400"/>
            <a:ext cx="457413" cy="457200"/>
          </a:xfrm>
          <a:prstGeom prst="rect">
            <a:avLst/>
          </a:prstGeom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452718" y="3581400"/>
            <a:ext cx="8229600" cy="2743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sz="1900" b="1" dirty="0">
                <a:solidFill>
                  <a:srgbClr val="FF0000"/>
                </a:solidFill>
              </a:rPr>
              <a:t>Some Key </a:t>
            </a:r>
            <a:r>
              <a:rPr lang="tr-TR" sz="2000" b="1" dirty="0">
                <a:solidFill>
                  <a:srgbClr val="002060"/>
                </a:solidFill>
              </a:rPr>
              <a:t>OIC </a:t>
            </a:r>
            <a:r>
              <a:rPr lang="tr-TR" sz="2000" b="1" dirty="0" smtClean="0">
                <a:solidFill>
                  <a:srgbClr val="002060"/>
                </a:solidFill>
              </a:rPr>
              <a:t>Efforts </a:t>
            </a:r>
            <a:r>
              <a:rPr lang="tr-TR" sz="1900" b="1" dirty="0" smtClean="0">
                <a:solidFill>
                  <a:srgbClr val="FF0000"/>
                </a:solidFill>
              </a:rPr>
              <a:t>on </a:t>
            </a:r>
            <a:r>
              <a:rPr lang="tr-TR" sz="1900" b="1" dirty="0">
                <a:solidFill>
                  <a:srgbClr val="FF0000"/>
                </a:solidFill>
              </a:rPr>
              <a:t>Gender Equality and Women </a:t>
            </a:r>
            <a:r>
              <a:rPr lang="tr-TR" sz="1900" b="1" dirty="0" smtClean="0">
                <a:solidFill>
                  <a:srgbClr val="FF0000"/>
                </a:solidFill>
              </a:rPr>
              <a:t>Empowerment and Family Well-Being</a:t>
            </a:r>
            <a:endParaRPr lang="tr-TR" sz="1900" b="1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100" b="1" dirty="0"/>
              <a:t>OIC Ten-Year Programme of Action, </a:t>
            </a:r>
            <a:r>
              <a:rPr lang="tr-TR" sz="2100" b="1" dirty="0" smtClean="0"/>
              <a:t>2005</a:t>
            </a:r>
            <a:endParaRPr lang="tr-TR" sz="2100" b="1" dirty="0"/>
          </a:p>
          <a:p>
            <a:pPr algn="just">
              <a:lnSpc>
                <a:spcPct val="150000"/>
              </a:lnSpc>
            </a:pPr>
            <a:r>
              <a:rPr lang="tr-TR" sz="2100" b="1" dirty="0" smtClean="0"/>
              <a:t>5 </a:t>
            </a:r>
            <a:r>
              <a:rPr lang="tr-TR" sz="2100" b="1" dirty="0"/>
              <a:t>Ministerial </a:t>
            </a:r>
            <a:r>
              <a:rPr lang="tr-TR" sz="2100" b="1" dirty="0" smtClean="0"/>
              <a:t>Conferences </a:t>
            </a:r>
            <a:r>
              <a:rPr lang="tr-TR" sz="2100" b="1" dirty="0"/>
              <a:t>on Women </a:t>
            </a:r>
            <a:r>
              <a:rPr lang="tr-TR" sz="2100" b="1" dirty="0" smtClean="0"/>
              <a:t>(between </a:t>
            </a:r>
            <a:r>
              <a:rPr lang="tr-TR" sz="2100" b="1" dirty="0"/>
              <a:t>2006 and </a:t>
            </a:r>
            <a:r>
              <a:rPr lang="tr-TR" sz="2100" b="1" dirty="0" smtClean="0"/>
              <a:t>2015)</a:t>
            </a:r>
          </a:p>
          <a:p>
            <a:pPr algn="just">
              <a:lnSpc>
                <a:spcPct val="150000"/>
              </a:lnSpc>
            </a:pPr>
            <a:r>
              <a:rPr lang="tr-TR" sz="2100" b="1" dirty="0" smtClean="0"/>
              <a:t>OPAAW, 2008</a:t>
            </a:r>
          </a:p>
          <a:p>
            <a:pPr algn="just">
              <a:lnSpc>
                <a:spcPct val="150000"/>
              </a:lnSpc>
            </a:pPr>
            <a:endParaRPr lang="tr-TR" sz="2100" b="1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03742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-4482" y="6629400"/>
            <a:ext cx="9144000" cy="228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Workshop on the Role of Women in the Development of OIC Member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States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, 3-4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November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2016, Ankara,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Republic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of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Turkey</a:t>
            </a:r>
            <a:endParaRPr lang="en-US" sz="1000" dirty="0" smtClean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76200"/>
            <a:ext cx="9144000" cy="609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45720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solidFill>
                  <a:srgbClr val="FFC000"/>
                </a:solidFill>
              </a:rPr>
              <a:t>1. Introduction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0539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3600" b="1" dirty="0" smtClean="0"/>
              <a:t>*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Conference</a:t>
            </a:r>
            <a:r>
              <a:rPr lang="tr-TR" sz="3600" b="1" dirty="0" smtClean="0"/>
              <a:t> in </a:t>
            </a:r>
            <a:r>
              <a:rPr lang="tr-TR" sz="3600" b="1" dirty="0" err="1" smtClean="0"/>
              <a:t>Baku</a:t>
            </a:r>
            <a:r>
              <a:rPr lang="tr-TR" sz="3600" b="1" dirty="0" smtClean="0"/>
              <a:t> (2014) </a:t>
            </a:r>
            <a:r>
              <a:rPr lang="tr-TR" sz="3600" b="1" dirty="0" err="1" smtClean="0"/>
              <a:t>called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a </a:t>
            </a:r>
            <a:r>
              <a:rPr lang="tr-TR" sz="3600" b="1" dirty="0" err="1" smtClean="0"/>
              <a:t>meeting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experts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to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assess</a:t>
            </a:r>
            <a:r>
              <a:rPr lang="tr-TR" sz="3600" b="1" dirty="0" smtClean="0"/>
              <a:t> OPAAW </a:t>
            </a:r>
            <a:r>
              <a:rPr lang="tr-TR" sz="3600" b="1" dirty="0" err="1" smtClean="0"/>
              <a:t>with</a:t>
            </a:r>
            <a:r>
              <a:rPr lang="tr-TR" sz="3600" b="1" dirty="0" smtClean="0"/>
              <a:t> a </a:t>
            </a:r>
            <a:r>
              <a:rPr lang="tr-TR" sz="3600" b="1" dirty="0" err="1" smtClean="0"/>
              <a:t>view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to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submit</a:t>
            </a:r>
            <a:r>
              <a:rPr lang="tr-TR" sz="3600" b="1" dirty="0" smtClean="0"/>
              <a:t> an </a:t>
            </a:r>
            <a:r>
              <a:rPr lang="tr-TR" sz="3600" b="1" dirty="0" err="1" smtClean="0"/>
              <a:t>Updated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version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to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en-US" sz="3600" b="1" dirty="0" smtClean="0"/>
              <a:t>Sixth Session of the Ministerial Conference on the Role of Women in the Development of OIC Member States</a:t>
            </a:r>
            <a:r>
              <a:rPr lang="tr-TR" sz="3600" b="1" dirty="0" smtClean="0"/>
              <a:t> in 2016.</a:t>
            </a:r>
            <a:endParaRPr lang="tr-TR" sz="2700" b="1" dirty="0" smtClean="0">
              <a:solidFill>
                <a:srgbClr val="FF0000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8756" y="152400"/>
            <a:ext cx="457413" cy="4572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03742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97756"/>
          </a:xfrm>
          <a:solidFill>
            <a:schemeClr val="tx2">
              <a:lumMod val="75000"/>
            </a:schemeClr>
          </a:solidFill>
        </p:spPr>
        <p:txBody>
          <a:bodyPr lIns="457200">
            <a:normAutofit/>
          </a:bodyPr>
          <a:lstStyle/>
          <a:p>
            <a:pPr algn="l"/>
            <a:r>
              <a:rPr lang="tr-TR" sz="2400" dirty="0" smtClean="0">
                <a:solidFill>
                  <a:srgbClr val="FFC000"/>
                </a:solidFill>
              </a:rPr>
              <a:t>2. </a:t>
            </a:r>
            <a:r>
              <a:rPr lang="tr-TR" sz="2400" dirty="0" err="1" smtClean="0">
                <a:solidFill>
                  <a:srgbClr val="FFC000"/>
                </a:solidFill>
              </a:rPr>
              <a:t>Principles</a:t>
            </a:r>
            <a:endParaRPr lang="tr-TR" sz="2400" dirty="0">
              <a:solidFill>
                <a:srgbClr val="FFC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4482" y="6629400"/>
            <a:ext cx="9144000" cy="228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Intergovernmental Experts Group Meeting,</a:t>
            </a:r>
            <a:r>
              <a:rPr lang="tr-TR" sz="1000" dirty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3-4 November 2015, Jeddah, Kingdom of Saudi Arabia</a:t>
            </a:r>
            <a:endParaRPr lang="tr-TR" sz="10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477" y="152400"/>
            <a:ext cx="457413" cy="457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1327" y="1295400"/>
            <a:ext cx="8783906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 smtClean="0"/>
              <a:t>Principles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followed</a:t>
            </a:r>
            <a:r>
              <a:rPr lang="tr-TR" sz="2400" b="1" dirty="0" smtClean="0"/>
              <a:t> in the Assessment of OPAAW:</a:t>
            </a:r>
          </a:p>
          <a:p>
            <a:pPr algn="just">
              <a:lnSpc>
                <a:spcPct val="150000"/>
              </a:lnSpc>
            </a:pPr>
            <a:endParaRPr lang="tr-TR" sz="1600" b="1" dirty="0" smtClean="0"/>
          </a:p>
          <a:p>
            <a:pPr algn="just">
              <a:lnSpc>
                <a:spcPct val="150000"/>
              </a:lnSpc>
            </a:pPr>
            <a:r>
              <a:rPr lang="tr-TR" sz="1600" b="1" dirty="0" smtClean="0"/>
              <a:t>1.  Assessment of OPAAW needs to be done with all stakeholders: OIC GS, OIC organs, Member States, Media, Civil Society, and OIC partners.</a:t>
            </a:r>
          </a:p>
          <a:p>
            <a:pPr algn="just">
              <a:lnSpc>
                <a:spcPct val="150000"/>
              </a:lnSpc>
            </a:pPr>
            <a:endParaRPr lang="tr-TR" sz="1600" b="1" dirty="0" smtClean="0"/>
          </a:p>
          <a:p>
            <a:pPr algn="just">
              <a:lnSpc>
                <a:spcPct val="150000"/>
              </a:lnSpc>
            </a:pPr>
            <a:r>
              <a:rPr lang="tr-TR" sz="1600" b="1" dirty="0" smtClean="0"/>
              <a:t>2.  It has to be done through comparative analytical method by taking into account sectoral plans, and national indicators.</a:t>
            </a:r>
          </a:p>
          <a:p>
            <a:pPr algn="just">
              <a:lnSpc>
                <a:spcPct val="150000"/>
              </a:lnSpc>
            </a:pPr>
            <a:endParaRPr lang="tr-TR" sz="1600" b="1" dirty="0"/>
          </a:p>
          <a:p>
            <a:pPr algn="just">
              <a:lnSpc>
                <a:spcPct val="150000"/>
              </a:lnSpc>
            </a:pPr>
            <a:r>
              <a:rPr lang="tr-TR" sz="1600" b="1" dirty="0" smtClean="0"/>
              <a:t>3.  The realized contribution of OIC GS and OIC institutions in the implementation of OPAAW needs to be assessed: expert group meetings, Ministerial meetings, declarations, statements, resolutions.</a:t>
            </a:r>
            <a:endParaRPr lang="tr-TR" sz="1600" b="1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7260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97756"/>
          </a:xfrm>
          <a:solidFill>
            <a:schemeClr val="tx2">
              <a:lumMod val="75000"/>
            </a:schemeClr>
          </a:solidFill>
        </p:spPr>
        <p:txBody>
          <a:bodyPr lIns="457200">
            <a:normAutofit/>
          </a:bodyPr>
          <a:lstStyle/>
          <a:p>
            <a:pPr algn="l"/>
            <a:r>
              <a:rPr lang="tr-TR" sz="2400" dirty="0" smtClean="0">
                <a:solidFill>
                  <a:srgbClr val="FFC000"/>
                </a:solidFill>
              </a:rPr>
              <a:t>3. </a:t>
            </a:r>
            <a:r>
              <a:rPr lang="tr-TR" sz="2400" dirty="0" err="1" smtClean="0">
                <a:solidFill>
                  <a:srgbClr val="FFC000"/>
                </a:solidFill>
              </a:rPr>
              <a:t>Assessment</a:t>
            </a:r>
            <a:endParaRPr lang="tr-TR" sz="2400" dirty="0">
              <a:solidFill>
                <a:srgbClr val="FFC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4482" y="6629400"/>
            <a:ext cx="9144000" cy="228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Workshop on the Role of Women in the Development of OIC Member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States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, 3-4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November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2016, Ankara,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Republic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of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Turkey</a:t>
            </a:r>
            <a:endParaRPr lang="en-US" sz="1000" dirty="0" smtClean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477" y="152400"/>
            <a:ext cx="457413" cy="457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2984" y="1447800"/>
            <a:ext cx="8783906" cy="48936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u="sng" dirty="0" smtClean="0"/>
              <a:t>The </a:t>
            </a:r>
            <a:r>
              <a:rPr lang="tr-TR" sz="1600" b="1" u="sng" dirty="0" err="1" smtClean="0"/>
              <a:t>asssessment</a:t>
            </a:r>
            <a:r>
              <a:rPr lang="tr-TR" sz="1600" b="1" u="sng" dirty="0" smtClean="0"/>
              <a:t> of OPAAW </a:t>
            </a:r>
            <a:r>
              <a:rPr lang="tr-TR" sz="1600" b="1" u="sng" dirty="0" err="1" smtClean="0"/>
              <a:t>focused</a:t>
            </a:r>
            <a:r>
              <a:rPr lang="tr-TR" sz="1600" b="1" u="sng" dirty="0" smtClean="0"/>
              <a:t> on </a:t>
            </a:r>
            <a:r>
              <a:rPr lang="tr-TR" sz="1600" b="1" u="sng" dirty="0" err="1" smtClean="0"/>
              <a:t>the</a:t>
            </a:r>
            <a:r>
              <a:rPr lang="tr-TR" sz="1600" b="1" u="sng" dirty="0" smtClean="0"/>
              <a:t>:</a:t>
            </a:r>
          </a:p>
          <a:p>
            <a:pPr algn="just">
              <a:lnSpc>
                <a:spcPct val="150000"/>
              </a:lnSpc>
            </a:pPr>
            <a:endParaRPr lang="tr-TR" sz="1600" b="1" u="sng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 smtClean="0"/>
              <a:t>Vision </a:t>
            </a:r>
            <a:r>
              <a:rPr lang="en-US" sz="1600" b="1" dirty="0"/>
              <a:t>and objectives of OPAAW, its clarity and agreement with the overall vision of the </a:t>
            </a:r>
            <a:r>
              <a:rPr lang="en-US" sz="1600" b="1" dirty="0" smtClean="0"/>
              <a:t>OIC </a:t>
            </a:r>
            <a:r>
              <a:rPr lang="en-US" sz="1600" b="1" dirty="0"/>
              <a:t>in the context of the 2nd </a:t>
            </a:r>
            <a:r>
              <a:rPr lang="en-US" sz="1600" b="1" dirty="0" smtClean="0"/>
              <a:t>TYPOA.</a:t>
            </a:r>
            <a:endParaRPr lang="tr-TR" sz="1600" b="1" dirty="0" smtClean="0"/>
          </a:p>
          <a:p>
            <a:pPr algn="just">
              <a:lnSpc>
                <a:spcPct val="150000"/>
              </a:lnSpc>
            </a:pPr>
            <a:endParaRPr lang="tr-TR" sz="1600" b="1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 smtClean="0"/>
              <a:t>Challenges </a:t>
            </a:r>
            <a:r>
              <a:rPr lang="en-US" sz="1600" b="1" dirty="0"/>
              <a:t>facing relevant parties in the implementation of OPAAW (General </a:t>
            </a:r>
            <a:r>
              <a:rPr lang="en-US" sz="1600" b="1" dirty="0" smtClean="0"/>
              <a:t>Secretariat, Member </a:t>
            </a:r>
            <a:r>
              <a:rPr lang="en-US" sz="1600" b="1" dirty="0"/>
              <a:t>States, OIC institutions</a:t>
            </a:r>
            <a:r>
              <a:rPr lang="en-US" sz="1600" b="1" dirty="0" smtClean="0"/>
              <a:t>).</a:t>
            </a:r>
            <a:endParaRPr lang="tr-TR" sz="1600" b="1" dirty="0" smtClean="0"/>
          </a:p>
          <a:p>
            <a:pPr algn="just">
              <a:lnSpc>
                <a:spcPct val="150000"/>
              </a:lnSpc>
            </a:pPr>
            <a:endParaRPr lang="tr-TR" sz="1600" b="1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 smtClean="0"/>
              <a:t>Need </a:t>
            </a:r>
            <a:r>
              <a:rPr lang="en-US" sz="1600" b="1" dirty="0"/>
              <a:t>for giving effect to partnership in the implementation of OPAAW and realization of </a:t>
            </a:r>
            <a:r>
              <a:rPr lang="en-US" sz="1600" b="1" dirty="0" smtClean="0"/>
              <a:t>the </a:t>
            </a:r>
            <a:r>
              <a:rPr lang="en-US" sz="1600" b="1" dirty="0"/>
              <a:t>OIC’s objectives on women </a:t>
            </a:r>
            <a:r>
              <a:rPr lang="en-US" sz="1600" b="1" dirty="0" smtClean="0"/>
              <a:t>advancement.</a:t>
            </a:r>
            <a:endParaRPr lang="tr-TR" sz="1600" b="1" dirty="0" smtClean="0"/>
          </a:p>
          <a:p>
            <a:pPr algn="just">
              <a:lnSpc>
                <a:spcPct val="150000"/>
              </a:lnSpc>
            </a:pPr>
            <a:endParaRPr lang="tr-TR" sz="1600" b="1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 smtClean="0"/>
              <a:t>Usefulness </a:t>
            </a:r>
            <a:r>
              <a:rPr lang="en-US" sz="1600" b="1" dirty="0"/>
              <a:t>of the OPAAW implementation mechanism.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1600" b="1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91477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97756"/>
          </a:xfrm>
          <a:solidFill>
            <a:schemeClr val="tx2">
              <a:lumMod val="75000"/>
            </a:schemeClr>
          </a:solidFill>
        </p:spPr>
        <p:txBody>
          <a:bodyPr lIns="457200">
            <a:normAutofit/>
          </a:bodyPr>
          <a:lstStyle/>
          <a:p>
            <a:pPr algn="l"/>
            <a:r>
              <a:rPr lang="tr-TR" sz="2400" dirty="0" smtClean="0">
                <a:solidFill>
                  <a:srgbClr val="FFC000"/>
                </a:solidFill>
              </a:rPr>
              <a:t>4. </a:t>
            </a:r>
            <a:r>
              <a:rPr lang="tr-TR" sz="2400" dirty="0" err="1" smtClean="0">
                <a:solidFill>
                  <a:srgbClr val="FFC000"/>
                </a:solidFill>
              </a:rPr>
              <a:t>Meetings</a:t>
            </a:r>
            <a:r>
              <a:rPr lang="tr-TR" sz="2400" dirty="0" smtClean="0">
                <a:solidFill>
                  <a:srgbClr val="FFC000"/>
                </a:solidFill>
              </a:rPr>
              <a:t> </a:t>
            </a:r>
            <a:r>
              <a:rPr lang="tr-TR" sz="2400" dirty="0" err="1" smtClean="0">
                <a:solidFill>
                  <a:srgbClr val="FFC000"/>
                </a:solidFill>
              </a:rPr>
              <a:t>and</a:t>
            </a:r>
            <a:r>
              <a:rPr lang="tr-TR" sz="2400" dirty="0" smtClean="0">
                <a:solidFill>
                  <a:srgbClr val="FFC000"/>
                </a:solidFill>
              </a:rPr>
              <a:t> </a:t>
            </a:r>
            <a:r>
              <a:rPr lang="tr-TR" sz="2400" dirty="0" err="1" smtClean="0">
                <a:solidFill>
                  <a:srgbClr val="FFC000"/>
                </a:solidFill>
              </a:rPr>
              <a:t>Contributions</a:t>
            </a:r>
            <a:r>
              <a:rPr lang="tr-TR" sz="2400" dirty="0" smtClean="0">
                <a:solidFill>
                  <a:srgbClr val="FFC000"/>
                </a:solidFill>
              </a:rPr>
              <a:t> of OIC MS</a:t>
            </a:r>
            <a:endParaRPr lang="tr-TR" sz="2400" dirty="0">
              <a:solidFill>
                <a:srgbClr val="FFC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4482" y="6629400"/>
            <a:ext cx="9144000" cy="228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Workshop on the Role of Women in the Development of OIC Member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States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, 3-4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November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2016, Ankara,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Republic</a:t>
            </a:r>
            <a:r>
              <a:rPr lang="tr-TR" sz="1000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of </a:t>
            </a:r>
            <a:r>
              <a:rPr lang="tr-TR" sz="1000" dirty="0" err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Turkey</a:t>
            </a:r>
            <a:endParaRPr lang="en-US" sz="1000" dirty="0" smtClean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F52-E6C8-4154-B18B-5A25422DABF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477" y="152400"/>
            <a:ext cx="457413" cy="457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4800" y="762000"/>
            <a:ext cx="8305800" cy="56784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u="sng" dirty="0" err="1" smtClean="0"/>
              <a:t>Realized</a:t>
            </a:r>
            <a:r>
              <a:rPr lang="tr-TR" sz="1600" b="1" u="sng" dirty="0" smtClean="0"/>
              <a:t> </a:t>
            </a:r>
            <a:r>
              <a:rPr lang="tr-TR" sz="1600" b="1" u="sng" dirty="0" err="1" smtClean="0"/>
              <a:t>Meetings</a:t>
            </a:r>
            <a:r>
              <a:rPr lang="tr-TR" sz="1600" b="1" u="sng" dirty="0" smtClean="0"/>
              <a:t> on </a:t>
            </a:r>
            <a:r>
              <a:rPr lang="tr-TR" sz="1600" b="1" u="sng" dirty="0" err="1" smtClean="0"/>
              <a:t>updating</a:t>
            </a:r>
            <a:r>
              <a:rPr lang="tr-TR" sz="1600" b="1" u="sng" dirty="0" smtClean="0"/>
              <a:t> </a:t>
            </a:r>
            <a:r>
              <a:rPr lang="tr-TR" sz="1600" b="1" u="sng" dirty="0" err="1" smtClean="0"/>
              <a:t>the</a:t>
            </a:r>
            <a:r>
              <a:rPr lang="tr-TR" sz="1600" b="1" u="sng" dirty="0" smtClean="0"/>
              <a:t> OPAAW</a:t>
            </a:r>
          </a:p>
          <a:p>
            <a:pPr algn="just">
              <a:lnSpc>
                <a:spcPct val="150000"/>
              </a:lnSpc>
            </a:pPr>
            <a:endParaRPr lang="tr-TR" sz="1600" b="1" u="sng" dirty="0" smtClean="0"/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 smtClean="0"/>
              <a:t>OIC Intergovernmental Group of Experts Meeting on the Review of OPAAW that was held in Jeddah on 3-4 November 2015 </a:t>
            </a:r>
            <a:r>
              <a:rPr lang="tr-TR" sz="1600" b="1" dirty="0" smtClean="0"/>
              <a:t> (</a:t>
            </a:r>
            <a:r>
              <a:rPr lang="tr-TR" sz="1600" b="1" dirty="0" err="1" smtClean="0"/>
              <a:t>hosted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by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the</a:t>
            </a:r>
            <a:r>
              <a:rPr lang="tr-TR" sz="1600" b="1" dirty="0" smtClean="0"/>
              <a:t> OIC GS)</a:t>
            </a:r>
          </a:p>
          <a:p>
            <a:pPr marL="342900" indent="-342900" algn="just">
              <a:lnSpc>
                <a:spcPct val="150000"/>
              </a:lnSpc>
            </a:pPr>
            <a:endParaRPr lang="tr-TR" sz="1200" b="1" dirty="0" smtClean="0"/>
          </a:p>
          <a:p>
            <a:pPr marL="342900" indent="-342900" algn="just">
              <a:lnSpc>
                <a:spcPct val="150000"/>
              </a:lnSpc>
              <a:buAutoNum type="arabicPeriod" startAt="2"/>
            </a:pPr>
            <a:r>
              <a:rPr lang="en-GB" sz="1600" b="1" dirty="0" smtClean="0"/>
              <a:t>OIC Workshop for Reviewing the OPAAW that was held in Istanbul on 28-29 January 2016</a:t>
            </a:r>
            <a:r>
              <a:rPr lang="tr-TR" sz="1600" b="1" dirty="0" smtClean="0"/>
              <a:t> (</a:t>
            </a:r>
            <a:r>
              <a:rPr lang="tr-TR" sz="1600" b="1" dirty="0" err="1" smtClean="0"/>
              <a:t>hosted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by</a:t>
            </a:r>
            <a:r>
              <a:rPr lang="tr-TR" sz="1600" b="1" dirty="0" smtClean="0"/>
              <a:t> IRCICA)</a:t>
            </a:r>
          </a:p>
          <a:p>
            <a:pPr marL="342900" indent="-342900" algn="just">
              <a:lnSpc>
                <a:spcPct val="150000"/>
              </a:lnSpc>
            </a:pPr>
            <a:endParaRPr lang="tr-TR" sz="1600" dirty="0" smtClean="0"/>
          </a:p>
          <a:p>
            <a:pPr marL="342900" indent="-342900" algn="just">
              <a:lnSpc>
                <a:spcPct val="150000"/>
              </a:lnSpc>
            </a:pPr>
            <a:r>
              <a:rPr lang="tr-TR" sz="1600" b="1" dirty="0" smtClean="0"/>
              <a:t>3.  	</a:t>
            </a:r>
            <a:r>
              <a:rPr lang="tr-TR" sz="1600" b="1" dirty="0" err="1" smtClean="0"/>
              <a:t>Contributions</a:t>
            </a:r>
            <a:r>
              <a:rPr lang="tr-TR" sz="1600" b="1" dirty="0" smtClean="0"/>
              <a:t> of OIC </a:t>
            </a:r>
            <a:r>
              <a:rPr lang="tr-TR" sz="1600" b="1" dirty="0" err="1" smtClean="0"/>
              <a:t>Member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States</a:t>
            </a:r>
            <a:r>
              <a:rPr lang="tr-TR" sz="1600" b="1" dirty="0" smtClean="0"/>
              <a:t> on </a:t>
            </a:r>
            <a:r>
              <a:rPr lang="tr-TR" sz="1600" b="1" dirty="0" err="1" smtClean="0"/>
              <a:t>the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Updated</a:t>
            </a:r>
            <a:r>
              <a:rPr lang="tr-TR" sz="1600" b="1" dirty="0" smtClean="0"/>
              <a:t> OPAAW </a:t>
            </a:r>
            <a:r>
              <a:rPr lang="tr-TR" sz="1600" b="1" dirty="0" err="1" smtClean="0"/>
              <a:t>through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note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verbales</a:t>
            </a:r>
            <a:r>
              <a:rPr lang="tr-TR" sz="1600" b="1" dirty="0" smtClean="0"/>
              <a:t> (</a:t>
            </a:r>
            <a:r>
              <a:rPr lang="tr-TR" sz="1600" b="1" dirty="0" err="1" smtClean="0"/>
              <a:t>diplomatic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channels</a:t>
            </a:r>
            <a:r>
              <a:rPr lang="tr-TR" sz="1600" b="1" dirty="0" smtClean="0"/>
              <a:t>)</a:t>
            </a:r>
          </a:p>
          <a:p>
            <a:pPr marL="342900" indent="-342900" algn="just">
              <a:lnSpc>
                <a:spcPct val="150000"/>
              </a:lnSpc>
            </a:pPr>
            <a:endParaRPr lang="tr-TR" sz="1600" dirty="0" smtClean="0"/>
          </a:p>
          <a:p>
            <a:pPr marL="342900" indent="-342900" algn="just">
              <a:lnSpc>
                <a:spcPct val="150000"/>
              </a:lnSpc>
            </a:pPr>
            <a:r>
              <a:rPr lang="tr-TR" sz="1600" b="1" dirty="0" smtClean="0"/>
              <a:t>4.	Final </a:t>
            </a:r>
            <a:r>
              <a:rPr lang="tr-TR" sz="1600" b="1" dirty="0" err="1" smtClean="0"/>
              <a:t>Editing</a:t>
            </a:r>
            <a:r>
              <a:rPr lang="tr-TR" sz="1600" b="1" dirty="0" smtClean="0"/>
              <a:t> of </a:t>
            </a:r>
            <a:r>
              <a:rPr lang="tr-TR" sz="1600" b="1" dirty="0" err="1" smtClean="0"/>
              <a:t>the</a:t>
            </a:r>
            <a:r>
              <a:rPr lang="tr-TR" sz="1600" b="1" dirty="0" smtClean="0"/>
              <a:t>  </a:t>
            </a:r>
            <a:r>
              <a:rPr lang="tr-TR" sz="1600" b="1" dirty="0" err="1" smtClean="0"/>
              <a:t>Updated</a:t>
            </a:r>
            <a:r>
              <a:rPr lang="tr-TR" sz="1600" b="1" dirty="0" smtClean="0"/>
              <a:t> OPAAW </a:t>
            </a:r>
            <a:r>
              <a:rPr lang="tr-TR" sz="1600" b="1" dirty="0" err="1" smtClean="0"/>
              <a:t>to</a:t>
            </a:r>
            <a:r>
              <a:rPr lang="tr-TR" sz="1600" b="1" dirty="0" smtClean="0"/>
              <a:t> be </a:t>
            </a:r>
            <a:r>
              <a:rPr lang="tr-TR" sz="1600" b="1" dirty="0" err="1" smtClean="0"/>
              <a:t>submitted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to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the</a:t>
            </a:r>
            <a:r>
              <a:rPr lang="tr-TR" sz="1600" b="1" dirty="0" smtClean="0"/>
              <a:t> </a:t>
            </a:r>
            <a:r>
              <a:rPr lang="en-US" sz="1600" b="1" dirty="0" smtClean="0"/>
              <a:t>Sixth Session of the Ministerial Conference on the Role of Women in the Development of OIC Member States</a:t>
            </a:r>
            <a:r>
              <a:rPr lang="tr-TR" sz="1600" b="1" dirty="0" smtClean="0"/>
              <a:t>  </a:t>
            </a:r>
            <a:r>
              <a:rPr lang="tr-TR" sz="1600" b="1" dirty="0" err="1" smtClean="0"/>
              <a:t>that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will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take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place</a:t>
            </a:r>
            <a:r>
              <a:rPr lang="tr-TR" sz="1600" b="1" dirty="0" smtClean="0"/>
              <a:t> 1-3 </a:t>
            </a:r>
            <a:r>
              <a:rPr lang="tr-TR" sz="1600" b="1" dirty="0" err="1" smtClean="0"/>
              <a:t>November</a:t>
            </a:r>
            <a:r>
              <a:rPr lang="tr-TR" sz="1600" b="1" dirty="0" smtClean="0"/>
              <a:t> 2016 in </a:t>
            </a:r>
            <a:r>
              <a:rPr lang="tr-TR" sz="1600" b="1" dirty="0" err="1" smtClean="0"/>
              <a:t>Istanbul</a:t>
            </a:r>
            <a:r>
              <a:rPr lang="tr-TR" sz="1600" b="1" dirty="0" smtClean="0"/>
              <a:t>, </a:t>
            </a:r>
            <a:r>
              <a:rPr lang="tr-TR" sz="1600" b="1" dirty="0" err="1" smtClean="0"/>
              <a:t>Republic</a:t>
            </a:r>
            <a:r>
              <a:rPr lang="tr-TR" sz="1600" b="1" dirty="0" smtClean="0"/>
              <a:t> of </a:t>
            </a:r>
            <a:r>
              <a:rPr lang="tr-TR" sz="1600" b="1" dirty="0" err="1" smtClean="0"/>
              <a:t>Turkey</a:t>
            </a:r>
            <a:r>
              <a:rPr lang="tr-TR" sz="1600" b="1" dirty="0" smtClean="0"/>
              <a:t>.</a:t>
            </a:r>
          </a:p>
          <a:p>
            <a:pPr marL="342900" indent="-342900" algn="just">
              <a:lnSpc>
                <a:spcPct val="150000"/>
              </a:lnSpc>
            </a:pPr>
            <a:endParaRPr lang="tr-TR" sz="1600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91477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533400"/>
            <a:ext cx="8686800" cy="6019800"/>
          </a:xfrm>
          <a:prstGeom prst="round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tr-TR" sz="4000" b="1" cap="small" spc="500" dirty="0" smtClean="0">
              <a:latin typeface="Palatino Linotype" pitchFamily="18" charset="0"/>
            </a:endParaRPr>
          </a:p>
          <a:p>
            <a:pPr marL="0" indent="0" algn="ctr">
              <a:buNone/>
            </a:pPr>
            <a:endParaRPr lang="tr-TR" sz="4000" b="1" cap="small" spc="500" dirty="0">
              <a:latin typeface="Palatino Linotype" pitchFamily="18" charset="0"/>
            </a:endParaRPr>
          </a:p>
          <a:p>
            <a:pPr marL="0" indent="0" algn="ctr">
              <a:buNone/>
            </a:pPr>
            <a:endParaRPr lang="tr-TR" sz="4000" b="1" cap="small" spc="500" dirty="0" smtClean="0">
              <a:latin typeface="Palatino Linotype" pitchFamily="18" charset="0"/>
            </a:endParaRPr>
          </a:p>
          <a:p>
            <a:pPr marL="0" indent="0" algn="ctr">
              <a:buNone/>
            </a:pPr>
            <a:r>
              <a:rPr lang="en-US" sz="4000" b="1" cap="small" spc="500" dirty="0" smtClean="0">
                <a:latin typeface="Palatino Linotype" pitchFamily="18" charset="0"/>
              </a:rPr>
              <a:t>Thank You</a:t>
            </a:r>
            <a:r>
              <a:rPr lang="tr-TR" sz="4000" b="1" cap="small" spc="500" dirty="0" smtClean="0">
                <a:latin typeface="Palatino Linotype" pitchFamily="18" charset="0"/>
              </a:rPr>
              <a:t>!</a:t>
            </a:r>
            <a:endParaRPr lang="en-US" sz="4000" b="1" cap="small" spc="500" dirty="0" smtClean="0">
              <a:latin typeface="Palatino Linotype" pitchFamily="18" charset="0"/>
            </a:endParaRPr>
          </a:p>
          <a:p>
            <a:pPr marL="0" indent="0" algn="ctr">
              <a:buNone/>
            </a:pPr>
            <a:endParaRPr lang="en-US" sz="2000" spc="500" dirty="0" smtClean="0">
              <a:latin typeface="+mj-lt"/>
            </a:endParaRPr>
          </a:p>
          <a:p>
            <a:pPr marL="0" indent="0" algn="ctr">
              <a:buNone/>
            </a:pPr>
            <a:endParaRPr lang="en-US" sz="2000" spc="500" dirty="0" smtClean="0">
              <a:latin typeface="+mj-lt"/>
            </a:endParaRPr>
          </a:p>
          <a:p>
            <a:pPr marL="0" indent="0" algn="ctr">
              <a:buNone/>
            </a:pPr>
            <a:endParaRPr lang="en-US" sz="2000" spc="500" dirty="0" smtClean="0">
              <a:latin typeface="+mj-lt"/>
            </a:endParaRPr>
          </a:p>
          <a:p>
            <a:pPr marL="0" indent="0" algn="ctr">
              <a:buNone/>
            </a:pPr>
            <a:endParaRPr lang="en-US" sz="3600" spc="500" dirty="0" smtClean="0">
              <a:latin typeface="+mj-lt"/>
            </a:endParaRPr>
          </a:p>
          <a:p>
            <a:pPr marL="0" indent="0" algn="ctr">
              <a:buNone/>
            </a:pPr>
            <a:endParaRPr lang="en-US" sz="3600" spc="500" dirty="0">
              <a:latin typeface="+mj-lt"/>
            </a:endParaRPr>
          </a:p>
          <a:p>
            <a:pPr marL="0" indent="0" algn="ctr">
              <a:buNone/>
            </a:pPr>
            <a:endParaRPr lang="en-US" sz="3600" spc="500" dirty="0" smtClean="0">
              <a:latin typeface="+mj-lt"/>
            </a:endParaRPr>
          </a:p>
          <a:p>
            <a:pPr marL="0" indent="0" algn="ctr">
              <a:buNone/>
            </a:pPr>
            <a:endParaRPr lang="en-US" sz="3600" spc="500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4482" y="5638800"/>
            <a:ext cx="9144000" cy="12192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txBody>
          <a:bodyPr vert="horz" lIns="4572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Workshop on the Role of Women in the Development of OIC Member States</a:t>
            </a:r>
          </a:p>
          <a:p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3-4 </a:t>
            </a:r>
            <a:r>
              <a:rPr lang="tr-TR" sz="1600" b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October</a:t>
            </a:r>
            <a:r>
              <a:rPr lang="en-US" sz="1600" b="1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2016,</a:t>
            </a:r>
          </a:p>
          <a:p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rPr>
              <a:t>Ankara, Republic of Turkey</a:t>
            </a:r>
            <a:endParaRPr lang="tr-TR" sz="1600" b="1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5001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4883</TotalTime>
  <Words>603</Words>
  <Application>Microsoft Office PowerPoint</Application>
  <PresentationFormat>Ekran Gösterisi (4:3)</PresentationFormat>
  <Paragraphs>79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Office Theme</vt:lpstr>
      <vt:lpstr>Slayt 1</vt:lpstr>
      <vt:lpstr>Slayt 2</vt:lpstr>
      <vt:lpstr>Slayt 3</vt:lpstr>
      <vt:lpstr>2. Principles</vt:lpstr>
      <vt:lpstr>3. Assessment</vt:lpstr>
      <vt:lpstr>4. Meetings and Contributions of OIC MS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Tourism in OIC Member Countries</dc:title>
  <dc:creator>Umut Unal</dc:creator>
  <cp:lastModifiedBy>cem</cp:lastModifiedBy>
  <cp:revision>474</cp:revision>
  <cp:lastPrinted>2014-10-24T12:13:22Z</cp:lastPrinted>
  <dcterms:created xsi:type="dcterms:W3CDTF">2015-11-04T05:35:22Z</dcterms:created>
  <dcterms:modified xsi:type="dcterms:W3CDTF">2016-10-02T18:18:48Z</dcterms:modified>
</cp:coreProperties>
</file>