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4"/>
  </p:notesMasterIdLst>
  <p:handoutMasterIdLst>
    <p:handoutMasterId r:id="rId35"/>
  </p:handoutMasterIdLst>
  <p:sldIdLst>
    <p:sldId id="1015" r:id="rId2"/>
    <p:sldId id="1065" r:id="rId3"/>
    <p:sldId id="1101" r:id="rId4"/>
    <p:sldId id="1102" r:id="rId5"/>
    <p:sldId id="1103" r:id="rId6"/>
    <p:sldId id="1104" r:id="rId7"/>
    <p:sldId id="1132" r:id="rId8"/>
    <p:sldId id="1133" r:id="rId9"/>
    <p:sldId id="1134" r:id="rId10"/>
    <p:sldId id="1135" r:id="rId11"/>
    <p:sldId id="1088" r:id="rId12"/>
    <p:sldId id="1130" r:id="rId13"/>
    <p:sldId id="1131" r:id="rId14"/>
    <p:sldId id="1090" r:id="rId15"/>
    <p:sldId id="1126" r:id="rId16"/>
    <p:sldId id="1127" r:id="rId17"/>
    <p:sldId id="1128" r:id="rId18"/>
    <p:sldId id="1129" r:id="rId19"/>
    <p:sldId id="1124" r:id="rId20"/>
    <p:sldId id="1110" r:id="rId21"/>
    <p:sldId id="1143" r:id="rId22"/>
    <p:sldId id="1125" r:id="rId23"/>
    <p:sldId id="1108" r:id="rId24"/>
    <p:sldId id="1112" r:id="rId25"/>
    <p:sldId id="1136" r:id="rId26"/>
    <p:sldId id="1137" r:id="rId27"/>
    <p:sldId id="1138" r:id="rId28"/>
    <p:sldId id="1139" r:id="rId29"/>
    <p:sldId id="1140" r:id="rId30"/>
    <p:sldId id="1141" r:id="rId31"/>
    <p:sldId id="1142" r:id="rId32"/>
    <p:sldId id="1068" r:id="rId33"/>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66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15" autoAdjust="0"/>
    <p:restoredTop sz="93609" autoAdjust="0"/>
  </p:normalViewPr>
  <p:slideViewPr>
    <p:cSldViewPr>
      <p:cViewPr>
        <p:scale>
          <a:sx n="75" d="100"/>
          <a:sy n="75" d="100"/>
        </p:scale>
        <p:origin x="-3066" y="-83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4392"/>
    </p:cViewPr>
  </p:sorterViewPr>
  <p:notesViewPr>
    <p:cSldViewPr>
      <p:cViewPr varScale="1">
        <p:scale>
          <a:sx n="64" d="100"/>
          <a:sy n="64" d="100"/>
        </p:scale>
        <p:origin x="-3444" y="-114"/>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diagrams/_rels/data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E771E7-7441-49E1-B172-D377690D5E7E}" type="doc">
      <dgm:prSet loTypeId="urn:microsoft.com/office/officeart/2005/8/layout/hierarchy1" loCatId="hierarchy" qsTypeId="urn:microsoft.com/office/officeart/2005/8/quickstyle/3d2" qsCatId="3D" csTypeId="urn:microsoft.com/office/officeart/2005/8/colors/accent1_2" csCatId="accent1" phldr="1"/>
      <dgm:spPr/>
      <dgm:t>
        <a:bodyPr/>
        <a:lstStyle/>
        <a:p>
          <a:endParaRPr lang="tr-TR"/>
        </a:p>
      </dgm:t>
    </dgm:pt>
    <dgm:pt modelId="{009C7E7F-3232-4755-AAFA-9E805DF3B040}">
      <dgm:prSet phldrT="[Metin]" custT="1"/>
      <dgm:spPr/>
      <dgm:t>
        <a:bodyPr/>
        <a:lstStyle/>
        <a:p>
          <a:endParaRPr lang="tr-TR" sz="1400" b="1" dirty="0" smtClean="0"/>
        </a:p>
        <a:p>
          <a:r>
            <a:rPr lang="tr-TR" sz="1400" b="1" dirty="0" smtClean="0"/>
            <a:t>Soner OLGUN</a:t>
          </a:r>
        </a:p>
        <a:p>
          <a:r>
            <a:rPr lang="tr-TR" sz="1400" b="1" dirty="0" smtClean="0"/>
            <a:t>Daire Başkanı</a:t>
          </a:r>
        </a:p>
        <a:p>
          <a:endParaRPr lang="tr-TR" sz="900" b="1" dirty="0" smtClean="0"/>
        </a:p>
      </dgm:t>
    </dgm:pt>
    <dgm:pt modelId="{D88D62E8-97CC-41C0-AB4B-F04EAD01C0ED}" type="parTrans" cxnId="{DACFA77E-03DA-412D-874C-3411BF52F40C}">
      <dgm:prSet/>
      <dgm:spPr/>
      <dgm:t>
        <a:bodyPr/>
        <a:lstStyle/>
        <a:p>
          <a:endParaRPr lang="tr-TR"/>
        </a:p>
      </dgm:t>
    </dgm:pt>
    <dgm:pt modelId="{E1919456-657E-4A2C-B0C0-6B0A6FC5FFB8}" type="sibTrans" cxnId="{DACFA77E-03DA-412D-874C-3411BF52F40C}">
      <dgm:prSet/>
      <dgm:spPr/>
      <dgm:t>
        <a:bodyPr/>
        <a:lstStyle/>
        <a:p>
          <a:endParaRPr lang="tr-TR"/>
        </a:p>
      </dgm:t>
    </dgm:pt>
    <dgm:pt modelId="{44B6E15D-2E71-4EE0-9F28-3475BBC36163}">
      <dgm:prSet phldrT="[Metin]" custT="1"/>
      <dgm:spPr/>
      <dgm:t>
        <a:bodyPr/>
        <a:lstStyle/>
        <a:p>
          <a:pPr>
            <a:lnSpc>
              <a:spcPct val="100000"/>
            </a:lnSpc>
            <a:spcAft>
              <a:spcPts val="0"/>
            </a:spcAft>
          </a:pPr>
          <a:r>
            <a:rPr lang="tr-TR" sz="1200" b="0" dirty="0" smtClean="0"/>
            <a:t>Su ve Toprak Kirliliği İzleme Şube Müdürü</a:t>
          </a:r>
        </a:p>
        <a:p>
          <a:pPr>
            <a:lnSpc>
              <a:spcPct val="90000"/>
            </a:lnSpc>
            <a:spcAft>
              <a:spcPct val="35000"/>
            </a:spcAft>
          </a:pPr>
          <a:endParaRPr lang="tr-TR" sz="900" b="1" dirty="0"/>
        </a:p>
      </dgm:t>
    </dgm:pt>
    <dgm:pt modelId="{7570F59A-070E-45EF-83B7-A26C03702C58}" type="parTrans" cxnId="{E7AD3514-E94F-4737-9097-DED2D211F0EE}">
      <dgm:prSet/>
      <dgm:spPr/>
      <dgm:t>
        <a:bodyPr/>
        <a:lstStyle/>
        <a:p>
          <a:endParaRPr lang="tr-TR"/>
        </a:p>
      </dgm:t>
    </dgm:pt>
    <dgm:pt modelId="{A76557E4-D2A7-4CDE-8BA4-572839BD3FC5}" type="sibTrans" cxnId="{E7AD3514-E94F-4737-9097-DED2D211F0EE}">
      <dgm:prSet/>
      <dgm:spPr/>
      <dgm:t>
        <a:bodyPr/>
        <a:lstStyle/>
        <a:p>
          <a:endParaRPr lang="tr-TR"/>
        </a:p>
      </dgm:t>
    </dgm:pt>
    <dgm:pt modelId="{146837BE-85D7-4B89-85E8-CFFE16B1CA04}">
      <dgm:prSet custT="1"/>
      <dgm:spPr/>
      <dgm:t>
        <a:bodyPr/>
        <a:lstStyle/>
        <a:p>
          <a:r>
            <a:rPr lang="tr-TR" sz="1300" b="0" dirty="0" smtClean="0"/>
            <a:t>Çevre Referans Laboratuvarı Şube Müdürü V.</a:t>
          </a:r>
        </a:p>
      </dgm:t>
    </dgm:pt>
    <dgm:pt modelId="{5F2DE03E-77D0-4246-BE9B-92BF572CDA64}" type="parTrans" cxnId="{14A8D876-282F-4F35-94FD-736272B4C553}">
      <dgm:prSet/>
      <dgm:spPr/>
      <dgm:t>
        <a:bodyPr/>
        <a:lstStyle/>
        <a:p>
          <a:endParaRPr lang="tr-TR"/>
        </a:p>
      </dgm:t>
    </dgm:pt>
    <dgm:pt modelId="{D178A517-7201-48C1-B8E1-12FF9242F60D}" type="sibTrans" cxnId="{14A8D876-282F-4F35-94FD-736272B4C553}">
      <dgm:prSet/>
      <dgm:spPr/>
      <dgm:t>
        <a:bodyPr/>
        <a:lstStyle/>
        <a:p>
          <a:endParaRPr lang="tr-TR"/>
        </a:p>
      </dgm:t>
    </dgm:pt>
    <dgm:pt modelId="{B85E7C5D-AF27-4233-BE84-2945181FA3F0}">
      <dgm:prSet/>
      <dgm:spPr/>
      <dgm:t>
        <a:bodyPr/>
        <a:lstStyle/>
        <a:p>
          <a:r>
            <a:rPr lang="tr-TR" b="0" dirty="0" smtClean="0"/>
            <a:t>Yeterlik ve Kalite Şube Müdürü V.</a:t>
          </a:r>
        </a:p>
      </dgm:t>
    </dgm:pt>
    <dgm:pt modelId="{17121D6F-FE05-4ED8-8E53-F265D69403E0}" type="parTrans" cxnId="{4E787FF2-0121-4DD7-8CE3-0FDFB9E886DA}">
      <dgm:prSet/>
      <dgm:spPr/>
      <dgm:t>
        <a:bodyPr/>
        <a:lstStyle/>
        <a:p>
          <a:endParaRPr lang="tr-TR"/>
        </a:p>
      </dgm:t>
    </dgm:pt>
    <dgm:pt modelId="{138966CE-310C-4958-857A-DE5234CD0699}" type="sibTrans" cxnId="{4E787FF2-0121-4DD7-8CE3-0FDFB9E886DA}">
      <dgm:prSet/>
      <dgm:spPr/>
      <dgm:t>
        <a:bodyPr/>
        <a:lstStyle/>
        <a:p>
          <a:endParaRPr lang="tr-TR"/>
        </a:p>
      </dgm:t>
    </dgm:pt>
    <dgm:pt modelId="{BE2DB94C-1A91-4E7C-8B24-C3458803509C}">
      <dgm:prSet/>
      <dgm:spPr/>
      <dgm:t>
        <a:bodyPr/>
        <a:lstStyle/>
        <a:p>
          <a:r>
            <a:rPr lang="tr-TR" b="0" dirty="0" smtClean="0"/>
            <a:t>Hava Kalitesi İzleme Şube Müdürü V.</a:t>
          </a:r>
        </a:p>
      </dgm:t>
    </dgm:pt>
    <dgm:pt modelId="{57BD3C31-4664-46E5-B932-63150B02D0AC}" type="parTrans" cxnId="{A2A556B8-8E00-4163-8C9D-662248913ABA}">
      <dgm:prSet/>
      <dgm:spPr/>
      <dgm:t>
        <a:bodyPr/>
        <a:lstStyle/>
        <a:p>
          <a:endParaRPr lang="tr-TR"/>
        </a:p>
      </dgm:t>
    </dgm:pt>
    <dgm:pt modelId="{6E19845E-50FC-4FB7-811F-2F77C98A36BC}" type="sibTrans" cxnId="{A2A556B8-8E00-4163-8C9D-662248913ABA}">
      <dgm:prSet/>
      <dgm:spPr/>
      <dgm:t>
        <a:bodyPr/>
        <a:lstStyle/>
        <a:p>
          <a:endParaRPr lang="tr-TR"/>
        </a:p>
      </dgm:t>
    </dgm:pt>
    <dgm:pt modelId="{2B1A2D74-453F-4145-84DE-51C80B027700}">
      <dgm:prSet phldrT="[Metin]" custT="1"/>
      <dgm:spPr/>
      <dgm:t>
        <a:bodyPr/>
        <a:lstStyle/>
        <a:p>
          <a:endParaRPr lang="tr-TR" sz="900" b="1" dirty="0" smtClean="0"/>
        </a:p>
        <a:p>
          <a:endParaRPr lang="tr-TR" sz="900" b="1" dirty="0" smtClean="0"/>
        </a:p>
        <a:p>
          <a:endParaRPr lang="tr-TR" sz="900" b="1" dirty="0" smtClean="0"/>
        </a:p>
        <a:p>
          <a:endParaRPr lang="tr-TR" sz="1200" b="1" dirty="0" smtClean="0"/>
        </a:p>
        <a:p>
          <a:r>
            <a:rPr lang="tr-TR" sz="1300" b="0" dirty="0" smtClean="0"/>
            <a:t>Endüstriyel  Kirlilik İzleme Şube Müdürü V. </a:t>
          </a:r>
        </a:p>
        <a:p>
          <a:endParaRPr lang="tr-TR" sz="900" b="1" dirty="0" smtClean="0"/>
        </a:p>
        <a:p>
          <a:r>
            <a:rPr lang="tr-TR" sz="900" b="1" dirty="0" smtClean="0"/>
            <a:t> </a:t>
          </a:r>
        </a:p>
        <a:p>
          <a:endParaRPr lang="tr-TR" sz="900" dirty="0" smtClean="0"/>
        </a:p>
        <a:p>
          <a:endParaRPr lang="tr-TR" sz="900" dirty="0"/>
        </a:p>
      </dgm:t>
    </dgm:pt>
    <dgm:pt modelId="{ED1711CE-8BA9-4001-ADC2-8BEEED4E626B}" type="sibTrans" cxnId="{ECEE81A1-D660-4D49-94B3-8610623B6724}">
      <dgm:prSet/>
      <dgm:spPr/>
      <dgm:t>
        <a:bodyPr/>
        <a:lstStyle/>
        <a:p>
          <a:endParaRPr lang="tr-TR"/>
        </a:p>
      </dgm:t>
    </dgm:pt>
    <dgm:pt modelId="{A1D065D5-9616-4F71-9838-8BE16F64855E}" type="parTrans" cxnId="{ECEE81A1-D660-4D49-94B3-8610623B6724}">
      <dgm:prSet/>
      <dgm:spPr/>
      <dgm:t>
        <a:bodyPr/>
        <a:lstStyle/>
        <a:p>
          <a:endParaRPr lang="tr-TR"/>
        </a:p>
      </dgm:t>
    </dgm:pt>
    <dgm:pt modelId="{F68D1457-A0A5-467B-8E0F-852E272AFAB4}" type="pres">
      <dgm:prSet presAssocID="{56E771E7-7441-49E1-B172-D377690D5E7E}" presName="hierChild1" presStyleCnt="0">
        <dgm:presLayoutVars>
          <dgm:chPref val="1"/>
          <dgm:dir/>
          <dgm:animOne val="branch"/>
          <dgm:animLvl val="lvl"/>
          <dgm:resizeHandles/>
        </dgm:presLayoutVars>
      </dgm:prSet>
      <dgm:spPr/>
      <dgm:t>
        <a:bodyPr/>
        <a:lstStyle/>
        <a:p>
          <a:endParaRPr lang="tr-TR"/>
        </a:p>
      </dgm:t>
    </dgm:pt>
    <dgm:pt modelId="{12D3B241-FA9B-49C9-951E-54044FD796A1}" type="pres">
      <dgm:prSet presAssocID="{009C7E7F-3232-4755-AAFA-9E805DF3B040}" presName="hierRoot1" presStyleCnt="0"/>
      <dgm:spPr/>
      <dgm:t>
        <a:bodyPr/>
        <a:lstStyle/>
        <a:p>
          <a:endParaRPr lang="tr-TR"/>
        </a:p>
      </dgm:t>
    </dgm:pt>
    <dgm:pt modelId="{EBEA1D41-6826-4673-87B5-1264DFF3C924}" type="pres">
      <dgm:prSet presAssocID="{009C7E7F-3232-4755-AAFA-9E805DF3B040}" presName="composite" presStyleCnt="0"/>
      <dgm:spPr/>
      <dgm:t>
        <a:bodyPr/>
        <a:lstStyle/>
        <a:p>
          <a:endParaRPr lang="tr-TR"/>
        </a:p>
      </dgm:t>
    </dgm:pt>
    <dgm:pt modelId="{BD3BC413-3CA5-4688-8C30-EC52DC93BB9F}" type="pres">
      <dgm:prSet presAssocID="{009C7E7F-3232-4755-AAFA-9E805DF3B040}" presName="background" presStyleLbl="node0" presStyleIdx="0" presStyleCnt="1"/>
      <dgm:spPr>
        <a:solidFill>
          <a:schemeClr val="accent1">
            <a:lumMod val="50000"/>
          </a:schemeClr>
        </a:solidFill>
      </dgm:spPr>
      <dgm:t>
        <a:bodyPr/>
        <a:lstStyle/>
        <a:p>
          <a:endParaRPr lang="tr-TR"/>
        </a:p>
      </dgm:t>
    </dgm:pt>
    <dgm:pt modelId="{55648C8A-DCAE-4DFF-9E1C-CAE23888E047}" type="pres">
      <dgm:prSet presAssocID="{009C7E7F-3232-4755-AAFA-9E805DF3B040}" presName="text" presStyleLbl="fgAcc0" presStyleIdx="0" presStyleCnt="1" custScaleX="222918" custLinFactNeighborX="-7410" custLinFactNeighborY="-86138">
        <dgm:presLayoutVars>
          <dgm:chPref val="3"/>
        </dgm:presLayoutVars>
      </dgm:prSet>
      <dgm:spPr/>
      <dgm:t>
        <a:bodyPr/>
        <a:lstStyle/>
        <a:p>
          <a:endParaRPr lang="tr-TR"/>
        </a:p>
      </dgm:t>
    </dgm:pt>
    <dgm:pt modelId="{7BB6753F-96D4-4FE3-95C9-F15DD1298D8F}" type="pres">
      <dgm:prSet presAssocID="{009C7E7F-3232-4755-AAFA-9E805DF3B040}" presName="hierChild2" presStyleCnt="0"/>
      <dgm:spPr/>
      <dgm:t>
        <a:bodyPr/>
        <a:lstStyle/>
        <a:p>
          <a:endParaRPr lang="tr-TR"/>
        </a:p>
      </dgm:t>
    </dgm:pt>
    <dgm:pt modelId="{C3FBDDAC-F8E1-412A-AAF3-60535849B979}" type="pres">
      <dgm:prSet presAssocID="{5F2DE03E-77D0-4246-BE9B-92BF572CDA64}" presName="Name10" presStyleLbl="parChTrans1D2" presStyleIdx="0" presStyleCnt="5"/>
      <dgm:spPr/>
      <dgm:t>
        <a:bodyPr/>
        <a:lstStyle/>
        <a:p>
          <a:endParaRPr lang="tr-TR"/>
        </a:p>
      </dgm:t>
    </dgm:pt>
    <dgm:pt modelId="{AD6855E0-C902-4110-88D3-F9A864EB3E99}" type="pres">
      <dgm:prSet presAssocID="{146837BE-85D7-4B89-85E8-CFFE16B1CA04}" presName="hierRoot2" presStyleCnt="0"/>
      <dgm:spPr/>
      <dgm:t>
        <a:bodyPr/>
        <a:lstStyle/>
        <a:p>
          <a:endParaRPr lang="tr-TR"/>
        </a:p>
      </dgm:t>
    </dgm:pt>
    <dgm:pt modelId="{5B45EB7E-61E1-4492-AFDF-61808B76DF59}" type="pres">
      <dgm:prSet presAssocID="{146837BE-85D7-4B89-85E8-CFFE16B1CA04}" presName="composite2" presStyleCnt="0"/>
      <dgm:spPr/>
      <dgm:t>
        <a:bodyPr/>
        <a:lstStyle/>
        <a:p>
          <a:endParaRPr lang="tr-TR"/>
        </a:p>
      </dgm:t>
    </dgm:pt>
    <dgm:pt modelId="{F955DAA1-9504-45BB-863F-5F19F06F9C4C}" type="pres">
      <dgm:prSet presAssocID="{146837BE-85D7-4B89-85E8-CFFE16B1CA04}" presName="background2" presStyleLbl="node2" presStyleIdx="0" presStyleCnt="5"/>
      <dgm:spPr>
        <a:solidFill>
          <a:schemeClr val="accent1">
            <a:lumMod val="50000"/>
          </a:schemeClr>
        </a:solidFill>
      </dgm:spPr>
      <dgm:t>
        <a:bodyPr/>
        <a:lstStyle/>
        <a:p>
          <a:endParaRPr lang="tr-TR"/>
        </a:p>
      </dgm:t>
    </dgm:pt>
    <dgm:pt modelId="{F3948AA3-E430-4296-A69C-CC1D3247FAB7}" type="pres">
      <dgm:prSet presAssocID="{146837BE-85D7-4B89-85E8-CFFE16B1CA04}" presName="text2" presStyleLbl="fgAcc2" presStyleIdx="0" presStyleCnt="5">
        <dgm:presLayoutVars>
          <dgm:chPref val="3"/>
        </dgm:presLayoutVars>
      </dgm:prSet>
      <dgm:spPr/>
      <dgm:t>
        <a:bodyPr/>
        <a:lstStyle/>
        <a:p>
          <a:endParaRPr lang="tr-TR"/>
        </a:p>
      </dgm:t>
    </dgm:pt>
    <dgm:pt modelId="{728566FE-D4AF-422D-AF5D-AEB52A2C0958}" type="pres">
      <dgm:prSet presAssocID="{146837BE-85D7-4B89-85E8-CFFE16B1CA04}" presName="hierChild3" presStyleCnt="0"/>
      <dgm:spPr/>
      <dgm:t>
        <a:bodyPr/>
        <a:lstStyle/>
        <a:p>
          <a:endParaRPr lang="tr-TR"/>
        </a:p>
      </dgm:t>
    </dgm:pt>
    <dgm:pt modelId="{3C283A29-AA68-468F-A676-D2266079F52F}" type="pres">
      <dgm:prSet presAssocID="{17121D6F-FE05-4ED8-8E53-F265D69403E0}" presName="Name10" presStyleLbl="parChTrans1D2" presStyleIdx="1" presStyleCnt="5"/>
      <dgm:spPr/>
      <dgm:t>
        <a:bodyPr/>
        <a:lstStyle/>
        <a:p>
          <a:endParaRPr lang="tr-TR"/>
        </a:p>
      </dgm:t>
    </dgm:pt>
    <dgm:pt modelId="{C50797A4-2B09-41B4-995D-49F88C3CF352}" type="pres">
      <dgm:prSet presAssocID="{B85E7C5D-AF27-4233-BE84-2945181FA3F0}" presName="hierRoot2" presStyleCnt="0"/>
      <dgm:spPr/>
      <dgm:t>
        <a:bodyPr/>
        <a:lstStyle/>
        <a:p>
          <a:endParaRPr lang="tr-TR"/>
        </a:p>
      </dgm:t>
    </dgm:pt>
    <dgm:pt modelId="{45E5DC4C-1E5C-476D-B421-C6A63465E1EF}" type="pres">
      <dgm:prSet presAssocID="{B85E7C5D-AF27-4233-BE84-2945181FA3F0}" presName="composite2" presStyleCnt="0"/>
      <dgm:spPr/>
      <dgm:t>
        <a:bodyPr/>
        <a:lstStyle/>
        <a:p>
          <a:endParaRPr lang="tr-TR"/>
        </a:p>
      </dgm:t>
    </dgm:pt>
    <dgm:pt modelId="{ADAE0C43-7798-4E69-B5E3-AEE3EEAD8C8A}" type="pres">
      <dgm:prSet presAssocID="{B85E7C5D-AF27-4233-BE84-2945181FA3F0}" presName="background2" presStyleLbl="node2" presStyleIdx="1" presStyleCnt="5"/>
      <dgm:spPr>
        <a:solidFill>
          <a:schemeClr val="accent1">
            <a:lumMod val="50000"/>
          </a:schemeClr>
        </a:solidFill>
      </dgm:spPr>
      <dgm:t>
        <a:bodyPr/>
        <a:lstStyle/>
        <a:p>
          <a:endParaRPr lang="tr-TR"/>
        </a:p>
      </dgm:t>
    </dgm:pt>
    <dgm:pt modelId="{A4C823E7-72B6-4997-81FA-C2289BAC5CFD}" type="pres">
      <dgm:prSet presAssocID="{B85E7C5D-AF27-4233-BE84-2945181FA3F0}" presName="text2" presStyleLbl="fgAcc2" presStyleIdx="1" presStyleCnt="5">
        <dgm:presLayoutVars>
          <dgm:chPref val="3"/>
        </dgm:presLayoutVars>
      </dgm:prSet>
      <dgm:spPr/>
      <dgm:t>
        <a:bodyPr/>
        <a:lstStyle/>
        <a:p>
          <a:endParaRPr lang="tr-TR"/>
        </a:p>
      </dgm:t>
    </dgm:pt>
    <dgm:pt modelId="{D4E3D9F7-B664-4A7F-919E-EF04B0A4BC51}" type="pres">
      <dgm:prSet presAssocID="{B85E7C5D-AF27-4233-BE84-2945181FA3F0}" presName="hierChild3" presStyleCnt="0"/>
      <dgm:spPr/>
      <dgm:t>
        <a:bodyPr/>
        <a:lstStyle/>
        <a:p>
          <a:endParaRPr lang="tr-TR"/>
        </a:p>
      </dgm:t>
    </dgm:pt>
    <dgm:pt modelId="{536D0AAF-1060-492C-B377-07BEDF016663}" type="pres">
      <dgm:prSet presAssocID="{57BD3C31-4664-46E5-B932-63150B02D0AC}" presName="Name10" presStyleLbl="parChTrans1D2" presStyleIdx="2" presStyleCnt="5"/>
      <dgm:spPr/>
      <dgm:t>
        <a:bodyPr/>
        <a:lstStyle/>
        <a:p>
          <a:endParaRPr lang="tr-TR"/>
        </a:p>
      </dgm:t>
    </dgm:pt>
    <dgm:pt modelId="{074DC1AA-9543-4A2B-9B92-C510C8018E98}" type="pres">
      <dgm:prSet presAssocID="{BE2DB94C-1A91-4E7C-8B24-C3458803509C}" presName="hierRoot2" presStyleCnt="0"/>
      <dgm:spPr/>
      <dgm:t>
        <a:bodyPr/>
        <a:lstStyle/>
        <a:p>
          <a:endParaRPr lang="tr-TR"/>
        </a:p>
      </dgm:t>
    </dgm:pt>
    <dgm:pt modelId="{751B816F-FACA-42C9-8FE2-2EF5EEA30D2B}" type="pres">
      <dgm:prSet presAssocID="{BE2DB94C-1A91-4E7C-8B24-C3458803509C}" presName="composite2" presStyleCnt="0"/>
      <dgm:spPr/>
      <dgm:t>
        <a:bodyPr/>
        <a:lstStyle/>
        <a:p>
          <a:endParaRPr lang="tr-TR"/>
        </a:p>
      </dgm:t>
    </dgm:pt>
    <dgm:pt modelId="{23426761-6D43-4504-8060-B04E16F18304}" type="pres">
      <dgm:prSet presAssocID="{BE2DB94C-1A91-4E7C-8B24-C3458803509C}" presName="background2" presStyleLbl="node2" presStyleIdx="2" presStyleCnt="5"/>
      <dgm:spPr>
        <a:solidFill>
          <a:schemeClr val="accent1">
            <a:lumMod val="50000"/>
          </a:schemeClr>
        </a:solidFill>
      </dgm:spPr>
      <dgm:t>
        <a:bodyPr/>
        <a:lstStyle/>
        <a:p>
          <a:endParaRPr lang="tr-TR"/>
        </a:p>
      </dgm:t>
    </dgm:pt>
    <dgm:pt modelId="{EDB54C02-F3C5-4622-BC9D-351C28638153}" type="pres">
      <dgm:prSet presAssocID="{BE2DB94C-1A91-4E7C-8B24-C3458803509C}" presName="text2" presStyleLbl="fgAcc2" presStyleIdx="2" presStyleCnt="5">
        <dgm:presLayoutVars>
          <dgm:chPref val="3"/>
        </dgm:presLayoutVars>
      </dgm:prSet>
      <dgm:spPr/>
      <dgm:t>
        <a:bodyPr/>
        <a:lstStyle/>
        <a:p>
          <a:endParaRPr lang="tr-TR"/>
        </a:p>
      </dgm:t>
    </dgm:pt>
    <dgm:pt modelId="{77073C19-973F-4369-8723-93C862687BBB}" type="pres">
      <dgm:prSet presAssocID="{BE2DB94C-1A91-4E7C-8B24-C3458803509C}" presName="hierChild3" presStyleCnt="0"/>
      <dgm:spPr/>
      <dgm:t>
        <a:bodyPr/>
        <a:lstStyle/>
        <a:p>
          <a:endParaRPr lang="tr-TR"/>
        </a:p>
      </dgm:t>
    </dgm:pt>
    <dgm:pt modelId="{21E61387-F777-4010-97AE-8BBC261DDB86}" type="pres">
      <dgm:prSet presAssocID="{7570F59A-070E-45EF-83B7-A26C03702C58}" presName="Name10" presStyleLbl="parChTrans1D2" presStyleIdx="3" presStyleCnt="5"/>
      <dgm:spPr/>
      <dgm:t>
        <a:bodyPr/>
        <a:lstStyle/>
        <a:p>
          <a:endParaRPr lang="tr-TR"/>
        </a:p>
      </dgm:t>
    </dgm:pt>
    <dgm:pt modelId="{E15275FC-4632-4DDA-82B3-09BEDCB615F5}" type="pres">
      <dgm:prSet presAssocID="{44B6E15D-2E71-4EE0-9F28-3475BBC36163}" presName="hierRoot2" presStyleCnt="0"/>
      <dgm:spPr/>
      <dgm:t>
        <a:bodyPr/>
        <a:lstStyle/>
        <a:p>
          <a:endParaRPr lang="tr-TR"/>
        </a:p>
      </dgm:t>
    </dgm:pt>
    <dgm:pt modelId="{B5D9C604-D539-45AA-AC75-9F8B14540AD5}" type="pres">
      <dgm:prSet presAssocID="{44B6E15D-2E71-4EE0-9F28-3475BBC36163}" presName="composite2" presStyleCnt="0"/>
      <dgm:spPr/>
      <dgm:t>
        <a:bodyPr/>
        <a:lstStyle/>
        <a:p>
          <a:endParaRPr lang="tr-TR"/>
        </a:p>
      </dgm:t>
    </dgm:pt>
    <dgm:pt modelId="{0082C5A5-618E-4C9A-92F6-94E87EF7ABA0}" type="pres">
      <dgm:prSet presAssocID="{44B6E15D-2E71-4EE0-9F28-3475BBC36163}" presName="background2" presStyleLbl="node2" presStyleIdx="3" presStyleCnt="5"/>
      <dgm:spPr>
        <a:solidFill>
          <a:schemeClr val="accent1">
            <a:lumMod val="50000"/>
          </a:schemeClr>
        </a:solidFill>
      </dgm:spPr>
      <dgm:t>
        <a:bodyPr/>
        <a:lstStyle/>
        <a:p>
          <a:endParaRPr lang="tr-TR"/>
        </a:p>
      </dgm:t>
    </dgm:pt>
    <dgm:pt modelId="{CEB0772F-BCF6-4323-8C3A-5CBBB6CADB45}" type="pres">
      <dgm:prSet presAssocID="{44B6E15D-2E71-4EE0-9F28-3475BBC36163}" presName="text2" presStyleLbl="fgAcc2" presStyleIdx="3" presStyleCnt="5" custScaleX="103544" custScaleY="108082">
        <dgm:presLayoutVars>
          <dgm:chPref val="3"/>
        </dgm:presLayoutVars>
      </dgm:prSet>
      <dgm:spPr/>
      <dgm:t>
        <a:bodyPr/>
        <a:lstStyle/>
        <a:p>
          <a:endParaRPr lang="tr-TR"/>
        </a:p>
      </dgm:t>
    </dgm:pt>
    <dgm:pt modelId="{98AE92B8-A1EB-4E34-9C6C-CAED2BFB9263}" type="pres">
      <dgm:prSet presAssocID="{44B6E15D-2E71-4EE0-9F28-3475BBC36163}" presName="hierChild3" presStyleCnt="0"/>
      <dgm:spPr/>
      <dgm:t>
        <a:bodyPr/>
        <a:lstStyle/>
        <a:p>
          <a:endParaRPr lang="tr-TR"/>
        </a:p>
      </dgm:t>
    </dgm:pt>
    <dgm:pt modelId="{4501E892-AAA3-41AE-8A02-155184C5230C}" type="pres">
      <dgm:prSet presAssocID="{A1D065D5-9616-4F71-9838-8BE16F64855E}" presName="Name10" presStyleLbl="parChTrans1D2" presStyleIdx="4" presStyleCnt="5"/>
      <dgm:spPr/>
      <dgm:t>
        <a:bodyPr/>
        <a:lstStyle/>
        <a:p>
          <a:endParaRPr lang="tr-TR"/>
        </a:p>
      </dgm:t>
    </dgm:pt>
    <dgm:pt modelId="{773533E8-8D51-4D64-995C-0D3405FCD7B8}" type="pres">
      <dgm:prSet presAssocID="{2B1A2D74-453F-4145-84DE-51C80B027700}" presName="hierRoot2" presStyleCnt="0"/>
      <dgm:spPr/>
      <dgm:t>
        <a:bodyPr/>
        <a:lstStyle/>
        <a:p>
          <a:endParaRPr lang="tr-TR"/>
        </a:p>
      </dgm:t>
    </dgm:pt>
    <dgm:pt modelId="{D5921241-D757-4D63-9CF9-D467CBE53CAE}" type="pres">
      <dgm:prSet presAssocID="{2B1A2D74-453F-4145-84DE-51C80B027700}" presName="composite2" presStyleCnt="0"/>
      <dgm:spPr/>
      <dgm:t>
        <a:bodyPr/>
        <a:lstStyle/>
        <a:p>
          <a:endParaRPr lang="tr-TR"/>
        </a:p>
      </dgm:t>
    </dgm:pt>
    <dgm:pt modelId="{EA707D33-8D78-4E28-95DE-F6E50E2B4CB4}" type="pres">
      <dgm:prSet presAssocID="{2B1A2D74-453F-4145-84DE-51C80B027700}" presName="background2" presStyleLbl="node2" presStyleIdx="4" presStyleCnt="5"/>
      <dgm:spPr>
        <a:solidFill>
          <a:schemeClr val="accent1">
            <a:lumMod val="50000"/>
          </a:schemeClr>
        </a:solidFill>
      </dgm:spPr>
      <dgm:t>
        <a:bodyPr/>
        <a:lstStyle/>
        <a:p>
          <a:endParaRPr lang="tr-TR"/>
        </a:p>
      </dgm:t>
    </dgm:pt>
    <dgm:pt modelId="{FAE2A3A2-3A31-410D-92E0-6DC13E2ABD0E}" type="pres">
      <dgm:prSet presAssocID="{2B1A2D74-453F-4145-84DE-51C80B027700}" presName="text2" presStyleLbl="fgAcc2" presStyleIdx="4" presStyleCnt="5">
        <dgm:presLayoutVars>
          <dgm:chPref val="3"/>
        </dgm:presLayoutVars>
      </dgm:prSet>
      <dgm:spPr/>
      <dgm:t>
        <a:bodyPr/>
        <a:lstStyle/>
        <a:p>
          <a:endParaRPr lang="tr-TR"/>
        </a:p>
      </dgm:t>
    </dgm:pt>
    <dgm:pt modelId="{05D8C7DC-80DA-4BBA-939D-86ABCFEDF9E9}" type="pres">
      <dgm:prSet presAssocID="{2B1A2D74-453F-4145-84DE-51C80B027700}" presName="hierChild3" presStyleCnt="0"/>
      <dgm:spPr/>
      <dgm:t>
        <a:bodyPr/>
        <a:lstStyle/>
        <a:p>
          <a:endParaRPr lang="tr-TR"/>
        </a:p>
      </dgm:t>
    </dgm:pt>
  </dgm:ptLst>
  <dgm:cxnLst>
    <dgm:cxn modelId="{F534AB85-5F83-4C57-B449-09433FA63849}" type="presOf" srcId="{17121D6F-FE05-4ED8-8E53-F265D69403E0}" destId="{3C283A29-AA68-468F-A676-D2266079F52F}" srcOrd="0" destOrd="0" presId="urn:microsoft.com/office/officeart/2005/8/layout/hierarchy1"/>
    <dgm:cxn modelId="{B441A9B2-0F39-44C9-89F4-0211E636DDCF}" type="presOf" srcId="{2B1A2D74-453F-4145-84DE-51C80B027700}" destId="{FAE2A3A2-3A31-410D-92E0-6DC13E2ABD0E}" srcOrd="0" destOrd="0" presId="urn:microsoft.com/office/officeart/2005/8/layout/hierarchy1"/>
    <dgm:cxn modelId="{DACFA77E-03DA-412D-874C-3411BF52F40C}" srcId="{56E771E7-7441-49E1-B172-D377690D5E7E}" destId="{009C7E7F-3232-4755-AAFA-9E805DF3B040}" srcOrd="0" destOrd="0" parTransId="{D88D62E8-97CC-41C0-AB4B-F04EAD01C0ED}" sibTransId="{E1919456-657E-4A2C-B0C0-6B0A6FC5FFB8}"/>
    <dgm:cxn modelId="{4E787FF2-0121-4DD7-8CE3-0FDFB9E886DA}" srcId="{009C7E7F-3232-4755-AAFA-9E805DF3B040}" destId="{B85E7C5D-AF27-4233-BE84-2945181FA3F0}" srcOrd="1" destOrd="0" parTransId="{17121D6F-FE05-4ED8-8E53-F265D69403E0}" sibTransId="{138966CE-310C-4958-857A-DE5234CD0699}"/>
    <dgm:cxn modelId="{A2A556B8-8E00-4163-8C9D-662248913ABA}" srcId="{009C7E7F-3232-4755-AAFA-9E805DF3B040}" destId="{BE2DB94C-1A91-4E7C-8B24-C3458803509C}" srcOrd="2" destOrd="0" parTransId="{57BD3C31-4664-46E5-B932-63150B02D0AC}" sibTransId="{6E19845E-50FC-4FB7-811F-2F77C98A36BC}"/>
    <dgm:cxn modelId="{50A0FEB6-E5EE-4BCD-92CA-EBC241B32B86}" type="presOf" srcId="{5F2DE03E-77D0-4246-BE9B-92BF572CDA64}" destId="{C3FBDDAC-F8E1-412A-AAF3-60535849B979}" srcOrd="0" destOrd="0" presId="urn:microsoft.com/office/officeart/2005/8/layout/hierarchy1"/>
    <dgm:cxn modelId="{01894009-B381-4E89-B0AC-69FD5C9626EF}" type="presOf" srcId="{146837BE-85D7-4B89-85E8-CFFE16B1CA04}" destId="{F3948AA3-E430-4296-A69C-CC1D3247FAB7}" srcOrd="0" destOrd="0" presId="urn:microsoft.com/office/officeart/2005/8/layout/hierarchy1"/>
    <dgm:cxn modelId="{3935B2C9-FB43-4D24-8A6B-C7C60EE3FD5B}" type="presOf" srcId="{44B6E15D-2E71-4EE0-9F28-3475BBC36163}" destId="{CEB0772F-BCF6-4323-8C3A-5CBBB6CADB45}" srcOrd="0" destOrd="0" presId="urn:microsoft.com/office/officeart/2005/8/layout/hierarchy1"/>
    <dgm:cxn modelId="{A82E0F21-3422-4AB6-9C63-CCD9B3D9F741}" type="presOf" srcId="{BE2DB94C-1A91-4E7C-8B24-C3458803509C}" destId="{EDB54C02-F3C5-4622-BC9D-351C28638153}" srcOrd="0" destOrd="0" presId="urn:microsoft.com/office/officeart/2005/8/layout/hierarchy1"/>
    <dgm:cxn modelId="{FFD5FC88-0122-4346-AACE-1700FDB6BBFE}" type="presOf" srcId="{57BD3C31-4664-46E5-B932-63150B02D0AC}" destId="{536D0AAF-1060-492C-B377-07BEDF016663}" srcOrd="0" destOrd="0" presId="urn:microsoft.com/office/officeart/2005/8/layout/hierarchy1"/>
    <dgm:cxn modelId="{14A8D876-282F-4F35-94FD-736272B4C553}" srcId="{009C7E7F-3232-4755-AAFA-9E805DF3B040}" destId="{146837BE-85D7-4B89-85E8-CFFE16B1CA04}" srcOrd="0" destOrd="0" parTransId="{5F2DE03E-77D0-4246-BE9B-92BF572CDA64}" sibTransId="{D178A517-7201-48C1-B8E1-12FF9242F60D}"/>
    <dgm:cxn modelId="{E7AD3514-E94F-4737-9097-DED2D211F0EE}" srcId="{009C7E7F-3232-4755-AAFA-9E805DF3B040}" destId="{44B6E15D-2E71-4EE0-9F28-3475BBC36163}" srcOrd="3" destOrd="0" parTransId="{7570F59A-070E-45EF-83B7-A26C03702C58}" sibTransId="{A76557E4-D2A7-4CDE-8BA4-572839BD3FC5}"/>
    <dgm:cxn modelId="{ED31F62C-A1AA-4722-B543-892A90DE55DB}" type="presOf" srcId="{7570F59A-070E-45EF-83B7-A26C03702C58}" destId="{21E61387-F777-4010-97AE-8BBC261DDB86}" srcOrd="0" destOrd="0" presId="urn:microsoft.com/office/officeart/2005/8/layout/hierarchy1"/>
    <dgm:cxn modelId="{EE851866-5C92-4D4C-B444-CA3205782E33}" type="presOf" srcId="{B85E7C5D-AF27-4233-BE84-2945181FA3F0}" destId="{A4C823E7-72B6-4997-81FA-C2289BAC5CFD}" srcOrd="0" destOrd="0" presId="urn:microsoft.com/office/officeart/2005/8/layout/hierarchy1"/>
    <dgm:cxn modelId="{861FB386-A833-46D8-B77B-63AC5F47FAF4}" type="presOf" srcId="{A1D065D5-9616-4F71-9838-8BE16F64855E}" destId="{4501E892-AAA3-41AE-8A02-155184C5230C}" srcOrd="0" destOrd="0" presId="urn:microsoft.com/office/officeart/2005/8/layout/hierarchy1"/>
    <dgm:cxn modelId="{00C990CC-61C3-4D63-95FE-8DECF8D2AD99}" type="presOf" srcId="{56E771E7-7441-49E1-B172-D377690D5E7E}" destId="{F68D1457-A0A5-467B-8E0F-852E272AFAB4}" srcOrd="0" destOrd="0" presId="urn:microsoft.com/office/officeart/2005/8/layout/hierarchy1"/>
    <dgm:cxn modelId="{ECEE81A1-D660-4D49-94B3-8610623B6724}" srcId="{009C7E7F-3232-4755-AAFA-9E805DF3B040}" destId="{2B1A2D74-453F-4145-84DE-51C80B027700}" srcOrd="4" destOrd="0" parTransId="{A1D065D5-9616-4F71-9838-8BE16F64855E}" sibTransId="{ED1711CE-8BA9-4001-ADC2-8BEEED4E626B}"/>
    <dgm:cxn modelId="{1ED88427-0A6A-4228-AB2B-94F72387269B}" type="presOf" srcId="{009C7E7F-3232-4755-AAFA-9E805DF3B040}" destId="{55648C8A-DCAE-4DFF-9E1C-CAE23888E047}" srcOrd="0" destOrd="0" presId="urn:microsoft.com/office/officeart/2005/8/layout/hierarchy1"/>
    <dgm:cxn modelId="{AA1A6C4D-35C2-4528-BEBB-5C7C5428D055}" type="presParOf" srcId="{F68D1457-A0A5-467B-8E0F-852E272AFAB4}" destId="{12D3B241-FA9B-49C9-951E-54044FD796A1}" srcOrd="0" destOrd="0" presId="urn:microsoft.com/office/officeart/2005/8/layout/hierarchy1"/>
    <dgm:cxn modelId="{773F4725-E322-4DE4-BA4B-4119B99F7B5D}" type="presParOf" srcId="{12D3B241-FA9B-49C9-951E-54044FD796A1}" destId="{EBEA1D41-6826-4673-87B5-1264DFF3C924}" srcOrd="0" destOrd="0" presId="urn:microsoft.com/office/officeart/2005/8/layout/hierarchy1"/>
    <dgm:cxn modelId="{C27E3492-30EA-4DCA-86F3-55A6813654E3}" type="presParOf" srcId="{EBEA1D41-6826-4673-87B5-1264DFF3C924}" destId="{BD3BC413-3CA5-4688-8C30-EC52DC93BB9F}" srcOrd="0" destOrd="0" presId="urn:microsoft.com/office/officeart/2005/8/layout/hierarchy1"/>
    <dgm:cxn modelId="{D1FC1ABF-9A13-44BC-A6E4-1EE6C28A1494}" type="presParOf" srcId="{EBEA1D41-6826-4673-87B5-1264DFF3C924}" destId="{55648C8A-DCAE-4DFF-9E1C-CAE23888E047}" srcOrd="1" destOrd="0" presId="urn:microsoft.com/office/officeart/2005/8/layout/hierarchy1"/>
    <dgm:cxn modelId="{B5D3E4B2-651A-44C7-AD42-FCF3A93CBB5C}" type="presParOf" srcId="{12D3B241-FA9B-49C9-951E-54044FD796A1}" destId="{7BB6753F-96D4-4FE3-95C9-F15DD1298D8F}" srcOrd="1" destOrd="0" presId="urn:microsoft.com/office/officeart/2005/8/layout/hierarchy1"/>
    <dgm:cxn modelId="{5DEB3EC1-BCFE-40EA-BDE8-97A3058ADA01}" type="presParOf" srcId="{7BB6753F-96D4-4FE3-95C9-F15DD1298D8F}" destId="{C3FBDDAC-F8E1-412A-AAF3-60535849B979}" srcOrd="0" destOrd="0" presId="urn:microsoft.com/office/officeart/2005/8/layout/hierarchy1"/>
    <dgm:cxn modelId="{69FF5EDE-BF9F-4998-85F6-DA719780C337}" type="presParOf" srcId="{7BB6753F-96D4-4FE3-95C9-F15DD1298D8F}" destId="{AD6855E0-C902-4110-88D3-F9A864EB3E99}" srcOrd="1" destOrd="0" presId="urn:microsoft.com/office/officeart/2005/8/layout/hierarchy1"/>
    <dgm:cxn modelId="{AF608C10-0BA3-4BCA-A1C2-BC796821D053}" type="presParOf" srcId="{AD6855E0-C902-4110-88D3-F9A864EB3E99}" destId="{5B45EB7E-61E1-4492-AFDF-61808B76DF59}" srcOrd="0" destOrd="0" presId="urn:microsoft.com/office/officeart/2005/8/layout/hierarchy1"/>
    <dgm:cxn modelId="{385F9486-B0D7-42AA-932F-416651041BDB}" type="presParOf" srcId="{5B45EB7E-61E1-4492-AFDF-61808B76DF59}" destId="{F955DAA1-9504-45BB-863F-5F19F06F9C4C}" srcOrd="0" destOrd="0" presId="urn:microsoft.com/office/officeart/2005/8/layout/hierarchy1"/>
    <dgm:cxn modelId="{99537C67-D34B-4950-A834-B4403DAB4E9F}" type="presParOf" srcId="{5B45EB7E-61E1-4492-AFDF-61808B76DF59}" destId="{F3948AA3-E430-4296-A69C-CC1D3247FAB7}" srcOrd="1" destOrd="0" presId="urn:microsoft.com/office/officeart/2005/8/layout/hierarchy1"/>
    <dgm:cxn modelId="{6FA9958A-65CB-4EE5-81EF-D5C5A37A0E46}" type="presParOf" srcId="{AD6855E0-C902-4110-88D3-F9A864EB3E99}" destId="{728566FE-D4AF-422D-AF5D-AEB52A2C0958}" srcOrd="1" destOrd="0" presId="urn:microsoft.com/office/officeart/2005/8/layout/hierarchy1"/>
    <dgm:cxn modelId="{7C18EC14-D3F4-4CDB-A770-CD4B688338C3}" type="presParOf" srcId="{7BB6753F-96D4-4FE3-95C9-F15DD1298D8F}" destId="{3C283A29-AA68-468F-A676-D2266079F52F}" srcOrd="2" destOrd="0" presId="urn:microsoft.com/office/officeart/2005/8/layout/hierarchy1"/>
    <dgm:cxn modelId="{1B8EE121-60AD-44D8-ADF3-E3B7240450EF}" type="presParOf" srcId="{7BB6753F-96D4-4FE3-95C9-F15DD1298D8F}" destId="{C50797A4-2B09-41B4-995D-49F88C3CF352}" srcOrd="3" destOrd="0" presId="urn:microsoft.com/office/officeart/2005/8/layout/hierarchy1"/>
    <dgm:cxn modelId="{847F0098-66D9-4E77-A90C-CD250261E3E7}" type="presParOf" srcId="{C50797A4-2B09-41B4-995D-49F88C3CF352}" destId="{45E5DC4C-1E5C-476D-B421-C6A63465E1EF}" srcOrd="0" destOrd="0" presId="urn:microsoft.com/office/officeart/2005/8/layout/hierarchy1"/>
    <dgm:cxn modelId="{6ADC383D-DD06-4304-96BB-C56D64CB35FE}" type="presParOf" srcId="{45E5DC4C-1E5C-476D-B421-C6A63465E1EF}" destId="{ADAE0C43-7798-4E69-B5E3-AEE3EEAD8C8A}" srcOrd="0" destOrd="0" presId="urn:microsoft.com/office/officeart/2005/8/layout/hierarchy1"/>
    <dgm:cxn modelId="{FE73847B-F3E1-4F9B-85AE-9066598CDAC2}" type="presParOf" srcId="{45E5DC4C-1E5C-476D-B421-C6A63465E1EF}" destId="{A4C823E7-72B6-4997-81FA-C2289BAC5CFD}" srcOrd="1" destOrd="0" presId="urn:microsoft.com/office/officeart/2005/8/layout/hierarchy1"/>
    <dgm:cxn modelId="{624AD88D-8466-4105-ABCA-DCA83A6BE49E}" type="presParOf" srcId="{C50797A4-2B09-41B4-995D-49F88C3CF352}" destId="{D4E3D9F7-B664-4A7F-919E-EF04B0A4BC51}" srcOrd="1" destOrd="0" presId="urn:microsoft.com/office/officeart/2005/8/layout/hierarchy1"/>
    <dgm:cxn modelId="{B1910A26-F7F2-4220-96F3-DC406201BB5E}" type="presParOf" srcId="{7BB6753F-96D4-4FE3-95C9-F15DD1298D8F}" destId="{536D0AAF-1060-492C-B377-07BEDF016663}" srcOrd="4" destOrd="0" presId="urn:microsoft.com/office/officeart/2005/8/layout/hierarchy1"/>
    <dgm:cxn modelId="{01358B73-0D56-4B63-BF86-67D0C4A60E14}" type="presParOf" srcId="{7BB6753F-96D4-4FE3-95C9-F15DD1298D8F}" destId="{074DC1AA-9543-4A2B-9B92-C510C8018E98}" srcOrd="5" destOrd="0" presId="urn:microsoft.com/office/officeart/2005/8/layout/hierarchy1"/>
    <dgm:cxn modelId="{6CAC4F7F-4166-4B74-82CE-07AC0951F0E0}" type="presParOf" srcId="{074DC1AA-9543-4A2B-9B92-C510C8018E98}" destId="{751B816F-FACA-42C9-8FE2-2EF5EEA30D2B}" srcOrd="0" destOrd="0" presId="urn:microsoft.com/office/officeart/2005/8/layout/hierarchy1"/>
    <dgm:cxn modelId="{BC279460-E0BD-485E-A8CD-DDA67E19AEB2}" type="presParOf" srcId="{751B816F-FACA-42C9-8FE2-2EF5EEA30D2B}" destId="{23426761-6D43-4504-8060-B04E16F18304}" srcOrd="0" destOrd="0" presId="urn:microsoft.com/office/officeart/2005/8/layout/hierarchy1"/>
    <dgm:cxn modelId="{EDAE4D0E-4CAC-4801-BC3F-6D30F2149B78}" type="presParOf" srcId="{751B816F-FACA-42C9-8FE2-2EF5EEA30D2B}" destId="{EDB54C02-F3C5-4622-BC9D-351C28638153}" srcOrd="1" destOrd="0" presId="urn:microsoft.com/office/officeart/2005/8/layout/hierarchy1"/>
    <dgm:cxn modelId="{10700CA7-C7A3-4E1F-8355-D949B5D0A666}" type="presParOf" srcId="{074DC1AA-9543-4A2B-9B92-C510C8018E98}" destId="{77073C19-973F-4369-8723-93C862687BBB}" srcOrd="1" destOrd="0" presId="urn:microsoft.com/office/officeart/2005/8/layout/hierarchy1"/>
    <dgm:cxn modelId="{AA31AFEC-F91C-4C1E-9960-8872E51FBFB5}" type="presParOf" srcId="{7BB6753F-96D4-4FE3-95C9-F15DD1298D8F}" destId="{21E61387-F777-4010-97AE-8BBC261DDB86}" srcOrd="6" destOrd="0" presId="urn:microsoft.com/office/officeart/2005/8/layout/hierarchy1"/>
    <dgm:cxn modelId="{EA4D9FCA-24D1-450D-AECB-DCC47034B4AE}" type="presParOf" srcId="{7BB6753F-96D4-4FE3-95C9-F15DD1298D8F}" destId="{E15275FC-4632-4DDA-82B3-09BEDCB615F5}" srcOrd="7" destOrd="0" presId="urn:microsoft.com/office/officeart/2005/8/layout/hierarchy1"/>
    <dgm:cxn modelId="{B6753715-E53B-4EA7-9253-B06251EEE534}" type="presParOf" srcId="{E15275FC-4632-4DDA-82B3-09BEDCB615F5}" destId="{B5D9C604-D539-45AA-AC75-9F8B14540AD5}" srcOrd="0" destOrd="0" presId="urn:microsoft.com/office/officeart/2005/8/layout/hierarchy1"/>
    <dgm:cxn modelId="{228A5DDD-7089-4E23-A31C-F424494DA22D}" type="presParOf" srcId="{B5D9C604-D539-45AA-AC75-9F8B14540AD5}" destId="{0082C5A5-618E-4C9A-92F6-94E87EF7ABA0}" srcOrd="0" destOrd="0" presId="urn:microsoft.com/office/officeart/2005/8/layout/hierarchy1"/>
    <dgm:cxn modelId="{9C564BD7-9762-4DD5-ACCC-30563769A1FB}" type="presParOf" srcId="{B5D9C604-D539-45AA-AC75-9F8B14540AD5}" destId="{CEB0772F-BCF6-4323-8C3A-5CBBB6CADB45}" srcOrd="1" destOrd="0" presId="urn:microsoft.com/office/officeart/2005/8/layout/hierarchy1"/>
    <dgm:cxn modelId="{87A4497F-45D4-47C2-8866-5817991532C9}" type="presParOf" srcId="{E15275FC-4632-4DDA-82B3-09BEDCB615F5}" destId="{98AE92B8-A1EB-4E34-9C6C-CAED2BFB9263}" srcOrd="1" destOrd="0" presId="urn:microsoft.com/office/officeart/2005/8/layout/hierarchy1"/>
    <dgm:cxn modelId="{48C2A9B1-A08C-473A-8729-6690126DB247}" type="presParOf" srcId="{7BB6753F-96D4-4FE3-95C9-F15DD1298D8F}" destId="{4501E892-AAA3-41AE-8A02-155184C5230C}" srcOrd="8" destOrd="0" presId="urn:microsoft.com/office/officeart/2005/8/layout/hierarchy1"/>
    <dgm:cxn modelId="{8CB75FE4-200D-4E6C-9C32-5C998A0BFCB2}" type="presParOf" srcId="{7BB6753F-96D4-4FE3-95C9-F15DD1298D8F}" destId="{773533E8-8D51-4D64-995C-0D3405FCD7B8}" srcOrd="9" destOrd="0" presId="urn:microsoft.com/office/officeart/2005/8/layout/hierarchy1"/>
    <dgm:cxn modelId="{3AD5871E-99DC-4CDF-99C5-37905310FC01}" type="presParOf" srcId="{773533E8-8D51-4D64-995C-0D3405FCD7B8}" destId="{D5921241-D757-4D63-9CF9-D467CBE53CAE}" srcOrd="0" destOrd="0" presId="urn:microsoft.com/office/officeart/2005/8/layout/hierarchy1"/>
    <dgm:cxn modelId="{1F2173A9-A998-4864-8B21-62960F81184D}" type="presParOf" srcId="{D5921241-D757-4D63-9CF9-D467CBE53CAE}" destId="{EA707D33-8D78-4E28-95DE-F6E50E2B4CB4}" srcOrd="0" destOrd="0" presId="urn:microsoft.com/office/officeart/2005/8/layout/hierarchy1"/>
    <dgm:cxn modelId="{1B5ACFBD-FB4D-41CB-97DC-94843D350AF7}" type="presParOf" srcId="{D5921241-D757-4D63-9CF9-D467CBE53CAE}" destId="{FAE2A3A2-3A31-410D-92E0-6DC13E2ABD0E}" srcOrd="1" destOrd="0" presId="urn:microsoft.com/office/officeart/2005/8/layout/hierarchy1"/>
    <dgm:cxn modelId="{9C2C0DEE-B60A-4043-8015-637B0ED20C3A}" type="presParOf" srcId="{773533E8-8D51-4D64-995C-0D3405FCD7B8}" destId="{05D8C7DC-80DA-4BBA-939D-86ABCFEDF9E9}" srcOrd="1" destOrd="0" presId="urn:microsoft.com/office/officeart/2005/8/layout/hierarchy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B6EF95-308D-4D52-B7C6-7E647D0DA387}" type="doc">
      <dgm:prSet loTypeId="urn:microsoft.com/office/officeart/2005/8/layout/hList7" loCatId="list" qsTypeId="urn:microsoft.com/office/officeart/2005/8/quickstyle/simple1#2" qsCatId="simple" csTypeId="urn:microsoft.com/office/officeart/2005/8/colors/accent1_3" csCatId="accent1" phldr="1"/>
      <dgm:spPr/>
    </dgm:pt>
    <dgm:pt modelId="{0AA615F2-79B8-46EA-A794-7ABC5F47D7FD}">
      <dgm:prSet phldrT="[Metin]"/>
      <dgm:spPr/>
      <dgm:t>
        <a:bodyPr/>
        <a:lstStyle/>
        <a:p>
          <a:r>
            <a:rPr lang="tr-TR" dirty="0" smtClean="0"/>
            <a:t>Haberli denetim</a:t>
          </a:r>
          <a:endParaRPr lang="tr-TR" dirty="0"/>
        </a:p>
      </dgm:t>
    </dgm:pt>
    <dgm:pt modelId="{0269DDCD-A034-4D71-914D-25DEDBB11358}" type="parTrans" cxnId="{D9DD3651-158C-464E-B31C-5149208E1E59}">
      <dgm:prSet/>
      <dgm:spPr/>
      <dgm:t>
        <a:bodyPr/>
        <a:lstStyle/>
        <a:p>
          <a:endParaRPr lang="tr-TR"/>
        </a:p>
      </dgm:t>
    </dgm:pt>
    <dgm:pt modelId="{61EC3AE4-9CFD-4FD9-9B20-9FFCB35B5CD7}" type="sibTrans" cxnId="{D9DD3651-158C-464E-B31C-5149208E1E59}">
      <dgm:prSet/>
      <dgm:spPr/>
      <dgm:t>
        <a:bodyPr/>
        <a:lstStyle/>
        <a:p>
          <a:endParaRPr lang="tr-TR"/>
        </a:p>
      </dgm:t>
    </dgm:pt>
    <dgm:pt modelId="{8873E839-BD6A-44F1-AE15-BB3522EF3CB7}">
      <dgm:prSet phldrT="[Metin]"/>
      <dgm:spPr/>
      <dgm:t>
        <a:bodyPr/>
        <a:lstStyle/>
        <a:p>
          <a:r>
            <a:rPr lang="tr-TR" dirty="0" smtClean="0"/>
            <a:t>Habersiz (Ani) denetim</a:t>
          </a:r>
          <a:endParaRPr lang="tr-TR" dirty="0"/>
        </a:p>
      </dgm:t>
    </dgm:pt>
    <dgm:pt modelId="{0B9B885E-A7F6-4030-AA86-ED42F52E7221}" type="parTrans" cxnId="{EE861BF8-ECF7-4709-B122-B5F1D8E5E5B1}">
      <dgm:prSet/>
      <dgm:spPr/>
      <dgm:t>
        <a:bodyPr/>
        <a:lstStyle/>
        <a:p>
          <a:endParaRPr lang="tr-TR"/>
        </a:p>
      </dgm:t>
    </dgm:pt>
    <dgm:pt modelId="{2477F97B-7204-47DB-BE24-54E927456E7D}" type="sibTrans" cxnId="{EE861BF8-ECF7-4709-B122-B5F1D8E5E5B1}">
      <dgm:prSet/>
      <dgm:spPr/>
      <dgm:t>
        <a:bodyPr/>
        <a:lstStyle/>
        <a:p>
          <a:endParaRPr lang="tr-TR"/>
        </a:p>
      </dgm:t>
    </dgm:pt>
    <dgm:pt modelId="{5F966A07-650B-4940-8E9B-2BE6B506554D}">
      <dgm:prSet phldrT="[Metin]"/>
      <dgm:spPr/>
      <dgm:t>
        <a:bodyPr/>
        <a:lstStyle/>
        <a:p>
          <a:r>
            <a:rPr lang="tr-TR" dirty="0" smtClean="0"/>
            <a:t>Uzaktan denetim</a:t>
          </a:r>
          <a:endParaRPr lang="tr-TR" dirty="0"/>
        </a:p>
      </dgm:t>
    </dgm:pt>
    <dgm:pt modelId="{7D7730E5-BE34-4594-BE2A-4E47F5431394}" type="parTrans" cxnId="{79E93717-A52D-4DCC-858F-4359C73DEDCF}">
      <dgm:prSet/>
      <dgm:spPr/>
      <dgm:t>
        <a:bodyPr/>
        <a:lstStyle/>
        <a:p>
          <a:endParaRPr lang="tr-TR"/>
        </a:p>
      </dgm:t>
    </dgm:pt>
    <dgm:pt modelId="{5C3AA64A-E74C-423A-A88B-CC1C435417D3}" type="sibTrans" cxnId="{79E93717-A52D-4DCC-858F-4359C73DEDCF}">
      <dgm:prSet/>
      <dgm:spPr/>
      <dgm:t>
        <a:bodyPr/>
        <a:lstStyle/>
        <a:p>
          <a:endParaRPr lang="tr-TR"/>
        </a:p>
      </dgm:t>
    </dgm:pt>
    <dgm:pt modelId="{C2B3984C-9121-4A66-BAD2-AA7065D0EAFE}" type="pres">
      <dgm:prSet presAssocID="{2DB6EF95-308D-4D52-B7C6-7E647D0DA387}" presName="Name0" presStyleCnt="0">
        <dgm:presLayoutVars>
          <dgm:dir/>
          <dgm:resizeHandles val="exact"/>
        </dgm:presLayoutVars>
      </dgm:prSet>
      <dgm:spPr/>
    </dgm:pt>
    <dgm:pt modelId="{719E6528-BA6F-411D-B41C-5F968BE80E00}" type="pres">
      <dgm:prSet presAssocID="{2DB6EF95-308D-4D52-B7C6-7E647D0DA387}" presName="fgShape" presStyleLbl="fgShp" presStyleIdx="0" presStyleCnt="1"/>
      <dgm:spPr/>
    </dgm:pt>
    <dgm:pt modelId="{63FEAFE5-12D2-4814-9501-A011AC36234B}" type="pres">
      <dgm:prSet presAssocID="{2DB6EF95-308D-4D52-B7C6-7E647D0DA387}" presName="linComp" presStyleCnt="0"/>
      <dgm:spPr/>
    </dgm:pt>
    <dgm:pt modelId="{8A699C11-24A0-492A-A1C6-D2B62537886E}" type="pres">
      <dgm:prSet presAssocID="{0AA615F2-79B8-46EA-A794-7ABC5F47D7FD}" presName="compNode" presStyleCnt="0"/>
      <dgm:spPr/>
    </dgm:pt>
    <dgm:pt modelId="{8A93426F-9C73-4D45-8926-26519B641B15}" type="pres">
      <dgm:prSet presAssocID="{0AA615F2-79B8-46EA-A794-7ABC5F47D7FD}" presName="bkgdShape" presStyleLbl="node1" presStyleIdx="0" presStyleCnt="3" custLinFactNeighborX="-28681" custLinFactNeighborY="3459"/>
      <dgm:spPr/>
      <dgm:t>
        <a:bodyPr/>
        <a:lstStyle/>
        <a:p>
          <a:endParaRPr lang="tr-TR"/>
        </a:p>
      </dgm:t>
    </dgm:pt>
    <dgm:pt modelId="{8BB6FD83-BB53-4197-9073-16046986EC49}" type="pres">
      <dgm:prSet presAssocID="{0AA615F2-79B8-46EA-A794-7ABC5F47D7FD}" presName="nodeTx" presStyleLbl="node1" presStyleIdx="0" presStyleCnt="3">
        <dgm:presLayoutVars>
          <dgm:bulletEnabled val="1"/>
        </dgm:presLayoutVars>
      </dgm:prSet>
      <dgm:spPr/>
      <dgm:t>
        <a:bodyPr/>
        <a:lstStyle/>
        <a:p>
          <a:endParaRPr lang="tr-TR"/>
        </a:p>
      </dgm:t>
    </dgm:pt>
    <dgm:pt modelId="{5103DDB8-8D4C-4D6F-ADEC-32A88314B872}" type="pres">
      <dgm:prSet presAssocID="{0AA615F2-79B8-46EA-A794-7ABC5F47D7FD}" presName="invisiNode" presStyleLbl="node1" presStyleIdx="0" presStyleCnt="3"/>
      <dgm:spPr/>
    </dgm:pt>
    <dgm:pt modelId="{D5442599-BF15-4ABB-8FFB-510AD55769EA}" type="pres">
      <dgm:prSet presAssocID="{0AA615F2-79B8-46EA-A794-7ABC5F47D7FD}" presName="imagNode" presStyleLbl="fgImgPlace1" presStyleIdx="0" presStyleCnt="3"/>
      <dgm:spPr>
        <a:blipFill rotWithShape="1">
          <a:blip xmlns:r="http://schemas.openxmlformats.org/officeDocument/2006/relationships" r:embed="rId1"/>
          <a:stretch>
            <a:fillRect/>
          </a:stretch>
        </a:blipFill>
      </dgm:spPr>
      <dgm:t>
        <a:bodyPr/>
        <a:lstStyle/>
        <a:p>
          <a:endParaRPr lang="tr-TR"/>
        </a:p>
      </dgm:t>
    </dgm:pt>
    <dgm:pt modelId="{4EB95F1E-9E43-4A5D-A4F7-03C431E1372C}" type="pres">
      <dgm:prSet presAssocID="{61EC3AE4-9CFD-4FD9-9B20-9FFCB35B5CD7}" presName="sibTrans" presStyleLbl="sibTrans2D1" presStyleIdx="0" presStyleCnt="0"/>
      <dgm:spPr/>
      <dgm:t>
        <a:bodyPr/>
        <a:lstStyle/>
        <a:p>
          <a:endParaRPr lang="tr-TR"/>
        </a:p>
      </dgm:t>
    </dgm:pt>
    <dgm:pt modelId="{B4A356E4-8B07-4239-A931-1B291F56B5F8}" type="pres">
      <dgm:prSet presAssocID="{8873E839-BD6A-44F1-AE15-BB3522EF3CB7}" presName="compNode" presStyleCnt="0"/>
      <dgm:spPr/>
    </dgm:pt>
    <dgm:pt modelId="{9D773CF3-A81B-493C-B276-2BA3E139005A}" type="pres">
      <dgm:prSet presAssocID="{8873E839-BD6A-44F1-AE15-BB3522EF3CB7}" presName="bkgdShape" presStyleLbl="node1" presStyleIdx="1" presStyleCnt="3"/>
      <dgm:spPr/>
      <dgm:t>
        <a:bodyPr/>
        <a:lstStyle/>
        <a:p>
          <a:endParaRPr lang="tr-TR"/>
        </a:p>
      </dgm:t>
    </dgm:pt>
    <dgm:pt modelId="{ACFCA704-37D8-4765-90CF-97C386E8C3F9}" type="pres">
      <dgm:prSet presAssocID="{8873E839-BD6A-44F1-AE15-BB3522EF3CB7}" presName="nodeTx" presStyleLbl="node1" presStyleIdx="1" presStyleCnt="3">
        <dgm:presLayoutVars>
          <dgm:bulletEnabled val="1"/>
        </dgm:presLayoutVars>
      </dgm:prSet>
      <dgm:spPr/>
      <dgm:t>
        <a:bodyPr/>
        <a:lstStyle/>
        <a:p>
          <a:endParaRPr lang="tr-TR"/>
        </a:p>
      </dgm:t>
    </dgm:pt>
    <dgm:pt modelId="{5E01C1FC-78D9-4963-ACCE-FE2158AF096F}" type="pres">
      <dgm:prSet presAssocID="{8873E839-BD6A-44F1-AE15-BB3522EF3CB7}" presName="invisiNode" presStyleLbl="node1" presStyleIdx="1" presStyleCnt="3"/>
      <dgm:spPr/>
    </dgm:pt>
    <dgm:pt modelId="{446CC477-3ED7-460D-A9CA-83636A32ED7A}" type="pres">
      <dgm:prSet presAssocID="{8873E839-BD6A-44F1-AE15-BB3522EF3CB7}" presName="imagNode" presStyleLbl="fgImgPlace1" presStyleIdx="1" presStyleCnt="3"/>
      <dgm:spPr>
        <a:blipFill rotWithShape="1">
          <a:blip xmlns:r="http://schemas.openxmlformats.org/officeDocument/2006/relationships" r:embed="rId2"/>
          <a:stretch>
            <a:fillRect/>
          </a:stretch>
        </a:blipFill>
      </dgm:spPr>
    </dgm:pt>
    <dgm:pt modelId="{A218271F-E75D-49D6-8B2E-7BD82D18806C}" type="pres">
      <dgm:prSet presAssocID="{2477F97B-7204-47DB-BE24-54E927456E7D}" presName="sibTrans" presStyleLbl="sibTrans2D1" presStyleIdx="0" presStyleCnt="0"/>
      <dgm:spPr/>
      <dgm:t>
        <a:bodyPr/>
        <a:lstStyle/>
        <a:p>
          <a:endParaRPr lang="tr-TR"/>
        </a:p>
      </dgm:t>
    </dgm:pt>
    <dgm:pt modelId="{B91C6660-631B-4251-B21F-351F1387D00E}" type="pres">
      <dgm:prSet presAssocID="{5F966A07-650B-4940-8E9B-2BE6B506554D}" presName="compNode" presStyleCnt="0"/>
      <dgm:spPr/>
    </dgm:pt>
    <dgm:pt modelId="{145BAF4D-00D1-4E79-9A4C-ACD2762CB64C}" type="pres">
      <dgm:prSet presAssocID="{5F966A07-650B-4940-8E9B-2BE6B506554D}" presName="bkgdShape" presStyleLbl="node1" presStyleIdx="2" presStyleCnt="3"/>
      <dgm:spPr/>
      <dgm:t>
        <a:bodyPr/>
        <a:lstStyle/>
        <a:p>
          <a:endParaRPr lang="tr-TR"/>
        </a:p>
      </dgm:t>
    </dgm:pt>
    <dgm:pt modelId="{B6D4E99F-4830-4FA1-B29A-BE60CCFB1630}" type="pres">
      <dgm:prSet presAssocID="{5F966A07-650B-4940-8E9B-2BE6B506554D}" presName="nodeTx" presStyleLbl="node1" presStyleIdx="2" presStyleCnt="3">
        <dgm:presLayoutVars>
          <dgm:bulletEnabled val="1"/>
        </dgm:presLayoutVars>
      </dgm:prSet>
      <dgm:spPr/>
      <dgm:t>
        <a:bodyPr/>
        <a:lstStyle/>
        <a:p>
          <a:endParaRPr lang="tr-TR"/>
        </a:p>
      </dgm:t>
    </dgm:pt>
    <dgm:pt modelId="{FE3938BD-452D-4AC5-B757-F9CAE79DD9AA}" type="pres">
      <dgm:prSet presAssocID="{5F966A07-650B-4940-8E9B-2BE6B506554D}" presName="invisiNode" presStyleLbl="node1" presStyleIdx="2" presStyleCnt="3"/>
      <dgm:spPr/>
    </dgm:pt>
    <dgm:pt modelId="{0EC5B9DE-5EAF-46D4-A575-320E371B4F8D}" type="pres">
      <dgm:prSet presAssocID="{5F966A07-650B-4940-8E9B-2BE6B506554D}" presName="imagNode" presStyleLbl="fgImgPlace1" presStyleIdx="2" presStyleCnt="3"/>
      <dgm:spPr>
        <a:blipFill rotWithShape="1">
          <a:blip xmlns:r="http://schemas.openxmlformats.org/officeDocument/2006/relationships" r:embed="rId3"/>
          <a:stretch>
            <a:fillRect/>
          </a:stretch>
        </a:blipFill>
      </dgm:spPr>
    </dgm:pt>
  </dgm:ptLst>
  <dgm:cxnLst>
    <dgm:cxn modelId="{3572CBFA-221A-4DD1-9395-1630ADA4E87C}" type="presOf" srcId="{8873E839-BD6A-44F1-AE15-BB3522EF3CB7}" destId="{9D773CF3-A81B-493C-B276-2BA3E139005A}" srcOrd="0" destOrd="0" presId="urn:microsoft.com/office/officeart/2005/8/layout/hList7"/>
    <dgm:cxn modelId="{79E93717-A52D-4DCC-858F-4359C73DEDCF}" srcId="{2DB6EF95-308D-4D52-B7C6-7E647D0DA387}" destId="{5F966A07-650B-4940-8E9B-2BE6B506554D}" srcOrd="2" destOrd="0" parTransId="{7D7730E5-BE34-4594-BE2A-4E47F5431394}" sibTransId="{5C3AA64A-E74C-423A-A88B-CC1C435417D3}"/>
    <dgm:cxn modelId="{31ECF550-8495-441C-8FF7-0F36F90C8683}" type="presOf" srcId="{2DB6EF95-308D-4D52-B7C6-7E647D0DA387}" destId="{C2B3984C-9121-4A66-BAD2-AA7065D0EAFE}" srcOrd="0" destOrd="0" presId="urn:microsoft.com/office/officeart/2005/8/layout/hList7"/>
    <dgm:cxn modelId="{5653F14E-D485-4C6F-89B8-EE170E53F5BF}" type="presOf" srcId="{0AA615F2-79B8-46EA-A794-7ABC5F47D7FD}" destId="{8BB6FD83-BB53-4197-9073-16046986EC49}" srcOrd="1" destOrd="0" presId="urn:microsoft.com/office/officeart/2005/8/layout/hList7"/>
    <dgm:cxn modelId="{D9DD3651-158C-464E-B31C-5149208E1E59}" srcId="{2DB6EF95-308D-4D52-B7C6-7E647D0DA387}" destId="{0AA615F2-79B8-46EA-A794-7ABC5F47D7FD}" srcOrd="0" destOrd="0" parTransId="{0269DDCD-A034-4D71-914D-25DEDBB11358}" sibTransId="{61EC3AE4-9CFD-4FD9-9B20-9FFCB35B5CD7}"/>
    <dgm:cxn modelId="{FF6B9E93-BF3A-444E-822F-84D24E779DF6}" type="presOf" srcId="{0AA615F2-79B8-46EA-A794-7ABC5F47D7FD}" destId="{8A93426F-9C73-4D45-8926-26519B641B15}" srcOrd="0" destOrd="0" presId="urn:microsoft.com/office/officeart/2005/8/layout/hList7"/>
    <dgm:cxn modelId="{2AB86834-A18F-4CAA-ABE8-7631931C38A1}" type="presOf" srcId="{5F966A07-650B-4940-8E9B-2BE6B506554D}" destId="{B6D4E99F-4830-4FA1-B29A-BE60CCFB1630}" srcOrd="1" destOrd="0" presId="urn:microsoft.com/office/officeart/2005/8/layout/hList7"/>
    <dgm:cxn modelId="{EE861BF8-ECF7-4709-B122-B5F1D8E5E5B1}" srcId="{2DB6EF95-308D-4D52-B7C6-7E647D0DA387}" destId="{8873E839-BD6A-44F1-AE15-BB3522EF3CB7}" srcOrd="1" destOrd="0" parTransId="{0B9B885E-A7F6-4030-AA86-ED42F52E7221}" sibTransId="{2477F97B-7204-47DB-BE24-54E927456E7D}"/>
    <dgm:cxn modelId="{AB187521-5A86-4257-94BC-6026FA06347E}" type="presOf" srcId="{8873E839-BD6A-44F1-AE15-BB3522EF3CB7}" destId="{ACFCA704-37D8-4765-90CF-97C386E8C3F9}" srcOrd="1" destOrd="0" presId="urn:microsoft.com/office/officeart/2005/8/layout/hList7"/>
    <dgm:cxn modelId="{24861AE3-A80E-44F2-BFAF-E5487A170777}" type="presOf" srcId="{2477F97B-7204-47DB-BE24-54E927456E7D}" destId="{A218271F-E75D-49D6-8B2E-7BD82D18806C}" srcOrd="0" destOrd="0" presId="urn:microsoft.com/office/officeart/2005/8/layout/hList7"/>
    <dgm:cxn modelId="{CD923904-2550-4893-B7EF-EE2C900D689A}" type="presOf" srcId="{61EC3AE4-9CFD-4FD9-9B20-9FFCB35B5CD7}" destId="{4EB95F1E-9E43-4A5D-A4F7-03C431E1372C}" srcOrd="0" destOrd="0" presId="urn:microsoft.com/office/officeart/2005/8/layout/hList7"/>
    <dgm:cxn modelId="{C0C10CE3-44B3-43D9-85E6-B76F079DA55B}" type="presOf" srcId="{5F966A07-650B-4940-8E9B-2BE6B506554D}" destId="{145BAF4D-00D1-4E79-9A4C-ACD2762CB64C}" srcOrd="0" destOrd="0" presId="urn:microsoft.com/office/officeart/2005/8/layout/hList7"/>
    <dgm:cxn modelId="{2EC2168E-9523-473C-8C99-CEBF458700D4}" type="presParOf" srcId="{C2B3984C-9121-4A66-BAD2-AA7065D0EAFE}" destId="{719E6528-BA6F-411D-B41C-5F968BE80E00}" srcOrd="0" destOrd="0" presId="urn:microsoft.com/office/officeart/2005/8/layout/hList7"/>
    <dgm:cxn modelId="{9BB673FE-5AF5-48DE-9BE9-CAC01EDE45DA}" type="presParOf" srcId="{C2B3984C-9121-4A66-BAD2-AA7065D0EAFE}" destId="{63FEAFE5-12D2-4814-9501-A011AC36234B}" srcOrd="1" destOrd="0" presId="urn:microsoft.com/office/officeart/2005/8/layout/hList7"/>
    <dgm:cxn modelId="{289BA3C0-294F-444B-B5D4-8C42876E5769}" type="presParOf" srcId="{63FEAFE5-12D2-4814-9501-A011AC36234B}" destId="{8A699C11-24A0-492A-A1C6-D2B62537886E}" srcOrd="0" destOrd="0" presId="urn:microsoft.com/office/officeart/2005/8/layout/hList7"/>
    <dgm:cxn modelId="{EA2B60DC-0DAA-48D0-87D3-EDF50D30DA96}" type="presParOf" srcId="{8A699C11-24A0-492A-A1C6-D2B62537886E}" destId="{8A93426F-9C73-4D45-8926-26519B641B15}" srcOrd="0" destOrd="0" presId="urn:microsoft.com/office/officeart/2005/8/layout/hList7"/>
    <dgm:cxn modelId="{28CECF8C-E4DA-4DD4-BE04-249AF7231724}" type="presParOf" srcId="{8A699C11-24A0-492A-A1C6-D2B62537886E}" destId="{8BB6FD83-BB53-4197-9073-16046986EC49}" srcOrd="1" destOrd="0" presId="urn:microsoft.com/office/officeart/2005/8/layout/hList7"/>
    <dgm:cxn modelId="{D070A76A-330A-4513-A64F-9F219F9C58FD}" type="presParOf" srcId="{8A699C11-24A0-492A-A1C6-D2B62537886E}" destId="{5103DDB8-8D4C-4D6F-ADEC-32A88314B872}" srcOrd="2" destOrd="0" presId="urn:microsoft.com/office/officeart/2005/8/layout/hList7"/>
    <dgm:cxn modelId="{7AB7CD18-E3C8-4CFE-9A8F-F2D1070042C0}" type="presParOf" srcId="{8A699C11-24A0-492A-A1C6-D2B62537886E}" destId="{D5442599-BF15-4ABB-8FFB-510AD55769EA}" srcOrd="3" destOrd="0" presId="urn:microsoft.com/office/officeart/2005/8/layout/hList7"/>
    <dgm:cxn modelId="{2B35E53B-876E-4711-9FEC-11DBB90E86C7}" type="presParOf" srcId="{63FEAFE5-12D2-4814-9501-A011AC36234B}" destId="{4EB95F1E-9E43-4A5D-A4F7-03C431E1372C}" srcOrd="1" destOrd="0" presId="urn:microsoft.com/office/officeart/2005/8/layout/hList7"/>
    <dgm:cxn modelId="{1BDEBBCB-80FC-44D8-883C-964D22C0D54E}" type="presParOf" srcId="{63FEAFE5-12D2-4814-9501-A011AC36234B}" destId="{B4A356E4-8B07-4239-A931-1B291F56B5F8}" srcOrd="2" destOrd="0" presId="urn:microsoft.com/office/officeart/2005/8/layout/hList7"/>
    <dgm:cxn modelId="{C6A1B53C-C0C9-4DFD-A88B-2F93035AF422}" type="presParOf" srcId="{B4A356E4-8B07-4239-A931-1B291F56B5F8}" destId="{9D773CF3-A81B-493C-B276-2BA3E139005A}" srcOrd="0" destOrd="0" presId="urn:microsoft.com/office/officeart/2005/8/layout/hList7"/>
    <dgm:cxn modelId="{A1F6F58D-8267-439E-BE7E-BF7166B839B3}" type="presParOf" srcId="{B4A356E4-8B07-4239-A931-1B291F56B5F8}" destId="{ACFCA704-37D8-4765-90CF-97C386E8C3F9}" srcOrd="1" destOrd="0" presId="urn:microsoft.com/office/officeart/2005/8/layout/hList7"/>
    <dgm:cxn modelId="{C61CAF15-3765-4A81-AEF2-F355B4DFF440}" type="presParOf" srcId="{B4A356E4-8B07-4239-A931-1B291F56B5F8}" destId="{5E01C1FC-78D9-4963-ACCE-FE2158AF096F}" srcOrd="2" destOrd="0" presId="urn:microsoft.com/office/officeart/2005/8/layout/hList7"/>
    <dgm:cxn modelId="{DC162263-4D6F-422C-9ABE-117E32B46D22}" type="presParOf" srcId="{B4A356E4-8B07-4239-A931-1B291F56B5F8}" destId="{446CC477-3ED7-460D-A9CA-83636A32ED7A}" srcOrd="3" destOrd="0" presId="urn:microsoft.com/office/officeart/2005/8/layout/hList7"/>
    <dgm:cxn modelId="{33035F5B-33A4-46C7-8F4A-4DBA75455BD2}" type="presParOf" srcId="{63FEAFE5-12D2-4814-9501-A011AC36234B}" destId="{A218271F-E75D-49D6-8B2E-7BD82D18806C}" srcOrd="3" destOrd="0" presId="urn:microsoft.com/office/officeart/2005/8/layout/hList7"/>
    <dgm:cxn modelId="{0535FA5A-F55E-4038-BE1F-EC0FC30D37AD}" type="presParOf" srcId="{63FEAFE5-12D2-4814-9501-A011AC36234B}" destId="{B91C6660-631B-4251-B21F-351F1387D00E}" srcOrd="4" destOrd="0" presId="urn:microsoft.com/office/officeart/2005/8/layout/hList7"/>
    <dgm:cxn modelId="{0AA4D242-C5B0-44A7-9C22-0FD9AD4EC13B}" type="presParOf" srcId="{B91C6660-631B-4251-B21F-351F1387D00E}" destId="{145BAF4D-00D1-4E79-9A4C-ACD2762CB64C}" srcOrd="0" destOrd="0" presId="urn:microsoft.com/office/officeart/2005/8/layout/hList7"/>
    <dgm:cxn modelId="{53C24906-A283-4686-A2E4-4B8BEA8979D4}" type="presParOf" srcId="{B91C6660-631B-4251-B21F-351F1387D00E}" destId="{B6D4E99F-4830-4FA1-B29A-BE60CCFB1630}" srcOrd="1" destOrd="0" presId="urn:microsoft.com/office/officeart/2005/8/layout/hList7"/>
    <dgm:cxn modelId="{6B7BD45D-76D9-4A94-8032-B791C944DEF0}" type="presParOf" srcId="{B91C6660-631B-4251-B21F-351F1387D00E}" destId="{FE3938BD-452D-4AC5-B757-F9CAE79DD9AA}" srcOrd="2" destOrd="0" presId="urn:microsoft.com/office/officeart/2005/8/layout/hList7"/>
    <dgm:cxn modelId="{2643B2A6-8051-4EFB-8B2D-4042FC1F2742}" type="presParOf" srcId="{B91C6660-631B-4251-B21F-351F1387D00E}" destId="{0EC5B9DE-5EAF-46D4-A575-320E371B4F8D}"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01E892-AAA3-41AE-8A02-155184C5230C}">
      <dsp:nvSpPr>
        <dsp:cNvPr id="0" name=""/>
        <dsp:cNvSpPr/>
      </dsp:nvSpPr>
      <dsp:spPr>
        <a:xfrm>
          <a:off x="4168957" y="1171013"/>
          <a:ext cx="3660802" cy="1209280"/>
        </a:xfrm>
        <a:custGeom>
          <a:avLst/>
          <a:gdLst/>
          <a:ahLst/>
          <a:cxnLst/>
          <a:rect l="0" t="0" r="0" b="0"/>
          <a:pathLst>
            <a:path>
              <a:moveTo>
                <a:pt x="0" y="0"/>
              </a:moveTo>
              <a:lnTo>
                <a:pt x="0" y="1075567"/>
              </a:lnTo>
              <a:lnTo>
                <a:pt x="3660802" y="1075567"/>
              </a:lnTo>
              <a:lnTo>
                <a:pt x="3660802" y="120928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1E61387-F777-4010-97AE-8BBC261DDB86}">
      <dsp:nvSpPr>
        <dsp:cNvPr id="0" name=""/>
        <dsp:cNvSpPr/>
      </dsp:nvSpPr>
      <dsp:spPr>
        <a:xfrm>
          <a:off x="4168957" y="1171013"/>
          <a:ext cx="1871090" cy="1209280"/>
        </a:xfrm>
        <a:custGeom>
          <a:avLst/>
          <a:gdLst/>
          <a:ahLst/>
          <a:cxnLst/>
          <a:rect l="0" t="0" r="0" b="0"/>
          <a:pathLst>
            <a:path>
              <a:moveTo>
                <a:pt x="0" y="0"/>
              </a:moveTo>
              <a:lnTo>
                <a:pt x="0" y="1075567"/>
              </a:lnTo>
              <a:lnTo>
                <a:pt x="1871090" y="1075567"/>
              </a:lnTo>
              <a:lnTo>
                <a:pt x="1871090" y="120928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36D0AAF-1060-492C-B377-07BEDF016663}">
      <dsp:nvSpPr>
        <dsp:cNvPr id="0" name=""/>
        <dsp:cNvSpPr/>
      </dsp:nvSpPr>
      <dsp:spPr>
        <a:xfrm>
          <a:off x="4123237" y="1171013"/>
          <a:ext cx="91440" cy="1209280"/>
        </a:xfrm>
        <a:custGeom>
          <a:avLst/>
          <a:gdLst/>
          <a:ahLst/>
          <a:cxnLst/>
          <a:rect l="0" t="0" r="0" b="0"/>
          <a:pathLst>
            <a:path>
              <a:moveTo>
                <a:pt x="45720" y="0"/>
              </a:moveTo>
              <a:lnTo>
                <a:pt x="45720" y="1075567"/>
              </a:lnTo>
              <a:lnTo>
                <a:pt x="127097" y="1075567"/>
              </a:lnTo>
              <a:lnTo>
                <a:pt x="127097" y="120928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C283A29-AA68-468F-A676-D2266079F52F}">
      <dsp:nvSpPr>
        <dsp:cNvPr id="0" name=""/>
        <dsp:cNvSpPr/>
      </dsp:nvSpPr>
      <dsp:spPr>
        <a:xfrm>
          <a:off x="2486199" y="1171013"/>
          <a:ext cx="1682757" cy="1209280"/>
        </a:xfrm>
        <a:custGeom>
          <a:avLst/>
          <a:gdLst/>
          <a:ahLst/>
          <a:cxnLst/>
          <a:rect l="0" t="0" r="0" b="0"/>
          <a:pathLst>
            <a:path>
              <a:moveTo>
                <a:pt x="1682757" y="0"/>
              </a:moveTo>
              <a:lnTo>
                <a:pt x="1682757" y="1075567"/>
              </a:lnTo>
              <a:lnTo>
                <a:pt x="0" y="1075567"/>
              </a:lnTo>
              <a:lnTo>
                <a:pt x="0" y="120928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3FBDDAC-F8E1-412A-AAF3-60535849B979}">
      <dsp:nvSpPr>
        <dsp:cNvPr id="0" name=""/>
        <dsp:cNvSpPr/>
      </dsp:nvSpPr>
      <dsp:spPr>
        <a:xfrm>
          <a:off x="722064" y="1171013"/>
          <a:ext cx="3446892" cy="1209280"/>
        </a:xfrm>
        <a:custGeom>
          <a:avLst/>
          <a:gdLst/>
          <a:ahLst/>
          <a:cxnLst/>
          <a:rect l="0" t="0" r="0" b="0"/>
          <a:pathLst>
            <a:path>
              <a:moveTo>
                <a:pt x="3446892" y="0"/>
              </a:moveTo>
              <a:lnTo>
                <a:pt x="3446892" y="1075567"/>
              </a:lnTo>
              <a:lnTo>
                <a:pt x="0" y="1075567"/>
              </a:lnTo>
              <a:lnTo>
                <a:pt x="0" y="120928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D3BC413-3CA5-4688-8C30-EC52DC93BB9F}">
      <dsp:nvSpPr>
        <dsp:cNvPr id="0" name=""/>
        <dsp:cNvSpPr/>
      </dsp:nvSpPr>
      <dsp:spPr>
        <a:xfrm>
          <a:off x="2560176" y="254464"/>
          <a:ext cx="3217561" cy="916548"/>
        </a:xfrm>
        <a:prstGeom prst="roundRect">
          <a:avLst>
            <a:gd name="adj" fmla="val 10000"/>
          </a:avLst>
        </a:prstGeom>
        <a:solidFill>
          <a:schemeClr val="accent1">
            <a:lumMod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5648C8A-DCAE-4DFF-9E1C-CAE23888E047}">
      <dsp:nvSpPr>
        <dsp:cNvPr id="0" name=""/>
        <dsp:cNvSpPr/>
      </dsp:nvSpPr>
      <dsp:spPr>
        <a:xfrm>
          <a:off x="2720552" y="406821"/>
          <a:ext cx="3217561" cy="9165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tr-TR" sz="1400" b="1" kern="1200" dirty="0" smtClean="0"/>
        </a:p>
        <a:p>
          <a:pPr lvl="0" algn="ctr" defTabSz="622300">
            <a:lnSpc>
              <a:spcPct val="90000"/>
            </a:lnSpc>
            <a:spcBef>
              <a:spcPct val="0"/>
            </a:spcBef>
            <a:spcAft>
              <a:spcPct val="35000"/>
            </a:spcAft>
          </a:pPr>
          <a:r>
            <a:rPr lang="tr-TR" sz="1400" b="1" kern="1200" dirty="0" smtClean="0"/>
            <a:t>Soner OLGUN</a:t>
          </a:r>
        </a:p>
        <a:p>
          <a:pPr lvl="0" algn="ctr" defTabSz="622300">
            <a:lnSpc>
              <a:spcPct val="90000"/>
            </a:lnSpc>
            <a:spcBef>
              <a:spcPct val="0"/>
            </a:spcBef>
            <a:spcAft>
              <a:spcPct val="35000"/>
            </a:spcAft>
          </a:pPr>
          <a:r>
            <a:rPr lang="tr-TR" sz="1400" b="1" kern="1200" dirty="0" smtClean="0"/>
            <a:t>Daire Başkanı</a:t>
          </a:r>
        </a:p>
        <a:p>
          <a:pPr lvl="0" algn="ctr" defTabSz="622300">
            <a:lnSpc>
              <a:spcPct val="90000"/>
            </a:lnSpc>
            <a:spcBef>
              <a:spcPct val="0"/>
            </a:spcBef>
            <a:spcAft>
              <a:spcPct val="35000"/>
            </a:spcAft>
          </a:pPr>
          <a:endParaRPr lang="tr-TR" sz="900" b="1" kern="1200" dirty="0" smtClean="0"/>
        </a:p>
      </dsp:txBody>
      <dsp:txXfrm>
        <a:off x="2747397" y="433666"/>
        <a:ext cx="3163871" cy="862858"/>
      </dsp:txXfrm>
    </dsp:sp>
    <dsp:sp modelId="{F955DAA1-9504-45BB-863F-5F19F06F9C4C}">
      <dsp:nvSpPr>
        <dsp:cNvPr id="0" name=""/>
        <dsp:cNvSpPr/>
      </dsp:nvSpPr>
      <dsp:spPr>
        <a:xfrm>
          <a:off x="372" y="2380293"/>
          <a:ext cx="1443383" cy="916548"/>
        </a:xfrm>
        <a:prstGeom prst="roundRect">
          <a:avLst>
            <a:gd name="adj" fmla="val 10000"/>
          </a:avLst>
        </a:prstGeom>
        <a:solidFill>
          <a:schemeClr val="accent1">
            <a:lumMod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3948AA3-E430-4296-A69C-CC1D3247FAB7}">
      <dsp:nvSpPr>
        <dsp:cNvPr id="0" name=""/>
        <dsp:cNvSpPr/>
      </dsp:nvSpPr>
      <dsp:spPr>
        <a:xfrm>
          <a:off x="160748" y="2532650"/>
          <a:ext cx="1443383" cy="9165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b="0" kern="1200" dirty="0" smtClean="0"/>
            <a:t>Çevre Referans Laboratuvarı Şube Müdürü V.</a:t>
          </a:r>
        </a:p>
      </dsp:txBody>
      <dsp:txXfrm>
        <a:off x="187593" y="2559495"/>
        <a:ext cx="1389693" cy="862858"/>
      </dsp:txXfrm>
    </dsp:sp>
    <dsp:sp modelId="{ADAE0C43-7798-4E69-B5E3-AEE3EEAD8C8A}">
      <dsp:nvSpPr>
        <dsp:cNvPr id="0" name=""/>
        <dsp:cNvSpPr/>
      </dsp:nvSpPr>
      <dsp:spPr>
        <a:xfrm>
          <a:off x="1764508" y="2380293"/>
          <a:ext cx="1443383" cy="916548"/>
        </a:xfrm>
        <a:prstGeom prst="roundRect">
          <a:avLst>
            <a:gd name="adj" fmla="val 10000"/>
          </a:avLst>
        </a:prstGeom>
        <a:solidFill>
          <a:schemeClr val="accent1">
            <a:lumMod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4C823E7-72B6-4997-81FA-C2289BAC5CFD}">
      <dsp:nvSpPr>
        <dsp:cNvPr id="0" name=""/>
        <dsp:cNvSpPr/>
      </dsp:nvSpPr>
      <dsp:spPr>
        <a:xfrm>
          <a:off x="1924884" y="2532650"/>
          <a:ext cx="1443383" cy="9165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b="0" kern="1200" dirty="0" smtClean="0"/>
            <a:t>Yeterlik ve Kalite Şube Müdürü V.</a:t>
          </a:r>
        </a:p>
      </dsp:txBody>
      <dsp:txXfrm>
        <a:off x="1951729" y="2559495"/>
        <a:ext cx="1389693" cy="862858"/>
      </dsp:txXfrm>
    </dsp:sp>
    <dsp:sp modelId="{23426761-6D43-4504-8060-B04E16F18304}">
      <dsp:nvSpPr>
        <dsp:cNvPr id="0" name=""/>
        <dsp:cNvSpPr/>
      </dsp:nvSpPr>
      <dsp:spPr>
        <a:xfrm>
          <a:off x="3528643" y="2380293"/>
          <a:ext cx="1443383" cy="916548"/>
        </a:xfrm>
        <a:prstGeom prst="roundRect">
          <a:avLst>
            <a:gd name="adj" fmla="val 10000"/>
          </a:avLst>
        </a:prstGeom>
        <a:solidFill>
          <a:schemeClr val="accent1">
            <a:lumMod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DB54C02-F3C5-4622-BC9D-351C28638153}">
      <dsp:nvSpPr>
        <dsp:cNvPr id="0" name=""/>
        <dsp:cNvSpPr/>
      </dsp:nvSpPr>
      <dsp:spPr>
        <a:xfrm>
          <a:off x="3689019" y="2532650"/>
          <a:ext cx="1443383" cy="9165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b="0" kern="1200" dirty="0" smtClean="0"/>
            <a:t>Hava Kalitesi İzleme Şube Müdürü V.</a:t>
          </a:r>
        </a:p>
      </dsp:txBody>
      <dsp:txXfrm>
        <a:off x="3715864" y="2559495"/>
        <a:ext cx="1389693" cy="862858"/>
      </dsp:txXfrm>
    </dsp:sp>
    <dsp:sp modelId="{0082C5A5-618E-4C9A-92F6-94E87EF7ABA0}">
      <dsp:nvSpPr>
        <dsp:cNvPr id="0" name=""/>
        <dsp:cNvSpPr/>
      </dsp:nvSpPr>
      <dsp:spPr>
        <a:xfrm>
          <a:off x="5292778" y="2380293"/>
          <a:ext cx="1494537" cy="990623"/>
        </a:xfrm>
        <a:prstGeom prst="roundRect">
          <a:avLst>
            <a:gd name="adj" fmla="val 10000"/>
          </a:avLst>
        </a:prstGeom>
        <a:solidFill>
          <a:schemeClr val="accent1">
            <a:lumMod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EB0772F-BCF6-4323-8C3A-5CBBB6CADB45}">
      <dsp:nvSpPr>
        <dsp:cNvPr id="0" name=""/>
        <dsp:cNvSpPr/>
      </dsp:nvSpPr>
      <dsp:spPr>
        <a:xfrm>
          <a:off x="5453154" y="2532650"/>
          <a:ext cx="1494537" cy="990623"/>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100000"/>
            </a:lnSpc>
            <a:spcBef>
              <a:spcPct val="0"/>
            </a:spcBef>
            <a:spcAft>
              <a:spcPts val="0"/>
            </a:spcAft>
          </a:pPr>
          <a:r>
            <a:rPr lang="tr-TR" sz="1200" b="0" kern="1200" dirty="0" smtClean="0"/>
            <a:t>Su ve Toprak Kirliliği İzleme Şube Müdürü</a:t>
          </a:r>
        </a:p>
        <a:p>
          <a:pPr lvl="0" algn="ctr" defTabSz="533400">
            <a:lnSpc>
              <a:spcPct val="90000"/>
            </a:lnSpc>
            <a:spcBef>
              <a:spcPct val="0"/>
            </a:spcBef>
            <a:spcAft>
              <a:spcPct val="35000"/>
            </a:spcAft>
          </a:pPr>
          <a:endParaRPr lang="tr-TR" sz="900" b="1" kern="1200" dirty="0"/>
        </a:p>
      </dsp:txBody>
      <dsp:txXfrm>
        <a:off x="5482168" y="2561664"/>
        <a:ext cx="1436509" cy="932595"/>
      </dsp:txXfrm>
    </dsp:sp>
    <dsp:sp modelId="{EA707D33-8D78-4E28-95DE-F6E50E2B4CB4}">
      <dsp:nvSpPr>
        <dsp:cNvPr id="0" name=""/>
        <dsp:cNvSpPr/>
      </dsp:nvSpPr>
      <dsp:spPr>
        <a:xfrm>
          <a:off x="7108067" y="2380293"/>
          <a:ext cx="1443383" cy="916548"/>
        </a:xfrm>
        <a:prstGeom prst="roundRect">
          <a:avLst>
            <a:gd name="adj" fmla="val 10000"/>
          </a:avLst>
        </a:prstGeom>
        <a:solidFill>
          <a:schemeClr val="accent1">
            <a:lumMod val="5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AE2A3A2-3A31-410D-92E0-6DC13E2ABD0E}">
      <dsp:nvSpPr>
        <dsp:cNvPr id="0" name=""/>
        <dsp:cNvSpPr/>
      </dsp:nvSpPr>
      <dsp:spPr>
        <a:xfrm>
          <a:off x="7268443" y="2532650"/>
          <a:ext cx="1443383" cy="916548"/>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endParaRPr lang="tr-TR" sz="900" b="1" kern="1200" dirty="0" smtClean="0"/>
        </a:p>
        <a:p>
          <a:pPr lvl="0" algn="ctr" defTabSz="400050">
            <a:lnSpc>
              <a:spcPct val="90000"/>
            </a:lnSpc>
            <a:spcBef>
              <a:spcPct val="0"/>
            </a:spcBef>
            <a:spcAft>
              <a:spcPct val="35000"/>
            </a:spcAft>
          </a:pPr>
          <a:endParaRPr lang="tr-TR" sz="900" b="1" kern="1200" dirty="0" smtClean="0"/>
        </a:p>
        <a:p>
          <a:pPr lvl="0" algn="ctr" defTabSz="400050">
            <a:lnSpc>
              <a:spcPct val="90000"/>
            </a:lnSpc>
            <a:spcBef>
              <a:spcPct val="0"/>
            </a:spcBef>
            <a:spcAft>
              <a:spcPct val="35000"/>
            </a:spcAft>
          </a:pPr>
          <a:endParaRPr lang="tr-TR" sz="900" b="1" kern="1200" dirty="0" smtClean="0"/>
        </a:p>
        <a:p>
          <a:pPr lvl="0" algn="ctr" defTabSz="400050">
            <a:lnSpc>
              <a:spcPct val="90000"/>
            </a:lnSpc>
            <a:spcBef>
              <a:spcPct val="0"/>
            </a:spcBef>
            <a:spcAft>
              <a:spcPct val="35000"/>
            </a:spcAft>
          </a:pPr>
          <a:endParaRPr lang="tr-TR" sz="1200" b="1" kern="1200" dirty="0" smtClean="0"/>
        </a:p>
        <a:p>
          <a:pPr lvl="0" algn="ctr" defTabSz="400050">
            <a:lnSpc>
              <a:spcPct val="90000"/>
            </a:lnSpc>
            <a:spcBef>
              <a:spcPct val="0"/>
            </a:spcBef>
            <a:spcAft>
              <a:spcPct val="35000"/>
            </a:spcAft>
          </a:pPr>
          <a:r>
            <a:rPr lang="tr-TR" sz="1300" b="0" kern="1200" dirty="0" smtClean="0"/>
            <a:t>Endüstriyel  Kirlilik İzleme Şube Müdürü V. </a:t>
          </a:r>
        </a:p>
        <a:p>
          <a:pPr lvl="0" algn="ctr" defTabSz="400050">
            <a:lnSpc>
              <a:spcPct val="90000"/>
            </a:lnSpc>
            <a:spcBef>
              <a:spcPct val="0"/>
            </a:spcBef>
            <a:spcAft>
              <a:spcPct val="35000"/>
            </a:spcAft>
          </a:pPr>
          <a:endParaRPr lang="tr-TR" sz="900" b="1" kern="1200" dirty="0" smtClean="0"/>
        </a:p>
        <a:p>
          <a:pPr lvl="0" algn="ctr" defTabSz="400050">
            <a:lnSpc>
              <a:spcPct val="90000"/>
            </a:lnSpc>
            <a:spcBef>
              <a:spcPct val="0"/>
            </a:spcBef>
            <a:spcAft>
              <a:spcPct val="35000"/>
            </a:spcAft>
          </a:pPr>
          <a:r>
            <a:rPr lang="tr-TR" sz="900" b="1" kern="1200" dirty="0" smtClean="0"/>
            <a:t> </a:t>
          </a:r>
        </a:p>
        <a:p>
          <a:pPr lvl="0" algn="ctr" defTabSz="400050">
            <a:lnSpc>
              <a:spcPct val="90000"/>
            </a:lnSpc>
            <a:spcBef>
              <a:spcPct val="0"/>
            </a:spcBef>
            <a:spcAft>
              <a:spcPct val="35000"/>
            </a:spcAft>
          </a:pPr>
          <a:endParaRPr lang="tr-TR" sz="900" kern="1200" dirty="0" smtClean="0"/>
        </a:p>
        <a:p>
          <a:pPr lvl="0" algn="ctr" defTabSz="400050">
            <a:lnSpc>
              <a:spcPct val="90000"/>
            </a:lnSpc>
            <a:spcBef>
              <a:spcPct val="0"/>
            </a:spcBef>
            <a:spcAft>
              <a:spcPct val="35000"/>
            </a:spcAft>
          </a:pPr>
          <a:endParaRPr lang="tr-TR" sz="900" kern="1200" dirty="0"/>
        </a:p>
      </dsp:txBody>
      <dsp:txXfrm>
        <a:off x="7295288" y="2559495"/>
        <a:ext cx="1389693" cy="8628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93426F-9C73-4D45-8926-26519B641B15}">
      <dsp:nvSpPr>
        <dsp:cNvPr id="0" name=""/>
        <dsp:cNvSpPr/>
      </dsp:nvSpPr>
      <dsp:spPr>
        <a:xfrm>
          <a:off x="0" y="0"/>
          <a:ext cx="1505417" cy="2308225"/>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kern="1200" dirty="0" smtClean="0"/>
            <a:t>Haberli denetim</a:t>
          </a:r>
          <a:endParaRPr lang="tr-TR" sz="1700" kern="1200" dirty="0"/>
        </a:p>
      </dsp:txBody>
      <dsp:txXfrm>
        <a:off x="0" y="923290"/>
        <a:ext cx="1505417" cy="923290"/>
      </dsp:txXfrm>
    </dsp:sp>
    <dsp:sp modelId="{D5442599-BF15-4ABB-8FFB-510AD55769EA}">
      <dsp:nvSpPr>
        <dsp:cNvPr id="0" name=""/>
        <dsp:cNvSpPr/>
      </dsp:nvSpPr>
      <dsp:spPr>
        <a:xfrm>
          <a:off x="369356" y="138493"/>
          <a:ext cx="768638" cy="768638"/>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773CF3-A81B-493C-B276-2BA3E139005A}">
      <dsp:nvSpPr>
        <dsp:cNvPr id="0" name=""/>
        <dsp:cNvSpPr/>
      </dsp:nvSpPr>
      <dsp:spPr>
        <a:xfrm>
          <a:off x="1551547" y="0"/>
          <a:ext cx="1505417" cy="2308225"/>
        </a:xfrm>
        <a:prstGeom prst="roundRect">
          <a:avLst>
            <a:gd name="adj" fmla="val 10000"/>
          </a:avLst>
        </a:prstGeom>
        <a:solidFill>
          <a:schemeClr val="accent1">
            <a:shade val="80000"/>
            <a:hueOff val="147903"/>
            <a:satOff val="4261"/>
            <a:lumOff val="120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kern="1200" dirty="0" smtClean="0"/>
            <a:t>Habersiz (Ani) denetim</a:t>
          </a:r>
          <a:endParaRPr lang="tr-TR" sz="1700" kern="1200" dirty="0"/>
        </a:p>
      </dsp:txBody>
      <dsp:txXfrm>
        <a:off x="1551547" y="923290"/>
        <a:ext cx="1505417" cy="923290"/>
      </dsp:txXfrm>
    </dsp:sp>
    <dsp:sp modelId="{446CC477-3ED7-460D-A9CA-83636A32ED7A}">
      <dsp:nvSpPr>
        <dsp:cNvPr id="0" name=""/>
        <dsp:cNvSpPr/>
      </dsp:nvSpPr>
      <dsp:spPr>
        <a:xfrm>
          <a:off x="1919937" y="138493"/>
          <a:ext cx="768638" cy="768638"/>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5BAF4D-00D1-4E79-9A4C-ACD2762CB64C}">
      <dsp:nvSpPr>
        <dsp:cNvPr id="0" name=""/>
        <dsp:cNvSpPr/>
      </dsp:nvSpPr>
      <dsp:spPr>
        <a:xfrm>
          <a:off x="3102127" y="0"/>
          <a:ext cx="1505417" cy="2308225"/>
        </a:xfrm>
        <a:prstGeom prst="roundRect">
          <a:avLst>
            <a:gd name="adj" fmla="val 10000"/>
          </a:avLst>
        </a:prstGeom>
        <a:solidFill>
          <a:schemeClr val="accent1">
            <a:shade val="80000"/>
            <a:hueOff val="295806"/>
            <a:satOff val="8522"/>
            <a:lumOff val="241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tr-TR" sz="1700" kern="1200" dirty="0" smtClean="0"/>
            <a:t>Uzaktan denetim</a:t>
          </a:r>
          <a:endParaRPr lang="tr-TR" sz="1700" kern="1200" dirty="0"/>
        </a:p>
      </dsp:txBody>
      <dsp:txXfrm>
        <a:off x="3102127" y="923290"/>
        <a:ext cx="1505417" cy="923290"/>
      </dsp:txXfrm>
    </dsp:sp>
    <dsp:sp modelId="{0EC5B9DE-5EAF-46D4-A575-320E371B4F8D}">
      <dsp:nvSpPr>
        <dsp:cNvPr id="0" name=""/>
        <dsp:cNvSpPr/>
      </dsp:nvSpPr>
      <dsp:spPr>
        <a:xfrm>
          <a:off x="3470517" y="138493"/>
          <a:ext cx="768638" cy="768638"/>
        </a:xfrm>
        <a:prstGeom prst="ellipse">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9E6528-BA6F-411D-B41C-5F968BE80E00}">
      <dsp:nvSpPr>
        <dsp:cNvPr id="0" name=""/>
        <dsp:cNvSpPr/>
      </dsp:nvSpPr>
      <dsp:spPr>
        <a:xfrm>
          <a:off x="184340" y="1846580"/>
          <a:ext cx="4239831" cy="346233"/>
        </a:xfrm>
        <a:prstGeom prst="leftRightArrow">
          <a:avLst/>
        </a:prstGeom>
        <a:solidFill>
          <a:schemeClr val="accent1">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tr-TR"/>
          </a:p>
        </p:txBody>
      </p:sp>
      <p:sp>
        <p:nvSpPr>
          <p:cNvPr id="3" name="2 Veri Yer Tutucusu"/>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endParaRPr lang="tr-TR"/>
          </a:p>
        </p:txBody>
      </p:sp>
      <p:sp>
        <p:nvSpPr>
          <p:cNvPr id="4" name="3 Altbilgi Yer Tutucusu"/>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r-TR"/>
          </a:p>
        </p:txBody>
      </p:sp>
      <p:sp>
        <p:nvSpPr>
          <p:cNvPr id="5" name="4 Slayt Numarası Yer Tutucusu"/>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0CD2BD5-E872-4328-88A6-FDA8D9BFB349}" type="slidenum">
              <a:rPr lang="tr-TR"/>
              <a:pPr>
                <a:defRPr/>
              </a:pPr>
              <a:t>‹#›</a:t>
            </a:fld>
            <a:endParaRPr lang="tr-TR"/>
          </a:p>
        </p:txBody>
      </p:sp>
    </p:spTree>
    <p:extLst>
      <p:ext uri="{BB962C8B-B14F-4D97-AF65-F5344CB8AC3E}">
        <p14:creationId xmlns:p14="http://schemas.microsoft.com/office/powerpoint/2010/main" val="42649870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450" y="4716463"/>
            <a:ext cx="5438775" cy="4465637"/>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153A2EF-7D14-4F38-92DF-42248A9054D5}" type="slidenum">
              <a:rPr lang="en-US"/>
              <a:pPr>
                <a:defRPr/>
              </a:pPr>
              <a:t>‹#›</a:t>
            </a:fld>
            <a:endParaRPr lang="en-US"/>
          </a:p>
        </p:txBody>
      </p:sp>
    </p:spTree>
    <p:extLst>
      <p:ext uri="{BB962C8B-B14F-4D97-AF65-F5344CB8AC3E}">
        <p14:creationId xmlns:p14="http://schemas.microsoft.com/office/powerpoint/2010/main" val="3546284003"/>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3277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fld id="{4ADD57D1-2B7D-402E-8808-08DAA696881D}" type="slidenum">
              <a:rPr lang="tr-TR" altLang="tr-TR" smtClean="0"/>
              <a:pPr eaLnBrk="1" fontAlgn="base" hangingPunct="1">
                <a:spcBef>
                  <a:spcPct val="0"/>
                </a:spcBef>
                <a:spcAft>
                  <a:spcPct val="0"/>
                </a:spcAft>
              </a:pPr>
              <a:t>2</a:t>
            </a:fld>
            <a:endParaRPr lang="tr-T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2355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50900" indent="-288808" eaLnBrk="0" hangingPunct="0">
              <a:spcBef>
                <a:spcPct val="30000"/>
              </a:spcBef>
              <a:defRPr sz="1200">
                <a:solidFill>
                  <a:schemeClr val="tx1"/>
                </a:solidFill>
                <a:latin typeface="Calibri" pitchFamily="34" charset="0"/>
              </a:defRPr>
            </a:lvl2pPr>
            <a:lvl3pPr marL="1155230" indent="-231046" eaLnBrk="0" hangingPunct="0">
              <a:spcBef>
                <a:spcPct val="30000"/>
              </a:spcBef>
              <a:defRPr sz="1200">
                <a:solidFill>
                  <a:schemeClr val="tx1"/>
                </a:solidFill>
                <a:latin typeface="Calibri" pitchFamily="34" charset="0"/>
              </a:defRPr>
            </a:lvl3pPr>
            <a:lvl4pPr marL="1617322" indent="-231046" eaLnBrk="0" hangingPunct="0">
              <a:spcBef>
                <a:spcPct val="30000"/>
              </a:spcBef>
              <a:defRPr sz="1200">
                <a:solidFill>
                  <a:schemeClr val="tx1"/>
                </a:solidFill>
                <a:latin typeface="Calibri" pitchFamily="34" charset="0"/>
              </a:defRPr>
            </a:lvl4pPr>
            <a:lvl5pPr marL="2079414" indent="-231046" eaLnBrk="0" hangingPunct="0">
              <a:spcBef>
                <a:spcPct val="30000"/>
              </a:spcBef>
              <a:defRPr sz="1200">
                <a:solidFill>
                  <a:schemeClr val="tx1"/>
                </a:solidFill>
                <a:latin typeface="Calibri" pitchFamily="34" charset="0"/>
              </a:defRPr>
            </a:lvl5pPr>
            <a:lvl6pPr marL="2541506" indent="-231046" eaLnBrk="0" fontAlgn="base" hangingPunct="0">
              <a:spcBef>
                <a:spcPct val="30000"/>
              </a:spcBef>
              <a:spcAft>
                <a:spcPct val="0"/>
              </a:spcAft>
              <a:defRPr sz="1200">
                <a:solidFill>
                  <a:schemeClr val="tx1"/>
                </a:solidFill>
                <a:latin typeface="Calibri" pitchFamily="34" charset="0"/>
              </a:defRPr>
            </a:lvl6pPr>
            <a:lvl7pPr marL="3003598" indent="-231046" eaLnBrk="0" fontAlgn="base" hangingPunct="0">
              <a:spcBef>
                <a:spcPct val="30000"/>
              </a:spcBef>
              <a:spcAft>
                <a:spcPct val="0"/>
              </a:spcAft>
              <a:defRPr sz="1200">
                <a:solidFill>
                  <a:schemeClr val="tx1"/>
                </a:solidFill>
                <a:latin typeface="Calibri" pitchFamily="34" charset="0"/>
              </a:defRPr>
            </a:lvl7pPr>
            <a:lvl8pPr marL="3465690" indent="-231046" eaLnBrk="0" fontAlgn="base" hangingPunct="0">
              <a:spcBef>
                <a:spcPct val="30000"/>
              </a:spcBef>
              <a:spcAft>
                <a:spcPct val="0"/>
              </a:spcAft>
              <a:defRPr sz="1200">
                <a:solidFill>
                  <a:schemeClr val="tx1"/>
                </a:solidFill>
                <a:latin typeface="Calibri" pitchFamily="34" charset="0"/>
              </a:defRPr>
            </a:lvl8pPr>
            <a:lvl9pPr marL="3927782" indent="-23104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0CF6FC1-E702-4D59-BE89-9D3F5F4A90CB}" type="slidenum">
              <a:rPr lang="tr-TR" altLang="tr-TR" smtClean="0">
                <a:latin typeface="Arial" charset="0"/>
              </a:rPr>
              <a:pPr eaLnBrk="1" hangingPunct="1">
                <a:spcBef>
                  <a:spcPct val="0"/>
                </a:spcBef>
              </a:pPr>
              <a:t>29</a:t>
            </a:fld>
            <a:endParaRPr lang="tr-TR" altLang="tr-TR"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2458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50900" indent="-288808" eaLnBrk="0" hangingPunct="0">
              <a:spcBef>
                <a:spcPct val="30000"/>
              </a:spcBef>
              <a:defRPr sz="1200">
                <a:solidFill>
                  <a:schemeClr val="tx1"/>
                </a:solidFill>
                <a:latin typeface="Calibri" pitchFamily="34" charset="0"/>
              </a:defRPr>
            </a:lvl2pPr>
            <a:lvl3pPr marL="1155230" indent="-231046" eaLnBrk="0" hangingPunct="0">
              <a:spcBef>
                <a:spcPct val="30000"/>
              </a:spcBef>
              <a:defRPr sz="1200">
                <a:solidFill>
                  <a:schemeClr val="tx1"/>
                </a:solidFill>
                <a:latin typeface="Calibri" pitchFamily="34" charset="0"/>
              </a:defRPr>
            </a:lvl3pPr>
            <a:lvl4pPr marL="1617322" indent="-231046" eaLnBrk="0" hangingPunct="0">
              <a:spcBef>
                <a:spcPct val="30000"/>
              </a:spcBef>
              <a:defRPr sz="1200">
                <a:solidFill>
                  <a:schemeClr val="tx1"/>
                </a:solidFill>
                <a:latin typeface="Calibri" pitchFamily="34" charset="0"/>
              </a:defRPr>
            </a:lvl4pPr>
            <a:lvl5pPr marL="2079414" indent="-231046" eaLnBrk="0" hangingPunct="0">
              <a:spcBef>
                <a:spcPct val="30000"/>
              </a:spcBef>
              <a:defRPr sz="1200">
                <a:solidFill>
                  <a:schemeClr val="tx1"/>
                </a:solidFill>
                <a:latin typeface="Calibri" pitchFamily="34" charset="0"/>
              </a:defRPr>
            </a:lvl5pPr>
            <a:lvl6pPr marL="2541506" indent="-231046" eaLnBrk="0" fontAlgn="base" hangingPunct="0">
              <a:spcBef>
                <a:spcPct val="30000"/>
              </a:spcBef>
              <a:spcAft>
                <a:spcPct val="0"/>
              </a:spcAft>
              <a:defRPr sz="1200">
                <a:solidFill>
                  <a:schemeClr val="tx1"/>
                </a:solidFill>
                <a:latin typeface="Calibri" pitchFamily="34" charset="0"/>
              </a:defRPr>
            </a:lvl6pPr>
            <a:lvl7pPr marL="3003598" indent="-231046" eaLnBrk="0" fontAlgn="base" hangingPunct="0">
              <a:spcBef>
                <a:spcPct val="30000"/>
              </a:spcBef>
              <a:spcAft>
                <a:spcPct val="0"/>
              </a:spcAft>
              <a:defRPr sz="1200">
                <a:solidFill>
                  <a:schemeClr val="tx1"/>
                </a:solidFill>
                <a:latin typeface="Calibri" pitchFamily="34" charset="0"/>
              </a:defRPr>
            </a:lvl7pPr>
            <a:lvl8pPr marL="3465690" indent="-231046" eaLnBrk="0" fontAlgn="base" hangingPunct="0">
              <a:spcBef>
                <a:spcPct val="30000"/>
              </a:spcBef>
              <a:spcAft>
                <a:spcPct val="0"/>
              </a:spcAft>
              <a:defRPr sz="1200">
                <a:solidFill>
                  <a:schemeClr val="tx1"/>
                </a:solidFill>
                <a:latin typeface="Calibri" pitchFamily="34" charset="0"/>
              </a:defRPr>
            </a:lvl8pPr>
            <a:lvl9pPr marL="3927782" indent="-23104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73E1D72F-3839-4B59-9C62-A91DD19CD928}" type="slidenum">
              <a:rPr lang="tr-TR" altLang="tr-TR" smtClean="0">
                <a:latin typeface="Arial" charset="0"/>
              </a:rPr>
              <a:pPr eaLnBrk="1" hangingPunct="1">
                <a:spcBef>
                  <a:spcPct val="0"/>
                </a:spcBef>
              </a:pPr>
              <a:t>30</a:t>
            </a:fld>
            <a:endParaRPr lang="tr-TR" altLang="tr-TR"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27652" name="Slayt Numarası Yer Tutucusu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defRPr/>
            </a:pPr>
            <a:fld id="{7081942C-213B-4218-80D2-E088A07B2D68}" type="slidenum">
              <a:rPr lang="tr-TR" altLang="tr-TR" smtClean="0"/>
              <a:pPr>
                <a:defRPr/>
              </a:pPr>
              <a:t>32</a:t>
            </a:fld>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4" name="3 Slayt Numarası Yer Tutucusu"/>
          <p:cNvSpPr>
            <a:spLocks noGrp="1"/>
          </p:cNvSpPr>
          <p:nvPr>
            <p:ph type="sldNum" sz="quarter" idx="5"/>
          </p:nvPr>
        </p:nvSpPr>
        <p:spPr/>
        <p:txBody>
          <a:bodyPr/>
          <a:lstStyle/>
          <a:p>
            <a:pPr>
              <a:defRPr/>
            </a:pPr>
            <a:fld id="{CEA71F21-5E9A-4AC2-8259-6F8896913578}" type="slidenum">
              <a:rPr lang="tr-TR" smtClean="0">
                <a:solidFill>
                  <a:prstClr val="black"/>
                </a:solidFill>
              </a:rPr>
              <a:pPr>
                <a:defRPr/>
              </a:pPr>
              <a:t>8</a:t>
            </a:fld>
            <a:endParaRPr lang="tr-TR">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25975B45-167F-4B50-93F9-20415C11BAA3}" type="slidenum">
              <a:rPr lang="tr-TR" smtClean="0"/>
              <a:pPr>
                <a:defRPr/>
              </a:pPr>
              <a:t>15</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25975B45-167F-4B50-93F9-20415C11BAA3}" type="slidenum">
              <a:rPr lang="tr-TR" smtClean="0"/>
              <a:pPr>
                <a:defRPr/>
              </a:pPr>
              <a:t>16</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20484" name="Slayt Numarası Yer Tutucusu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29" indent="-285742" eaLnBrk="0" hangingPunct="0">
              <a:defRPr>
                <a:solidFill>
                  <a:schemeClr val="tx1"/>
                </a:solidFill>
                <a:latin typeface="Arial" charset="0"/>
              </a:defRPr>
            </a:lvl2pPr>
            <a:lvl3pPr marL="1142968" indent="-228594" eaLnBrk="0" hangingPunct="0">
              <a:defRPr>
                <a:solidFill>
                  <a:schemeClr val="tx1"/>
                </a:solidFill>
                <a:latin typeface="Arial" charset="0"/>
              </a:defRPr>
            </a:lvl3pPr>
            <a:lvl4pPr marL="1600155" indent="-228594" eaLnBrk="0" hangingPunct="0">
              <a:defRPr>
                <a:solidFill>
                  <a:schemeClr val="tx1"/>
                </a:solidFill>
                <a:latin typeface="Arial" charset="0"/>
              </a:defRPr>
            </a:lvl4pPr>
            <a:lvl5pPr marL="2057342" indent="-228594" eaLnBrk="0" hangingPunct="0">
              <a:defRPr>
                <a:solidFill>
                  <a:schemeClr val="tx1"/>
                </a:solidFill>
                <a:latin typeface="Arial" charset="0"/>
              </a:defRPr>
            </a:lvl5pPr>
            <a:lvl6pPr marL="2514529" indent="-228594" eaLnBrk="0" fontAlgn="base" hangingPunct="0">
              <a:spcBef>
                <a:spcPct val="0"/>
              </a:spcBef>
              <a:spcAft>
                <a:spcPct val="0"/>
              </a:spcAft>
              <a:defRPr>
                <a:solidFill>
                  <a:schemeClr val="tx1"/>
                </a:solidFill>
                <a:latin typeface="Arial" charset="0"/>
              </a:defRPr>
            </a:lvl6pPr>
            <a:lvl7pPr marL="2971717" indent="-228594" eaLnBrk="0" fontAlgn="base" hangingPunct="0">
              <a:spcBef>
                <a:spcPct val="0"/>
              </a:spcBef>
              <a:spcAft>
                <a:spcPct val="0"/>
              </a:spcAft>
              <a:defRPr>
                <a:solidFill>
                  <a:schemeClr val="tx1"/>
                </a:solidFill>
                <a:latin typeface="Arial" charset="0"/>
              </a:defRPr>
            </a:lvl7pPr>
            <a:lvl8pPr marL="3428904" indent="-228594" eaLnBrk="0" fontAlgn="base" hangingPunct="0">
              <a:spcBef>
                <a:spcPct val="0"/>
              </a:spcBef>
              <a:spcAft>
                <a:spcPct val="0"/>
              </a:spcAft>
              <a:defRPr>
                <a:solidFill>
                  <a:schemeClr val="tx1"/>
                </a:solidFill>
                <a:latin typeface="Arial" charset="0"/>
              </a:defRPr>
            </a:lvl8pPr>
            <a:lvl9pPr marL="3886091" indent="-228594" eaLnBrk="0" fontAlgn="base" hangingPunct="0">
              <a:spcBef>
                <a:spcPct val="0"/>
              </a:spcBef>
              <a:spcAft>
                <a:spcPct val="0"/>
              </a:spcAft>
              <a:defRPr>
                <a:solidFill>
                  <a:schemeClr val="tx1"/>
                </a:solidFill>
                <a:latin typeface="Arial" charset="0"/>
              </a:defRPr>
            </a:lvl9pPr>
          </a:lstStyle>
          <a:p>
            <a:pPr eaLnBrk="1" hangingPunct="1">
              <a:defRPr/>
            </a:pPr>
            <a:fld id="{1F89753C-CFC8-446D-876A-A7392BD56118}" type="slidenum">
              <a:rPr lang="tr-TR" smtClean="0"/>
              <a:pPr eaLnBrk="1" hangingPunct="1">
                <a:defRPr/>
              </a:pPr>
              <a:t>18</a:t>
            </a:fld>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1946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50900" indent="-288808" eaLnBrk="0" hangingPunct="0">
              <a:spcBef>
                <a:spcPct val="30000"/>
              </a:spcBef>
              <a:defRPr sz="1200">
                <a:solidFill>
                  <a:schemeClr val="tx1"/>
                </a:solidFill>
                <a:latin typeface="Calibri" pitchFamily="34" charset="0"/>
              </a:defRPr>
            </a:lvl2pPr>
            <a:lvl3pPr marL="1155230" indent="-231046" eaLnBrk="0" hangingPunct="0">
              <a:spcBef>
                <a:spcPct val="30000"/>
              </a:spcBef>
              <a:defRPr sz="1200">
                <a:solidFill>
                  <a:schemeClr val="tx1"/>
                </a:solidFill>
                <a:latin typeface="Calibri" pitchFamily="34" charset="0"/>
              </a:defRPr>
            </a:lvl3pPr>
            <a:lvl4pPr marL="1617322" indent="-231046" eaLnBrk="0" hangingPunct="0">
              <a:spcBef>
                <a:spcPct val="30000"/>
              </a:spcBef>
              <a:defRPr sz="1200">
                <a:solidFill>
                  <a:schemeClr val="tx1"/>
                </a:solidFill>
                <a:latin typeface="Calibri" pitchFamily="34" charset="0"/>
              </a:defRPr>
            </a:lvl4pPr>
            <a:lvl5pPr marL="2079414" indent="-231046" eaLnBrk="0" hangingPunct="0">
              <a:spcBef>
                <a:spcPct val="30000"/>
              </a:spcBef>
              <a:defRPr sz="1200">
                <a:solidFill>
                  <a:schemeClr val="tx1"/>
                </a:solidFill>
                <a:latin typeface="Calibri" pitchFamily="34" charset="0"/>
              </a:defRPr>
            </a:lvl5pPr>
            <a:lvl6pPr marL="2541506" indent="-231046" eaLnBrk="0" fontAlgn="base" hangingPunct="0">
              <a:spcBef>
                <a:spcPct val="30000"/>
              </a:spcBef>
              <a:spcAft>
                <a:spcPct val="0"/>
              </a:spcAft>
              <a:defRPr sz="1200">
                <a:solidFill>
                  <a:schemeClr val="tx1"/>
                </a:solidFill>
                <a:latin typeface="Calibri" pitchFamily="34" charset="0"/>
              </a:defRPr>
            </a:lvl6pPr>
            <a:lvl7pPr marL="3003598" indent="-231046" eaLnBrk="0" fontAlgn="base" hangingPunct="0">
              <a:spcBef>
                <a:spcPct val="30000"/>
              </a:spcBef>
              <a:spcAft>
                <a:spcPct val="0"/>
              </a:spcAft>
              <a:defRPr sz="1200">
                <a:solidFill>
                  <a:schemeClr val="tx1"/>
                </a:solidFill>
                <a:latin typeface="Calibri" pitchFamily="34" charset="0"/>
              </a:defRPr>
            </a:lvl7pPr>
            <a:lvl8pPr marL="3465690" indent="-231046" eaLnBrk="0" fontAlgn="base" hangingPunct="0">
              <a:spcBef>
                <a:spcPct val="30000"/>
              </a:spcBef>
              <a:spcAft>
                <a:spcPct val="0"/>
              </a:spcAft>
              <a:defRPr sz="1200">
                <a:solidFill>
                  <a:schemeClr val="tx1"/>
                </a:solidFill>
                <a:latin typeface="Calibri" pitchFamily="34" charset="0"/>
              </a:defRPr>
            </a:lvl8pPr>
            <a:lvl9pPr marL="3927782" indent="-23104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DA6EBB3-50B6-4349-A059-9F839FF4753D}" type="slidenum">
              <a:rPr lang="tr-TR" altLang="tr-TR" smtClean="0">
                <a:latin typeface="Arial" charset="0"/>
              </a:rPr>
              <a:pPr eaLnBrk="1" hangingPunct="1">
                <a:spcBef>
                  <a:spcPct val="0"/>
                </a:spcBef>
              </a:pPr>
              <a:t>25</a:t>
            </a:fld>
            <a:endParaRPr lang="tr-TR" altLang="tr-TR"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2048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50900" indent="-288808" eaLnBrk="0" hangingPunct="0">
              <a:spcBef>
                <a:spcPct val="30000"/>
              </a:spcBef>
              <a:defRPr sz="1200">
                <a:solidFill>
                  <a:schemeClr val="tx1"/>
                </a:solidFill>
                <a:latin typeface="Calibri" pitchFamily="34" charset="0"/>
              </a:defRPr>
            </a:lvl2pPr>
            <a:lvl3pPr marL="1155230" indent="-231046" eaLnBrk="0" hangingPunct="0">
              <a:spcBef>
                <a:spcPct val="30000"/>
              </a:spcBef>
              <a:defRPr sz="1200">
                <a:solidFill>
                  <a:schemeClr val="tx1"/>
                </a:solidFill>
                <a:latin typeface="Calibri" pitchFamily="34" charset="0"/>
              </a:defRPr>
            </a:lvl3pPr>
            <a:lvl4pPr marL="1617322" indent="-231046" eaLnBrk="0" hangingPunct="0">
              <a:spcBef>
                <a:spcPct val="30000"/>
              </a:spcBef>
              <a:defRPr sz="1200">
                <a:solidFill>
                  <a:schemeClr val="tx1"/>
                </a:solidFill>
                <a:latin typeface="Calibri" pitchFamily="34" charset="0"/>
              </a:defRPr>
            </a:lvl4pPr>
            <a:lvl5pPr marL="2079414" indent="-231046" eaLnBrk="0" hangingPunct="0">
              <a:spcBef>
                <a:spcPct val="30000"/>
              </a:spcBef>
              <a:defRPr sz="1200">
                <a:solidFill>
                  <a:schemeClr val="tx1"/>
                </a:solidFill>
                <a:latin typeface="Calibri" pitchFamily="34" charset="0"/>
              </a:defRPr>
            </a:lvl5pPr>
            <a:lvl6pPr marL="2541506" indent="-231046" eaLnBrk="0" fontAlgn="base" hangingPunct="0">
              <a:spcBef>
                <a:spcPct val="30000"/>
              </a:spcBef>
              <a:spcAft>
                <a:spcPct val="0"/>
              </a:spcAft>
              <a:defRPr sz="1200">
                <a:solidFill>
                  <a:schemeClr val="tx1"/>
                </a:solidFill>
                <a:latin typeface="Calibri" pitchFamily="34" charset="0"/>
              </a:defRPr>
            </a:lvl6pPr>
            <a:lvl7pPr marL="3003598" indent="-231046" eaLnBrk="0" fontAlgn="base" hangingPunct="0">
              <a:spcBef>
                <a:spcPct val="30000"/>
              </a:spcBef>
              <a:spcAft>
                <a:spcPct val="0"/>
              </a:spcAft>
              <a:defRPr sz="1200">
                <a:solidFill>
                  <a:schemeClr val="tx1"/>
                </a:solidFill>
                <a:latin typeface="Calibri" pitchFamily="34" charset="0"/>
              </a:defRPr>
            </a:lvl7pPr>
            <a:lvl8pPr marL="3465690" indent="-231046" eaLnBrk="0" fontAlgn="base" hangingPunct="0">
              <a:spcBef>
                <a:spcPct val="30000"/>
              </a:spcBef>
              <a:spcAft>
                <a:spcPct val="0"/>
              </a:spcAft>
              <a:defRPr sz="1200">
                <a:solidFill>
                  <a:schemeClr val="tx1"/>
                </a:solidFill>
                <a:latin typeface="Calibri" pitchFamily="34" charset="0"/>
              </a:defRPr>
            </a:lvl8pPr>
            <a:lvl9pPr marL="3927782" indent="-23104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3D2227E-1DC7-4C45-94B8-E3207D82BA30}" type="slidenum">
              <a:rPr lang="tr-TR" altLang="tr-TR" smtClean="0">
                <a:latin typeface="Arial" charset="0"/>
              </a:rPr>
              <a:pPr eaLnBrk="1" hangingPunct="1">
                <a:spcBef>
                  <a:spcPct val="0"/>
                </a:spcBef>
              </a:pPr>
              <a:t>26</a:t>
            </a:fld>
            <a:endParaRPr lang="tr-TR" altLang="tr-TR"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2150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50900" indent="-288808" eaLnBrk="0" hangingPunct="0">
              <a:spcBef>
                <a:spcPct val="30000"/>
              </a:spcBef>
              <a:defRPr sz="1200">
                <a:solidFill>
                  <a:schemeClr val="tx1"/>
                </a:solidFill>
                <a:latin typeface="Calibri" pitchFamily="34" charset="0"/>
              </a:defRPr>
            </a:lvl2pPr>
            <a:lvl3pPr marL="1155230" indent="-231046" eaLnBrk="0" hangingPunct="0">
              <a:spcBef>
                <a:spcPct val="30000"/>
              </a:spcBef>
              <a:defRPr sz="1200">
                <a:solidFill>
                  <a:schemeClr val="tx1"/>
                </a:solidFill>
                <a:latin typeface="Calibri" pitchFamily="34" charset="0"/>
              </a:defRPr>
            </a:lvl3pPr>
            <a:lvl4pPr marL="1617322" indent="-231046" eaLnBrk="0" hangingPunct="0">
              <a:spcBef>
                <a:spcPct val="30000"/>
              </a:spcBef>
              <a:defRPr sz="1200">
                <a:solidFill>
                  <a:schemeClr val="tx1"/>
                </a:solidFill>
                <a:latin typeface="Calibri" pitchFamily="34" charset="0"/>
              </a:defRPr>
            </a:lvl4pPr>
            <a:lvl5pPr marL="2079414" indent="-231046" eaLnBrk="0" hangingPunct="0">
              <a:spcBef>
                <a:spcPct val="30000"/>
              </a:spcBef>
              <a:defRPr sz="1200">
                <a:solidFill>
                  <a:schemeClr val="tx1"/>
                </a:solidFill>
                <a:latin typeface="Calibri" pitchFamily="34" charset="0"/>
              </a:defRPr>
            </a:lvl5pPr>
            <a:lvl6pPr marL="2541506" indent="-231046" eaLnBrk="0" fontAlgn="base" hangingPunct="0">
              <a:spcBef>
                <a:spcPct val="30000"/>
              </a:spcBef>
              <a:spcAft>
                <a:spcPct val="0"/>
              </a:spcAft>
              <a:defRPr sz="1200">
                <a:solidFill>
                  <a:schemeClr val="tx1"/>
                </a:solidFill>
                <a:latin typeface="Calibri" pitchFamily="34" charset="0"/>
              </a:defRPr>
            </a:lvl6pPr>
            <a:lvl7pPr marL="3003598" indent="-231046" eaLnBrk="0" fontAlgn="base" hangingPunct="0">
              <a:spcBef>
                <a:spcPct val="30000"/>
              </a:spcBef>
              <a:spcAft>
                <a:spcPct val="0"/>
              </a:spcAft>
              <a:defRPr sz="1200">
                <a:solidFill>
                  <a:schemeClr val="tx1"/>
                </a:solidFill>
                <a:latin typeface="Calibri" pitchFamily="34" charset="0"/>
              </a:defRPr>
            </a:lvl7pPr>
            <a:lvl8pPr marL="3465690" indent="-231046" eaLnBrk="0" fontAlgn="base" hangingPunct="0">
              <a:spcBef>
                <a:spcPct val="30000"/>
              </a:spcBef>
              <a:spcAft>
                <a:spcPct val="0"/>
              </a:spcAft>
              <a:defRPr sz="1200">
                <a:solidFill>
                  <a:schemeClr val="tx1"/>
                </a:solidFill>
                <a:latin typeface="Calibri" pitchFamily="34" charset="0"/>
              </a:defRPr>
            </a:lvl8pPr>
            <a:lvl9pPr marL="3927782" indent="-23104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77C906A-9771-4454-A95F-8E3930046F9C}" type="slidenum">
              <a:rPr lang="tr-TR" altLang="tr-TR" smtClean="0">
                <a:latin typeface="Arial" charset="0"/>
              </a:rPr>
              <a:pPr eaLnBrk="1" hangingPunct="1">
                <a:spcBef>
                  <a:spcPct val="0"/>
                </a:spcBef>
              </a:pPr>
              <a:t>27</a:t>
            </a:fld>
            <a:endParaRPr lang="tr-TR" altLang="tr-TR"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smtClean="0"/>
          </a:p>
        </p:txBody>
      </p:sp>
      <p:sp>
        <p:nvSpPr>
          <p:cNvPr id="2253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50900" indent="-288808" eaLnBrk="0" hangingPunct="0">
              <a:spcBef>
                <a:spcPct val="30000"/>
              </a:spcBef>
              <a:defRPr sz="1200">
                <a:solidFill>
                  <a:schemeClr val="tx1"/>
                </a:solidFill>
                <a:latin typeface="Calibri" pitchFamily="34" charset="0"/>
              </a:defRPr>
            </a:lvl2pPr>
            <a:lvl3pPr marL="1155230" indent="-231046" eaLnBrk="0" hangingPunct="0">
              <a:spcBef>
                <a:spcPct val="30000"/>
              </a:spcBef>
              <a:defRPr sz="1200">
                <a:solidFill>
                  <a:schemeClr val="tx1"/>
                </a:solidFill>
                <a:latin typeface="Calibri" pitchFamily="34" charset="0"/>
              </a:defRPr>
            </a:lvl3pPr>
            <a:lvl4pPr marL="1617322" indent="-231046" eaLnBrk="0" hangingPunct="0">
              <a:spcBef>
                <a:spcPct val="30000"/>
              </a:spcBef>
              <a:defRPr sz="1200">
                <a:solidFill>
                  <a:schemeClr val="tx1"/>
                </a:solidFill>
                <a:latin typeface="Calibri" pitchFamily="34" charset="0"/>
              </a:defRPr>
            </a:lvl4pPr>
            <a:lvl5pPr marL="2079414" indent="-231046" eaLnBrk="0" hangingPunct="0">
              <a:spcBef>
                <a:spcPct val="30000"/>
              </a:spcBef>
              <a:defRPr sz="1200">
                <a:solidFill>
                  <a:schemeClr val="tx1"/>
                </a:solidFill>
                <a:latin typeface="Calibri" pitchFamily="34" charset="0"/>
              </a:defRPr>
            </a:lvl5pPr>
            <a:lvl6pPr marL="2541506" indent="-231046" eaLnBrk="0" fontAlgn="base" hangingPunct="0">
              <a:spcBef>
                <a:spcPct val="30000"/>
              </a:spcBef>
              <a:spcAft>
                <a:spcPct val="0"/>
              </a:spcAft>
              <a:defRPr sz="1200">
                <a:solidFill>
                  <a:schemeClr val="tx1"/>
                </a:solidFill>
                <a:latin typeface="Calibri" pitchFamily="34" charset="0"/>
              </a:defRPr>
            </a:lvl6pPr>
            <a:lvl7pPr marL="3003598" indent="-231046" eaLnBrk="0" fontAlgn="base" hangingPunct="0">
              <a:spcBef>
                <a:spcPct val="30000"/>
              </a:spcBef>
              <a:spcAft>
                <a:spcPct val="0"/>
              </a:spcAft>
              <a:defRPr sz="1200">
                <a:solidFill>
                  <a:schemeClr val="tx1"/>
                </a:solidFill>
                <a:latin typeface="Calibri" pitchFamily="34" charset="0"/>
              </a:defRPr>
            </a:lvl7pPr>
            <a:lvl8pPr marL="3465690" indent="-231046" eaLnBrk="0" fontAlgn="base" hangingPunct="0">
              <a:spcBef>
                <a:spcPct val="30000"/>
              </a:spcBef>
              <a:spcAft>
                <a:spcPct val="0"/>
              </a:spcAft>
              <a:defRPr sz="1200">
                <a:solidFill>
                  <a:schemeClr val="tx1"/>
                </a:solidFill>
                <a:latin typeface="Calibri" pitchFamily="34" charset="0"/>
              </a:defRPr>
            </a:lvl8pPr>
            <a:lvl9pPr marL="3927782" indent="-23104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10161CB-8206-4866-A4BC-3F3331AC089D}" type="slidenum">
              <a:rPr lang="tr-TR" altLang="tr-TR" smtClean="0">
                <a:latin typeface="Arial" charset="0"/>
              </a:rPr>
              <a:pPr eaLnBrk="1" hangingPunct="1">
                <a:spcBef>
                  <a:spcPct val="0"/>
                </a:spcBef>
              </a:pPr>
              <a:t>28</a:t>
            </a:fld>
            <a:endParaRPr lang="tr-TR" altLang="tr-TR"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127"/>
          <p:cNvSpPr>
            <a:spLocks noChangeArrowheads="1"/>
          </p:cNvSpPr>
          <p:nvPr/>
        </p:nvSpPr>
        <p:spPr bwMode="gray">
          <a:xfrm>
            <a:off x="0" y="0"/>
            <a:ext cx="9144000" cy="1828800"/>
          </a:xfrm>
          <a:prstGeom prst="rect">
            <a:avLst/>
          </a:prstGeom>
          <a:gradFill rotWithShape="1">
            <a:gsLst>
              <a:gs pos="0">
                <a:schemeClr val="accent1"/>
              </a:gs>
              <a:gs pos="100000">
                <a:schemeClr val="accent1">
                  <a:gamma/>
                  <a:tint val="0"/>
                  <a:invGamma/>
                  <a:alpha val="0"/>
                </a:schemeClr>
              </a:gs>
            </a:gsLst>
            <a:lin ang="5400000" scaled="1"/>
          </a:gradFill>
          <a:ln w="9525">
            <a:noFill/>
            <a:miter lim="800000"/>
            <a:headEnd/>
            <a:tailEnd/>
          </a:ln>
          <a:effectLst/>
        </p:spPr>
        <p:txBody>
          <a:bodyPr wrap="none" anchor="ctr"/>
          <a:lstStyle/>
          <a:p>
            <a:pPr fontAlgn="auto">
              <a:spcBef>
                <a:spcPts val="0"/>
              </a:spcBef>
              <a:spcAft>
                <a:spcPts val="0"/>
              </a:spcAft>
              <a:defRPr/>
            </a:pPr>
            <a:endParaRPr lang="en-US">
              <a:latin typeface="+mn-lt"/>
              <a:cs typeface="+mn-cs"/>
            </a:endParaRPr>
          </a:p>
        </p:txBody>
      </p:sp>
      <p:grpSp>
        <p:nvGrpSpPr>
          <p:cNvPr id="5" name="Group 15"/>
          <p:cNvGrpSpPr>
            <a:grpSpLocks/>
          </p:cNvGrpSpPr>
          <p:nvPr/>
        </p:nvGrpSpPr>
        <p:grpSpPr bwMode="auto">
          <a:xfrm>
            <a:off x="152400" y="381000"/>
            <a:ext cx="6838950" cy="3365500"/>
            <a:chOff x="664" y="1951"/>
            <a:chExt cx="4308" cy="2120"/>
          </a:xfrm>
        </p:grpSpPr>
        <p:sp>
          <p:nvSpPr>
            <p:cNvPr id="6" name="Freeform 16"/>
            <p:cNvSpPr>
              <a:spLocks/>
            </p:cNvSpPr>
            <p:nvPr/>
          </p:nvSpPr>
          <p:spPr bwMode="invGray">
            <a:xfrm>
              <a:off x="743" y="2045"/>
              <a:ext cx="1267" cy="1938"/>
            </a:xfrm>
            <a:custGeom>
              <a:avLst/>
              <a:gdLst>
                <a:gd name="T0" fmla="*/ 1 w 1692"/>
                <a:gd name="T1" fmla="*/ 1 h 2586"/>
                <a:gd name="T2" fmla="*/ 1 w 1692"/>
                <a:gd name="T3" fmla="*/ 1 h 2586"/>
                <a:gd name="T4" fmla="*/ 1 w 1692"/>
                <a:gd name="T5" fmla="*/ 1 h 2586"/>
                <a:gd name="T6" fmla="*/ 1 w 1692"/>
                <a:gd name="T7" fmla="*/ 1 h 2586"/>
                <a:gd name="T8" fmla="*/ 1 w 1692"/>
                <a:gd name="T9" fmla="*/ 1 h 2586"/>
                <a:gd name="T10" fmla="*/ 1 w 1692"/>
                <a:gd name="T11" fmla="*/ 1 h 2586"/>
                <a:gd name="T12" fmla="*/ 1 w 1692"/>
                <a:gd name="T13" fmla="*/ 1 h 2586"/>
                <a:gd name="T14" fmla="*/ 1 w 1692"/>
                <a:gd name="T15" fmla="*/ 1 h 2586"/>
                <a:gd name="T16" fmla="*/ 1 w 1692"/>
                <a:gd name="T17" fmla="*/ 1 h 2586"/>
                <a:gd name="T18" fmla="*/ 1 w 1692"/>
                <a:gd name="T19" fmla="*/ 1 h 2586"/>
                <a:gd name="T20" fmla="*/ 1 w 1692"/>
                <a:gd name="T21" fmla="*/ 1 h 2586"/>
                <a:gd name="T22" fmla="*/ 1 w 1692"/>
                <a:gd name="T23" fmla="*/ 1 h 2586"/>
                <a:gd name="T24" fmla="*/ 1 w 1692"/>
                <a:gd name="T25" fmla="*/ 1 h 2586"/>
                <a:gd name="T26" fmla="*/ 1 w 1692"/>
                <a:gd name="T27" fmla="*/ 1 h 2586"/>
                <a:gd name="T28" fmla="*/ 1 w 1692"/>
                <a:gd name="T29" fmla="*/ 1 h 2586"/>
                <a:gd name="T30" fmla="*/ 1 w 1692"/>
                <a:gd name="T31" fmla="*/ 1 h 2586"/>
                <a:gd name="T32" fmla="*/ 1 w 1692"/>
                <a:gd name="T33" fmla="*/ 1 h 2586"/>
                <a:gd name="T34" fmla="*/ 1 w 1692"/>
                <a:gd name="T35" fmla="*/ 1 h 2586"/>
                <a:gd name="T36" fmla="*/ 1 w 1692"/>
                <a:gd name="T37" fmla="*/ 1 h 2586"/>
                <a:gd name="T38" fmla="*/ 1 w 1692"/>
                <a:gd name="T39" fmla="*/ 1 h 2586"/>
                <a:gd name="T40" fmla="*/ 1 w 1692"/>
                <a:gd name="T41" fmla="*/ 1 h 2586"/>
                <a:gd name="T42" fmla="*/ 1 w 1692"/>
                <a:gd name="T43" fmla="*/ 1 h 2586"/>
                <a:gd name="T44" fmla="*/ 1 w 1692"/>
                <a:gd name="T45" fmla="*/ 1 h 2586"/>
                <a:gd name="T46" fmla="*/ 1 w 1692"/>
                <a:gd name="T47" fmla="*/ 1 h 2586"/>
                <a:gd name="T48" fmla="*/ 1 w 1692"/>
                <a:gd name="T49" fmla="*/ 1 h 2586"/>
                <a:gd name="T50" fmla="*/ 1 w 1692"/>
                <a:gd name="T51" fmla="*/ 1 h 2586"/>
                <a:gd name="T52" fmla="*/ 1 w 1692"/>
                <a:gd name="T53" fmla="*/ 1 h 2586"/>
                <a:gd name="T54" fmla="*/ 1 w 1692"/>
                <a:gd name="T55" fmla="*/ 1 h 2586"/>
                <a:gd name="T56" fmla="*/ 1 w 1692"/>
                <a:gd name="T57" fmla="*/ 1 h 2586"/>
                <a:gd name="T58" fmla="*/ 1 w 1692"/>
                <a:gd name="T59" fmla="*/ 1 h 2586"/>
                <a:gd name="T60" fmla="*/ 1 w 1692"/>
                <a:gd name="T61" fmla="*/ 1 h 2586"/>
                <a:gd name="T62" fmla="*/ 1 w 1692"/>
                <a:gd name="T63" fmla="*/ 1 h 2586"/>
                <a:gd name="T64" fmla="*/ 1 w 1692"/>
                <a:gd name="T65" fmla="*/ 1 h 2586"/>
                <a:gd name="T66" fmla="*/ 1 w 1692"/>
                <a:gd name="T67" fmla="*/ 1 h 2586"/>
                <a:gd name="T68" fmla="*/ 1 w 1692"/>
                <a:gd name="T69" fmla="*/ 1 h 2586"/>
                <a:gd name="T70" fmla="*/ 1 w 1692"/>
                <a:gd name="T71" fmla="*/ 1 h 2586"/>
                <a:gd name="T72" fmla="*/ 1 w 1692"/>
                <a:gd name="T73" fmla="*/ 1 h 2586"/>
                <a:gd name="T74" fmla="*/ 1 w 1692"/>
                <a:gd name="T75" fmla="*/ 1 h 2586"/>
                <a:gd name="T76" fmla="*/ 1 w 1692"/>
                <a:gd name="T77" fmla="*/ 1 h 2586"/>
                <a:gd name="T78" fmla="*/ 1 w 1692"/>
                <a:gd name="T79" fmla="*/ 1 h 2586"/>
                <a:gd name="T80" fmla="*/ 1 w 1692"/>
                <a:gd name="T81" fmla="*/ 1 h 2586"/>
                <a:gd name="T82" fmla="*/ 1 w 1692"/>
                <a:gd name="T83" fmla="*/ 1 h 2586"/>
                <a:gd name="T84" fmla="*/ 1 w 1692"/>
                <a:gd name="T85" fmla="*/ 1 h 2586"/>
                <a:gd name="T86" fmla="*/ 1 w 1692"/>
                <a:gd name="T87" fmla="*/ 1 h 2586"/>
                <a:gd name="T88" fmla="*/ 1 w 1692"/>
                <a:gd name="T89" fmla="*/ 1 h 2586"/>
                <a:gd name="T90" fmla="*/ 1 w 1692"/>
                <a:gd name="T91" fmla="*/ 1 h 2586"/>
                <a:gd name="T92" fmla="*/ 1 w 1692"/>
                <a:gd name="T93" fmla="*/ 1 h 2586"/>
                <a:gd name="T94" fmla="*/ 1 w 1692"/>
                <a:gd name="T95" fmla="*/ 1 h 2586"/>
                <a:gd name="T96" fmla="*/ 1 w 1692"/>
                <a:gd name="T97" fmla="*/ 1 h 2586"/>
                <a:gd name="T98" fmla="*/ 1 w 1692"/>
                <a:gd name="T99" fmla="*/ 1 h 2586"/>
                <a:gd name="T100" fmla="*/ 1 w 1692"/>
                <a:gd name="T101" fmla="*/ 1 h 2586"/>
                <a:gd name="T102" fmla="*/ 1 w 1692"/>
                <a:gd name="T103" fmla="*/ 1 h 2586"/>
                <a:gd name="T104" fmla="*/ 1 w 1692"/>
                <a:gd name="T105" fmla="*/ 1 h 2586"/>
                <a:gd name="T106" fmla="*/ 1 w 1692"/>
                <a:gd name="T107" fmla="*/ 1 h 2586"/>
                <a:gd name="T108" fmla="*/ 1 w 1692"/>
                <a:gd name="T109" fmla="*/ 1 h 2586"/>
                <a:gd name="T110" fmla="*/ 1 w 1692"/>
                <a:gd name="T111" fmla="*/ 1 h 2586"/>
                <a:gd name="T112" fmla="*/ 1 w 1692"/>
                <a:gd name="T113" fmla="*/ 1 h 2586"/>
                <a:gd name="T114" fmla="*/ 1 w 1692"/>
                <a:gd name="T115" fmla="*/ 0 h 2586"/>
                <a:gd name="T116" fmla="*/ 1 w 1692"/>
                <a:gd name="T117" fmla="*/ 1 h 2586"/>
                <a:gd name="T118" fmla="*/ 1 w 1692"/>
                <a:gd name="T119" fmla="*/ 1 h 2586"/>
                <a:gd name="T120" fmla="*/ 1 w 1692"/>
                <a:gd name="T121" fmla="*/ 1 h 2586"/>
                <a:gd name="T122" fmla="*/ 1 w 1692"/>
                <a:gd name="T123" fmla="*/ 1 h 2586"/>
                <a:gd name="T124" fmla="*/ 1 w 1692"/>
                <a:gd name="T125" fmla="*/ 1 h 25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92" h="2586">
                  <a:moveTo>
                    <a:pt x="2" y="252"/>
                  </a:moveTo>
                  <a:lnTo>
                    <a:pt x="68" y="264"/>
                  </a:lnTo>
                  <a:lnTo>
                    <a:pt x="116" y="258"/>
                  </a:lnTo>
                  <a:lnTo>
                    <a:pt x="188" y="216"/>
                  </a:lnTo>
                  <a:lnTo>
                    <a:pt x="236" y="210"/>
                  </a:lnTo>
                  <a:lnTo>
                    <a:pt x="320" y="210"/>
                  </a:lnTo>
                  <a:lnTo>
                    <a:pt x="368" y="216"/>
                  </a:lnTo>
                  <a:lnTo>
                    <a:pt x="398" y="246"/>
                  </a:lnTo>
                  <a:lnTo>
                    <a:pt x="434" y="240"/>
                  </a:lnTo>
                  <a:lnTo>
                    <a:pt x="422" y="294"/>
                  </a:lnTo>
                  <a:lnTo>
                    <a:pt x="404" y="354"/>
                  </a:lnTo>
                  <a:lnTo>
                    <a:pt x="416" y="444"/>
                  </a:lnTo>
                  <a:lnTo>
                    <a:pt x="408" y="480"/>
                  </a:lnTo>
                  <a:lnTo>
                    <a:pt x="380" y="474"/>
                  </a:lnTo>
                  <a:lnTo>
                    <a:pt x="272" y="582"/>
                  </a:lnTo>
                  <a:lnTo>
                    <a:pt x="236" y="628"/>
                  </a:lnTo>
                  <a:lnTo>
                    <a:pt x="242" y="672"/>
                  </a:lnTo>
                  <a:lnTo>
                    <a:pt x="218" y="714"/>
                  </a:lnTo>
                  <a:lnTo>
                    <a:pt x="268" y="774"/>
                  </a:lnTo>
                  <a:lnTo>
                    <a:pt x="262" y="844"/>
                  </a:lnTo>
                  <a:lnTo>
                    <a:pt x="284" y="964"/>
                  </a:lnTo>
                  <a:lnTo>
                    <a:pt x="320" y="1010"/>
                  </a:lnTo>
                  <a:lnTo>
                    <a:pt x="324" y="970"/>
                  </a:lnTo>
                  <a:lnTo>
                    <a:pt x="316" y="960"/>
                  </a:lnTo>
                  <a:lnTo>
                    <a:pt x="302" y="834"/>
                  </a:lnTo>
                  <a:lnTo>
                    <a:pt x="326" y="830"/>
                  </a:lnTo>
                  <a:lnTo>
                    <a:pt x="328" y="906"/>
                  </a:lnTo>
                  <a:lnTo>
                    <a:pt x="380" y="996"/>
                  </a:lnTo>
                  <a:lnTo>
                    <a:pt x="368" y="1074"/>
                  </a:lnTo>
                  <a:lnTo>
                    <a:pt x="478" y="1154"/>
                  </a:lnTo>
                  <a:lnTo>
                    <a:pt x="564" y="1164"/>
                  </a:lnTo>
                  <a:lnTo>
                    <a:pt x="612" y="1208"/>
                  </a:lnTo>
                  <a:lnTo>
                    <a:pt x="650" y="1200"/>
                  </a:lnTo>
                  <a:lnTo>
                    <a:pt x="680" y="1224"/>
                  </a:lnTo>
                  <a:lnTo>
                    <a:pt x="698" y="1272"/>
                  </a:lnTo>
                  <a:lnTo>
                    <a:pt x="794" y="1350"/>
                  </a:lnTo>
                  <a:lnTo>
                    <a:pt x="842" y="1308"/>
                  </a:lnTo>
                  <a:lnTo>
                    <a:pt x="848" y="1350"/>
                  </a:lnTo>
                  <a:lnTo>
                    <a:pt x="854" y="1422"/>
                  </a:lnTo>
                  <a:lnTo>
                    <a:pt x="786" y="1490"/>
                  </a:lnTo>
                  <a:lnTo>
                    <a:pt x="788" y="1542"/>
                  </a:lnTo>
                  <a:lnTo>
                    <a:pt x="770" y="1608"/>
                  </a:lnTo>
                  <a:lnTo>
                    <a:pt x="802" y="1634"/>
                  </a:lnTo>
                  <a:lnTo>
                    <a:pt x="848" y="1668"/>
                  </a:lnTo>
                  <a:lnTo>
                    <a:pt x="916" y="1782"/>
                  </a:lnTo>
                  <a:lnTo>
                    <a:pt x="956" y="1800"/>
                  </a:lnTo>
                  <a:lnTo>
                    <a:pt x="1010" y="1848"/>
                  </a:lnTo>
                  <a:lnTo>
                    <a:pt x="1034" y="2022"/>
                  </a:lnTo>
                  <a:lnTo>
                    <a:pt x="1058" y="2178"/>
                  </a:lnTo>
                  <a:lnTo>
                    <a:pt x="1046" y="2244"/>
                  </a:lnTo>
                  <a:lnTo>
                    <a:pt x="1094" y="2310"/>
                  </a:lnTo>
                  <a:lnTo>
                    <a:pt x="1118" y="2364"/>
                  </a:lnTo>
                  <a:lnTo>
                    <a:pt x="1138" y="2458"/>
                  </a:lnTo>
                  <a:lnTo>
                    <a:pt x="1194" y="2540"/>
                  </a:lnTo>
                  <a:lnTo>
                    <a:pt x="1286" y="2586"/>
                  </a:lnTo>
                  <a:lnTo>
                    <a:pt x="1382" y="2574"/>
                  </a:lnTo>
                  <a:lnTo>
                    <a:pt x="1280" y="2520"/>
                  </a:lnTo>
                  <a:lnTo>
                    <a:pt x="1266" y="2472"/>
                  </a:lnTo>
                  <a:lnTo>
                    <a:pt x="1288" y="2428"/>
                  </a:lnTo>
                  <a:lnTo>
                    <a:pt x="1244" y="2394"/>
                  </a:lnTo>
                  <a:lnTo>
                    <a:pt x="1284" y="2334"/>
                  </a:lnTo>
                  <a:lnTo>
                    <a:pt x="1244" y="2300"/>
                  </a:lnTo>
                  <a:lnTo>
                    <a:pt x="1288" y="2306"/>
                  </a:lnTo>
                  <a:lnTo>
                    <a:pt x="1286" y="2244"/>
                  </a:lnTo>
                  <a:lnTo>
                    <a:pt x="1330" y="2268"/>
                  </a:lnTo>
                  <a:lnTo>
                    <a:pt x="1368" y="2228"/>
                  </a:lnTo>
                  <a:lnTo>
                    <a:pt x="1334" y="2160"/>
                  </a:lnTo>
                  <a:lnTo>
                    <a:pt x="1382" y="2184"/>
                  </a:lnTo>
                  <a:lnTo>
                    <a:pt x="1448" y="2076"/>
                  </a:lnTo>
                  <a:lnTo>
                    <a:pt x="1468" y="2052"/>
                  </a:lnTo>
                  <a:lnTo>
                    <a:pt x="1476" y="1982"/>
                  </a:lnTo>
                  <a:lnTo>
                    <a:pt x="1568" y="1950"/>
                  </a:lnTo>
                  <a:lnTo>
                    <a:pt x="1612" y="1880"/>
                  </a:lnTo>
                  <a:lnTo>
                    <a:pt x="1628" y="1830"/>
                  </a:lnTo>
                  <a:lnTo>
                    <a:pt x="1622" y="1746"/>
                  </a:lnTo>
                  <a:lnTo>
                    <a:pt x="1692" y="1644"/>
                  </a:lnTo>
                  <a:lnTo>
                    <a:pt x="1652" y="1578"/>
                  </a:lnTo>
                  <a:lnTo>
                    <a:pt x="1552" y="1538"/>
                  </a:lnTo>
                  <a:lnTo>
                    <a:pt x="1448" y="1500"/>
                  </a:lnTo>
                  <a:lnTo>
                    <a:pt x="1376" y="1494"/>
                  </a:lnTo>
                  <a:lnTo>
                    <a:pt x="1376" y="1410"/>
                  </a:lnTo>
                  <a:lnTo>
                    <a:pt x="1262" y="1356"/>
                  </a:lnTo>
                  <a:lnTo>
                    <a:pt x="1166" y="1272"/>
                  </a:lnTo>
                  <a:lnTo>
                    <a:pt x="1104" y="1280"/>
                  </a:lnTo>
                  <a:lnTo>
                    <a:pt x="1048" y="1276"/>
                  </a:lnTo>
                  <a:lnTo>
                    <a:pt x="1020" y="1244"/>
                  </a:lnTo>
                  <a:lnTo>
                    <a:pt x="974" y="1260"/>
                  </a:lnTo>
                  <a:lnTo>
                    <a:pt x="984" y="1238"/>
                  </a:lnTo>
                  <a:lnTo>
                    <a:pt x="934" y="1268"/>
                  </a:lnTo>
                  <a:lnTo>
                    <a:pt x="904" y="1268"/>
                  </a:lnTo>
                  <a:lnTo>
                    <a:pt x="872" y="1314"/>
                  </a:lnTo>
                  <a:lnTo>
                    <a:pt x="836" y="1272"/>
                  </a:lnTo>
                  <a:lnTo>
                    <a:pt x="794" y="1308"/>
                  </a:lnTo>
                  <a:lnTo>
                    <a:pt x="748" y="1278"/>
                  </a:lnTo>
                  <a:lnTo>
                    <a:pt x="758" y="1242"/>
                  </a:lnTo>
                  <a:lnTo>
                    <a:pt x="758" y="1174"/>
                  </a:lnTo>
                  <a:lnTo>
                    <a:pt x="698" y="1176"/>
                  </a:lnTo>
                  <a:lnTo>
                    <a:pt x="668" y="1140"/>
                  </a:lnTo>
                  <a:lnTo>
                    <a:pt x="736" y="1062"/>
                  </a:lnTo>
                  <a:lnTo>
                    <a:pt x="712" y="1050"/>
                  </a:lnTo>
                  <a:lnTo>
                    <a:pt x="658" y="1062"/>
                  </a:lnTo>
                  <a:lnTo>
                    <a:pt x="632" y="1104"/>
                  </a:lnTo>
                  <a:lnTo>
                    <a:pt x="596" y="1110"/>
                  </a:lnTo>
                  <a:lnTo>
                    <a:pt x="538" y="1066"/>
                  </a:lnTo>
                  <a:lnTo>
                    <a:pt x="568" y="950"/>
                  </a:lnTo>
                  <a:lnTo>
                    <a:pt x="632" y="894"/>
                  </a:lnTo>
                  <a:lnTo>
                    <a:pt x="686" y="894"/>
                  </a:lnTo>
                  <a:lnTo>
                    <a:pt x="740" y="912"/>
                  </a:lnTo>
                  <a:lnTo>
                    <a:pt x="736" y="900"/>
                  </a:lnTo>
                  <a:lnTo>
                    <a:pt x="766" y="868"/>
                  </a:lnTo>
                  <a:lnTo>
                    <a:pt x="842" y="906"/>
                  </a:lnTo>
                  <a:lnTo>
                    <a:pt x="848" y="966"/>
                  </a:lnTo>
                  <a:lnTo>
                    <a:pt x="884" y="984"/>
                  </a:lnTo>
                  <a:lnTo>
                    <a:pt x="896" y="900"/>
                  </a:lnTo>
                  <a:lnTo>
                    <a:pt x="878" y="858"/>
                  </a:lnTo>
                  <a:lnTo>
                    <a:pt x="998" y="806"/>
                  </a:lnTo>
                  <a:lnTo>
                    <a:pt x="1058" y="750"/>
                  </a:lnTo>
                  <a:lnTo>
                    <a:pt x="1100" y="696"/>
                  </a:lnTo>
                  <a:lnTo>
                    <a:pt x="1130" y="672"/>
                  </a:lnTo>
                  <a:lnTo>
                    <a:pt x="1184" y="678"/>
                  </a:lnTo>
                  <a:lnTo>
                    <a:pt x="1190" y="636"/>
                  </a:lnTo>
                  <a:lnTo>
                    <a:pt x="1280" y="588"/>
                  </a:lnTo>
                  <a:lnTo>
                    <a:pt x="1278" y="636"/>
                  </a:lnTo>
                  <a:lnTo>
                    <a:pt x="1360" y="602"/>
                  </a:lnTo>
                  <a:lnTo>
                    <a:pt x="1322" y="570"/>
                  </a:lnTo>
                  <a:lnTo>
                    <a:pt x="1340" y="538"/>
                  </a:lnTo>
                  <a:lnTo>
                    <a:pt x="1320" y="522"/>
                  </a:lnTo>
                  <a:lnTo>
                    <a:pt x="1286" y="546"/>
                  </a:lnTo>
                  <a:lnTo>
                    <a:pt x="1288" y="512"/>
                  </a:lnTo>
                  <a:lnTo>
                    <a:pt x="1400" y="504"/>
                  </a:lnTo>
                  <a:lnTo>
                    <a:pt x="1490" y="480"/>
                  </a:lnTo>
                  <a:lnTo>
                    <a:pt x="1526" y="456"/>
                  </a:lnTo>
                  <a:lnTo>
                    <a:pt x="1484" y="394"/>
                  </a:lnTo>
                  <a:cubicBezTo>
                    <a:pt x="1474" y="370"/>
                    <a:pt x="1479" y="319"/>
                    <a:pt x="1466" y="310"/>
                  </a:cubicBezTo>
                  <a:cubicBezTo>
                    <a:pt x="1456" y="300"/>
                    <a:pt x="1423" y="343"/>
                    <a:pt x="1406" y="342"/>
                  </a:cubicBezTo>
                  <a:lnTo>
                    <a:pt x="1376" y="312"/>
                  </a:lnTo>
                  <a:lnTo>
                    <a:pt x="1376" y="270"/>
                  </a:lnTo>
                  <a:lnTo>
                    <a:pt x="1328" y="264"/>
                  </a:lnTo>
                  <a:lnTo>
                    <a:pt x="1312" y="252"/>
                  </a:lnTo>
                  <a:lnTo>
                    <a:pt x="1256" y="314"/>
                  </a:lnTo>
                  <a:lnTo>
                    <a:pt x="1222" y="364"/>
                  </a:lnTo>
                  <a:lnTo>
                    <a:pt x="1172" y="402"/>
                  </a:lnTo>
                  <a:lnTo>
                    <a:pt x="1136" y="474"/>
                  </a:lnTo>
                  <a:lnTo>
                    <a:pt x="1110" y="444"/>
                  </a:lnTo>
                  <a:lnTo>
                    <a:pt x="1128" y="394"/>
                  </a:lnTo>
                  <a:lnTo>
                    <a:pt x="1038" y="334"/>
                  </a:lnTo>
                  <a:lnTo>
                    <a:pt x="1022" y="304"/>
                  </a:lnTo>
                  <a:lnTo>
                    <a:pt x="1122" y="226"/>
                  </a:lnTo>
                  <a:lnTo>
                    <a:pt x="1184" y="222"/>
                  </a:lnTo>
                  <a:lnTo>
                    <a:pt x="1212" y="240"/>
                  </a:lnTo>
                  <a:lnTo>
                    <a:pt x="1248" y="220"/>
                  </a:lnTo>
                  <a:lnTo>
                    <a:pt x="1300" y="220"/>
                  </a:lnTo>
                  <a:lnTo>
                    <a:pt x="1266" y="198"/>
                  </a:lnTo>
                  <a:lnTo>
                    <a:pt x="1208" y="196"/>
                  </a:lnTo>
                  <a:lnTo>
                    <a:pt x="1250" y="174"/>
                  </a:lnTo>
                  <a:lnTo>
                    <a:pt x="1328" y="172"/>
                  </a:lnTo>
                  <a:lnTo>
                    <a:pt x="1364" y="132"/>
                  </a:lnTo>
                  <a:cubicBezTo>
                    <a:pt x="1346" y="124"/>
                    <a:pt x="1343" y="119"/>
                    <a:pt x="1324" y="122"/>
                  </a:cubicBezTo>
                  <a:cubicBezTo>
                    <a:pt x="1310" y="124"/>
                    <a:pt x="1294" y="132"/>
                    <a:pt x="1286" y="144"/>
                  </a:cubicBezTo>
                  <a:cubicBezTo>
                    <a:pt x="1282" y="149"/>
                    <a:pt x="1274" y="148"/>
                    <a:pt x="1268" y="150"/>
                  </a:cubicBezTo>
                  <a:cubicBezTo>
                    <a:pt x="1266" y="144"/>
                    <a:pt x="1259" y="138"/>
                    <a:pt x="1262" y="132"/>
                  </a:cubicBezTo>
                  <a:cubicBezTo>
                    <a:pt x="1269" y="118"/>
                    <a:pt x="1303" y="134"/>
                    <a:pt x="1262" y="120"/>
                  </a:cubicBezTo>
                  <a:cubicBezTo>
                    <a:pt x="1221" y="134"/>
                    <a:pt x="1252" y="105"/>
                    <a:pt x="1262" y="90"/>
                  </a:cubicBezTo>
                  <a:cubicBezTo>
                    <a:pt x="1260" y="84"/>
                    <a:pt x="1262" y="75"/>
                    <a:pt x="1256" y="72"/>
                  </a:cubicBezTo>
                  <a:cubicBezTo>
                    <a:pt x="1238" y="63"/>
                    <a:pt x="1202" y="102"/>
                    <a:pt x="1202" y="102"/>
                  </a:cubicBezTo>
                  <a:cubicBezTo>
                    <a:pt x="1198" y="108"/>
                    <a:pt x="1186" y="140"/>
                    <a:pt x="1180" y="144"/>
                  </a:cubicBezTo>
                  <a:cubicBezTo>
                    <a:pt x="1169" y="151"/>
                    <a:pt x="1148" y="122"/>
                    <a:pt x="1148" y="122"/>
                  </a:cubicBezTo>
                  <a:cubicBezTo>
                    <a:pt x="1138" y="123"/>
                    <a:pt x="1121" y="137"/>
                    <a:pt x="1106" y="136"/>
                  </a:cubicBezTo>
                  <a:cubicBezTo>
                    <a:pt x="1091" y="135"/>
                    <a:pt x="1074" y="117"/>
                    <a:pt x="1056" y="116"/>
                  </a:cubicBezTo>
                  <a:cubicBezTo>
                    <a:pt x="1038" y="115"/>
                    <a:pt x="1016" y="131"/>
                    <a:pt x="998" y="132"/>
                  </a:cubicBezTo>
                  <a:cubicBezTo>
                    <a:pt x="997" y="132"/>
                    <a:pt x="956" y="125"/>
                    <a:pt x="950" y="120"/>
                  </a:cubicBezTo>
                  <a:cubicBezTo>
                    <a:pt x="918" y="94"/>
                    <a:pt x="960" y="108"/>
                    <a:pt x="920" y="90"/>
                  </a:cubicBezTo>
                  <a:cubicBezTo>
                    <a:pt x="852" y="60"/>
                    <a:pt x="806" y="58"/>
                    <a:pt x="730" y="54"/>
                  </a:cubicBezTo>
                  <a:cubicBezTo>
                    <a:pt x="656" y="39"/>
                    <a:pt x="625" y="15"/>
                    <a:pt x="550" y="0"/>
                  </a:cubicBezTo>
                  <a:cubicBezTo>
                    <a:pt x="510" y="2"/>
                    <a:pt x="486" y="5"/>
                    <a:pt x="446" y="8"/>
                  </a:cubicBezTo>
                  <a:cubicBezTo>
                    <a:pt x="424" y="9"/>
                    <a:pt x="423" y="14"/>
                    <a:pt x="406" y="18"/>
                  </a:cubicBezTo>
                  <a:cubicBezTo>
                    <a:pt x="389" y="22"/>
                    <a:pt x="353" y="24"/>
                    <a:pt x="344" y="32"/>
                  </a:cubicBezTo>
                  <a:cubicBezTo>
                    <a:pt x="346" y="38"/>
                    <a:pt x="354" y="60"/>
                    <a:pt x="350" y="64"/>
                  </a:cubicBezTo>
                  <a:cubicBezTo>
                    <a:pt x="274" y="50"/>
                    <a:pt x="250" y="81"/>
                    <a:pt x="236" y="82"/>
                  </a:cubicBezTo>
                  <a:cubicBezTo>
                    <a:pt x="278" y="110"/>
                    <a:pt x="270" y="72"/>
                    <a:pt x="290" y="102"/>
                  </a:cubicBezTo>
                  <a:cubicBezTo>
                    <a:pt x="234" y="121"/>
                    <a:pt x="178" y="104"/>
                    <a:pt x="128" y="138"/>
                  </a:cubicBezTo>
                  <a:cubicBezTo>
                    <a:pt x="126" y="144"/>
                    <a:pt x="122" y="150"/>
                    <a:pt x="122" y="156"/>
                  </a:cubicBezTo>
                  <a:cubicBezTo>
                    <a:pt x="122" y="162"/>
                    <a:pt x="132" y="170"/>
                    <a:pt x="128" y="174"/>
                  </a:cubicBezTo>
                  <a:cubicBezTo>
                    <a:pt x="126" y="182"/>
                    <a:pt x="109" y="197"/>
                    <a:pt x="112" y="202"/>
                  </a:cubicBezTo>
                  <a:cubicBezTo>
                    <a:pt x="124" y="206"/>
                    <a:pt x="137" y="195"/>
                    <a:pt x="146" y="204"/>
                  </a:cubicBezTo>
                  <a:cubicBezTo>
                    <a:pt x="151" y="209"/>
                    <a:pt x="135" y="213"/>
                    <a:pt x="128" y="216"/>
                  </a:cubicBezTo>
                  <a:cubicBezTo>
                    <a:pt x="116" y="221"/>
                    <a:pt x="104" y="226"/>
                    <a:pt x="92" y="228"/>
                  </a:cubicBezTo>
                  <a:cubicBezTo>
                    <a:pt x="48" y="237"/>
                    <a:pt x="72" y="233"/>
                    <a:pt x="20" y="240"/>
                  </a:cubicBezTo>
                  <a:cubicBezTo>
                    <a:pt x="0" y="247"/>
                    <a:pt x="2" y="240"/>
                    <a:pt x="2" y="25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7" name="Freeform 17"/>
            <p:cNvSpPr>
              <a:spLocks/>
            </p:cNvSpPr>
            <p:nvPr/>
          </p:nvSpPr>
          <p:spPr bwMode="invGray">
            <a:xfrm>
              <a:off x="703" y="2230"/>
              <a:ext cx="34" cy="28"/>
            </a:xfrm>
            <a:custGeom>
              <a:avLst/>
              <a:gdLst>
                <a:gd name="T0" fmla="*/ 1 w 46"/>
                <a:gd name="T1" fmla="*/ 1 h 38"/>
                <a:gd name="T2" fmla="*/ 0 w 46"/>
                <a:gd name="T3" fmla="*/ 1 h 38"/>
                <a:gd name="T4" fmla="*/ 1 w 46"/>
                <a:gd name="T5" fmla="*/ 1 h 38"/>
                <a:gd name="T6" fmla="*/ 1 w 46"/>
                <a:gd name="T7" fmla="*/ 1 h 38"/>
                <a:gd name="T8" fmla="*/ 1 w 46"/>
                <a:gd name="T9" fmla="*/ 0 h 38"/>
                <a:gd name="T10" fmla="*/ 1 w 46"/>
                <a:gd name="T11" fmla="*/ 1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38">
                  <a:moveTo>
                    <a:pt x="16" y="4"/>
                  </a:moveTo>
                  <a:lnTo>
                    <a:pt x="0" y="22"/>
                  </a:lnTo>
                  <a:lnTo>
                    <a:pt x="22" y="38"/>
                  </a:lnTo>
                  <a:lnTo>
                    <a:pt x="46" y="26"/>
                  </a:lnTo>
                  <a:lnTo>
                    <a:pt x="30" y="0"/>
                  </a:lnTo>
                  <a:lnTo>
                    <a:pt x="16" y="4"/>
                  </a:ln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8" name="Freeform 18"/>
            <p:cNvSpPr>
              <a:spLocks/>
            </p:cNvSpPr>
            <p:nvPr/>
          </p:nvSpPr>
          <p:spPr bwMode="invGray">
            <a:xfrm>
              <a:off x="1010" y="2353"/>
              <a:ext cx="39" cy="32"/>
            </a:xfrm>
            <a:custGeom>
              <a:avLst/>
              <a:gdLst>
                <a:gd name="T0" fmla="*/ 2 w 52"/>
                <a:gd name="T1" fmla="*/ 0 h 44"/>
                <a:gd name="T2" fmla="*/ 2 w 52"/>
                <a:gd name="T3" fmla="*/ 1 h 44"/>
                <a:gd name="T4" fmla="*/ 2 w 52"/>
                <a:gd name="T5" fmla="*/ 1 h 44"/>
                <a:gd name="T6" fmla="*/ 2 w 52"/>
                <a:gd name="T7" fmla="*/ 1 h 44"/>
                <a:gd name="T8" fmla="*/ 2 w 52"/>
                <a:gd name="T9" fmla="*/ 1 h 44"/>
                <a:gd name="T10" fmla="*/ 2 w 52"/>
                <a:gd name="T11" fmla="*/ 0 h 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 h="44">
                  <a:moveTo>
                    <a:pt x="12" y="0"/>
                  </a:moveTo>
                  <a:cubicBezTo>
                    <a:pt x="16" y="14"/>
                    <a:pt x="18" y="32"/>
                    <a:pt x="26" y="44"/>
                  </a:cubicBezTo>
                  <a:cubicBezTo>
                    <a:pt x="31" y="43"/>
                    <a:pt x="37" y="44"/>
                    <a:pt x="42" y="42"/>
                  </a:cubicBezTo>
                  <a:cubicBezTo>
                    <a:pt x="52" y="38"/>
                    <a:pt x="48" y="19"/>
                    <a:pt x="38" y="16"/>
                  </a:cubicBezTo>
                  <a:cubicBezTo>
                    <a:pt x="33" y="9"/>
                    <a:pt x="34" y="5"/>
                    <a:pt x="26" y="2"/>
                  </a:cubicBezTo>
                  <a:cubicBezTo>
                    <a:pt x="4" y="4"/>
                    <a:pt x="0" y="8"/>
                    <a:pt x="1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9" name="Freeform 19"/>
            <p:cNvSpPr>
              <a:spLocks/>
            </p:cNvSpPr>
            <p:nvPr/>
          </p:nvSpPr>
          <p:spPr bwMode="invGray">
            <a:xfrm>
              <a:off x="1792" y="2409"/>
              <a:ext cx="98" cy="74"/>
            </a:xfrm>
            <a:custGeom>
              <a:avLst/>
              <a:gdLst>
                <a:gd name="T0" fmla="*/ 1 w 131"/>
                <a:gd name="T1" fmla="*/ 0 h 98"/>
                <a:gd name="T2" fmla="*/ 1 w 131"/>
                <a:gd name="T3" fmla="*/ 2 h 98"/>
                <a:gd name="T4" fmla="*/ 1 w 131"/>
                <a:gd name="T5" fmla="*/ 2 h 98"/>
                <a:gd name="T6" fmla="*/ 1 w 131"/>
                <a:gd name="T7" fmla="*/ 2 h 98"/>
                <a:gd name="T8" fmla="*/ 1 w 131"/>
                <a:gd name="T9" fmla="*/ 2 h 98"/>
                <a:gd name="T10" fmla="*/ 1 w 131"/>
                <a:gd name="T11" fmla="*/ 2 h 98"/>
                <a:gd name="T12" fmla="*/ 1 w 131"/>
                <a:gd name="T13" fmla="*/ 2 h 98"/>
                <a:gd name="T14" fmla="*/ 1 w 131"/>
                <a:gd name="T15" fmla="*/ 2 h 98"/>
                <a:gd name="T16" fmla="*/ 1 w 131"/>
                <a:gd name="T17" fmla="*/ 2 h 98"/>
                <a:gd name="T18" fmla="*/ 1 w 131"/>
                <a:gd name="T19" fmla="*/ 2 h 98"/>
                <a:gd name="T20" fmla="*/ 1 w 131"/>
                <a:gd name="T21" fmla="*/ 2 h 98"/>
                <a:gd name="T22" fmla="*/ 1 w 131"/>
                <a:gd name="T23" fmla="*/ 2 h 98"/>
                <a:gd name="T24" fmla="*/ 1 w 131"/>
                <a:gd name="T25" fmla="*/ 2 h 98"/>
                <a:gd name="T26" fmla="*/ 1 w 131"/>
                <a:gd name="T27" fmla="*/ 2 h 98"/>
                <a:gd name="T28" fmla="*/ 1 w 131"/>
                <a:gd name="T29" fmla="*/ 2 h 98"/>
                <a:gd name="T30" fmla="*/ 1 w 131"/>
                <a:gd name="T31" fmla="*/ 0 h 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1" h="98">
                  <a:moveTo>
                    <a:pt x="97" y="0"/>
                  </a:moveTo>
                  <a:cubicBezTo>
                    <a:pt x="83" y="5"/>
                    <a:pt x="89" y="2"/>
                    <a:pt x="79" y="8"/>
                  </a:cubicBezTo>
                  <a:cubicBezTo>
                    <a:pt x="76" y="18"/>
                    <a:pt x="62" y="18"/>
                    <a:pt x="53" y="24"/>
                  </a:cubicBezTo>
                  <a:cubicBezTo>
                    <a:pt x="49" y="29"/>
                    <a:pt x="44" y="36"/>
                    <a:pt x="39" y="40"/>
                  </a:cubicBezTo>
                  <a:cubicBezTo>
                    <a:pt x="34" y="45"/>
                    <a:pt x="21" y="52"/>
                    <a:pt x="21" y="52"/>
                  </a:cubicBezTo>
                  <a:cubicBezTo>
                    <a:pt x="0" y="84"/>
                    <a:pt x="41" y="75"/>
                    <a:pt x="63" y="82"/>
                  </a:cubicBezTo>
                  <a:cubicBezTo>
                    <a:pt x="68" y="89"/>
                    <a:pt x="71" y="91"/>
                    <a:pt x="79" y="94"/>
                  </a:cubicBezTo>
                  <a:cubicBezTo>
                    <a:pt x="81" y="93"/>
                    <a:pt x="83" y="93"/>
                    <a:pt x="85" y="92"/>
                  </a:cubicBezTo>
                  <a:cubicBezTo>
                    <a:pt x="87" y="90"/>
                    <a:pt x="87" y="85"/>
                    <a:pt x="89" y="86"/>
                  </a:cubicBezTo>
                  <a:cubicBezTo>
                    <a:pt x="93" y="88"/>
                    <a:pt x="97" y="98"/>
                    <a:pt x="97" y="98"/>
                  </a:cubicBezTo>
                  <a:cubicBezTo>
                    <a:pt x="112" y="95"/>
                    <a:pt x="111" y="90"/>
                    <a:pt x="123" y="86"/>
                  </a:cubicBezTo>
                  <a:cubicBezTo>
                    <a:pt x="124" y="82"/>
                    <a:pt x="128" y="78"/>
                    <a:pt x="129" y="74"/>
                  </a:cubicBezTo>
                  <a:cubicBezTo>
                    <a:pt x="131" y="61"/>
                    <a:pt x="108" y="47"/>
                    <a:pt x="101" y="40"/>
                  </a:cubicBezTo>
                  <a:cubicBezTo>
                    <a:pt x="103" y="33"/>
                    <a:pt x="115" y="24"/>
                    <a:pt x="115" y="24"/>
                  </a:cubicBezTo>
                  <a:cubicBezTo>
                    <a:pt x="121" y="15"/>
                    <a:pt x="124" y="8"/>
                    <a:pt x="111" y="4"/>
                  </a:cubicBezTo>
                  <a:cubicBezTo>
                    <a:pt x="101" y="7"/>
                    <a:pt x="97" y="13"/>
                    <a:pt x="97"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0" name="Freeform 20"/>
            <p:cNvSpPr>
              <a:spLocks/>
            </p:cNvSpPr>
            <p:nvPr/>
          </p:nvSpPr>
          <p:spPr bwMode="invGray">
            <a:xfrm>
              <a:off x="1318" y="2793"/>
              <a:ext cx="158" cy="84"/>
            </a:xfrm>
            <a:custGeom>
              <a:avLst/>
              <a:gdLst>
                <a:gd name="T0" fmla="*/ 1 w 212"/>
                <a:gd name="T1" fmla="*/ 2 h 112"/>
                <a:gd name="T2" fmla="*/ 1 w 212"/>
                <a:gd name="T3" fmla="*/ 2 h 112"/>
                <a:gd name="T4" fmla="*/ 1 w 212"/>
                <a:gd name="T5" fmla="*/ 2 h 112"/>
                <a:gd name="T6" fmla="*/ 1 w 212"/>
                <a:gd name="T7" fmla="*/ 2 h 112"/>
                <a:gd name="T8" fmla="*/ 1 w 212"/>
                <a:gd name="T9" fmla="*/ 2 h 112"/>
                <a:gd name="T10" fmla="*/ 1 w 212"/>
                <a:gd name="T11" fmla="*/ 2 h 112"/>
                <a:gd name="T12" fmla="*/ 1 w 212"/>
                <a:gd name="T13" fmla="*/ 2 h 112"/>
                <a:gd name="T14" fmla="*/ 1 w 212"/>
                <a:gd name="T15" fmla="*/ 2 h 112"/>
                <a:gd name="T16" fmla="*/ 1 w 212"/>
                <a:gd name="T17" fmla="*/ 2 h 112"/>
                <a:gd name="T18" fmla="*/ 1 w 212"/>
                <a:gd name="T19" fmla="*/ 2 h 112"/>
                <a:gd name="T20" fmla="*/ 1 w 212"/>
                <a:gd name="T21" fmla="*/ 2 h 112"/>
                <a:gd name="T22" fmla="*/ 1 w 212"/>
                <a:gd name="T23" fmla="*/ 2 h 112"/>
                <a:gd name="T24" fmla="*/ 1 w 212"/>
                <a:gd name="T25" fmla="*/ 2 h 112"/>
                <a:gd name="T26" fmla="*/ 1 w 212"/>
                <a:gd name="T27" fmla="*/ 2 h 112"/>
                <a:gd name="T28" fmla="*/ 1 w 212"/>
                <a:gd name="T29" fmla="*/ 2 h 112"/>
                <a:gd name="T30" fmla="*/ 1 w 212"/>
                <a:gd name="T31" fmla="*/ 2 h 112"/>
                <a:gd name="T32" fmla="*/ 1 w 212"/>
                <a:gd name="T33" fmla="*/ 2 h 1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112">
                  <a:moveTo>
                    <a:pt x="47" y="12"/>
                  </a:moveTo>
                  <a:cubicBezTo>
                    <a:pt x="39" y="0"/>
                    <a:pt x="28" y="7"/>
                    <a:pt x="17" y="12"/>
                  </a:cubicBezTo>
                  <a:cubicBezTo>
                    <a:pt x="13" y="14"/>
                    <a:pt x="5" y="16"/>
                    <a:pt x="5" y="16"/>
                  </a:cubicBezTo>
                  <a:cubicBezTo>
                    <a:pt x="0" y="31"/>
                    <a:pt x="10" y="48"/>
                    <a:pt x="25" y="52"/>
                  </a:cubicBezTo>
                  <a:cubicBezTo>
                    <a:pt x="37" y="50"/>
                    <a:pt x="41" y="47"/>
                    <a:pt x="51" y="44"/>
                  </a:cubicBezTo>
                  <a:cubicBezTo>
                    <a:pt x="65" y="53"/>
                    <a:pt x="76" y="53"/>
                    <a:pt x="93" y="54"/>
                  </a:cubicBezTo>
                  <a:cubicBezTo>
                    <a:pt x="99" y="56"/>
                    <a:pt x="111" y="60"/>
                    <a:pt x="111" y="60"/>
                  </a:cubicBezTo>
                  <a:cubicBezTo>
                    <a:pt x="120" y="69"/>
                    <a:pt x="129" y="75"/>
                    <a:pt x="133" y="88"/>
                  </a:cubicBezTo>
                  <a:cubicBezTo>
                    <a:pt x="125" y="100"/>
                    <a:pt x="126" y="107"/>
                    <a:pt x="141" y="112"/>
                  </a:cubicBezTo>
                  <a:cubicBezTo>
                    <a:pt x="145" y="106"/>
                    <a:pt x="150" y="103"/>
                    <a:pt x="157" y="100"/>
                  </a:cubicBezTo>
                  <a:cubicBezTo>
                    <a:pt x="161" y="98"/>
                    <a:pt x="169" y="96"/>
                    <a:pt x="169" y="96"/>
                  </a:cubicBezTo>
                  <a:cubicBezTo>
                    <a:pt x="175" y="98"/>
                    <a:pt x="187" y="102"/>
                    <a:pt x="187" y="102"/>
                  </a:cubicBezTo>
                  <a:cubicBezTo>
                    <a:pt x="203" y="100"/>
                    <a:pt x="212" y="94"/>
                    <a:pt x="195" y="80"/>
                  </a:cubicBezTo>
                  <a:cubicBezTo>
                    <a:pt x="183" y="70"/>
                    <a:pt x="165" y="66"/>
                    <a:pt x="153" y="54"/>
                  </a:cubicBezTo>
                  <a:cubicBezTo>
                    <a:pt x="141" y="42"/>
                    <a:pt x="122" y="26"/>
                    <a:pt x="105" y="20"/>
                  </a:cubicBezTo>
                  <a:cubicBezTo>
                    <a:pt x="85" y="21"/>
                    <a:pt x="71" y="20"/>
                    <a:pt x="53" y="26"/>
                  </a:cubicBezTo>
                  <a:cubicBezTo>
                    <a:pt x="47" y="24"/>
                    <a:pt x="33" y="12"/>
                    <a:pt x="47" y="1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1" name="Freeform 21"/>
            <p:cNvSpPr>
              <a:spLocks/>
            </p:cNvSpPr>
            <p:nvPr/>
          </p:nvSpPr>
          <p:spPr bwMode="invGray">
            <a:xfrm>
              <a:off x="1448" y="2857"/>
              <a:ext cx="99" cy="41"/>
            </a:xfrm>
            <a:custGeom>
              <a:avLst/>
              <a:gdLst>
                <a:gd name="T0" fmla="*/ 1 w 133"/>
                <a:gd name="T1" fmla="*/ 0 h 54"/>
                <a:gd name="T2" fmla="*/ 1 w 133"/>
                <a:gd name="T3" fmla="*/ 2 h 54"/>
                <a:gd name="T4" fmla="*/ 1 w 133"/>
                <a:gd name="T5" fmla="*/ 2 h 54"/>
                <a:gd name="T6" fmla="*/ 1 w 133"/>
                <a:gd name="T7" fmla="*/ 2 h 54"/>
                <a:gd name="T8" fmla="*/ 1 w 133"/>
                <a:gd name="T9" fmla="*/ 2 h 54"/>
                <a:gd name="T10" fmla="*/ 1 w 133"/>
                <a:gd name="T11" fmla="*/ 2 h 54"/>
                <a:gd name="T12" fmla="*/ 1 w 133"/>
                <a:gd name="T13" fmla="*/ 2 h 54"/>
                <a:gd name="T14" fmla="*/ 1 w 133"/>
                <a:gd name="T15" fmla="*/ 2 h 54"/>
                <a:gd name="T16" fmla="*/ 1 w 133"/>
                <a:gd name="T17" fmla="*/ 2 h 54"/>
                <a:gd name="T18" fmla="*/ 1 w 133"/>
                <a:gd name="T19" fmla="*/ 2 h 54"/>
                <a:gd name="T20" fmla="*/ 1 w 133"/>
                <a:gd name="T21" fmla="*/ 2 h 54"/>
                <a:gd name="T22" fmla="*/ 1 w 133"/>
                <a:gd name="T23" fmla="*/ 2 h 54"/>
                <a:gd name="T24" fmla="*/ 1 w 133"/>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 h="54">
                  <a:moveTo>
                    <a:pt x="57" y="0"/>
                  </a:moveTo>
                  <a:cubicBezTo>
                    <a:pt x="53" y="3"/>
                    <a:pt x="46" y="2"/>
                    <a:pt x="43" y="6"/>
                  </a:cubicBezTo>
                  <a:cubicBezTo>
                    <a:pt x="36" y="14"/>
                    <a:pt x="43" y="26"/>
                    <a:pt x="31" y="30"/>
                  </a:cubicBezTo>
                  <a:cubicBezTo>
                    <a:pt x="26" y="32"/>
                    <a:pt x="20" y="31"/>
                    <a:pt x="15" y="34"/>
                  </a:cubicBezTo>
                  <a:cubicBezTo>
                    <a:pt x="11" y="36"/>
                    <a:pt x="3" y="42"/>
                    <a:pt x="3" y="42"/>
                  </a:cubicBezTo>
                  <a:cubicBezTo>
                    <a:pt x="0" y="51"/>
                    <a:pt x="5" y="51"/>
                    <a:pt x="13" y="54"/>
                  </a:cubicBezTo>
                  <a:cubicBezTo>
                    <a:pt x="51" y="51"/>
                    <a:pt x="97" y="46"/>
                    <a:pt x="133" y="34"/>
                  </a:cubicBezTo>
                  <a:cubicBezTo>
                    <a:pt x="129" y="28"/>
                    <a:pt x="128" y="21"/>
                    <a:pt x="123" y="16"/>
                  </a:cubicBezTo>
                  <a:cubicBezTo>
                    <a:pt x="118" y="11"/>
                    <a:pt x="105" y="8"/>
                    <a:pt x="105" y="8"/>
                  </a:cubicBezTo>
                  <a:cubicBezTo>
                    <a:pt x="84" y="13"/>
                    <a:pt x="106" y="19"/>
                    <a:pt x="101" y="24"/>
                  </a:cubicBezTo>
                  <a:cubicBezTo>
                    <a:pt x="99" y="26"/>
                    <a:pt x="89" y="18"/>
                    <a:pt x="89" y="18"/>
                  </a:cubicBezTo>
                  <a:cubicBezTo>
                    <a:pt x="83" y="15"/>
                    <a:pt x="73" y="15"/>
                    <a:pt x="67" y="14"/>
                  </a:cubicBezTo>
                  <a:cubicBezTo>
                    <a:pt x="58" y="8"/>
                    <a:pt x="62" y="12"/>
                    <a:pt x="57"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2" name="Freeform 22"/>
            <p:cNvSpPr>
              <a:spLocks/>
            </p:cNvSpPr>
            <p:nvPr/>
          </p:nvSpPr>
          <p:spPr bwMode="invGray">
            <a:xfrm>
              <a:off x="1553" y="2883"/>
              <a:ext cx="38" cy="18"/>
            </a:xfrm>
            <a:custGeom>
              <a:avLst/>
              <a:gdLst>
                <a:gd name="T0" fmla="*/ 1 w 51"/>
                <a:gd name="T1" fmla="*/ 0 h 24"/>
                <a:gd name="T2" fmla="*/ 1 w 51"/>
                <a:gd name="T3" fmla="*/ 2 h 24"/>
                <a:gd name="T4" fmla="*/ 1 w 51"/>
                <a:gd name="T5" fmla="*/ 2 h 24"/>
                <a:gd name="T6" fmla="*/ 1 w 51"/>
                <a:gd name="T7" fmla="*/ 2 h 24"/>
                <a:gd name="T8" fmla="*/ 1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3" name="Freeform 23"/>
            <p:cNvSpPr>
              <a:spLocks/>
            </p:cNvSpPr>
            <p:nvPr/>
          </p:nvSpPr>
          <p:spPr bwMode="invGray">
            <a:xfrm>
              <a:off x="1609" y="2886"/>
              <a:ext cx="12" cy="25"/>
            </a:xfrm>
            <a:custGeom>
              <a:avLst/>
              <a:gdLst>
                <a:gd name="T0" fmla="*/ 2 w 16"/>
                <a:gd name="T1" fmla="*/ 0 h 34"/>
                <a:gd name="T2" fmla="*/ 0 w 16"/>
                <a:gd name="T3" fmla="*/ 1 h 34"/>
                <a:gd name="T4" fmla="*/ 2 w 16"/>
                <a:gd name="T5" fmla="*/ 1 h 34"/>
                <a:gd name="T6" fmla="*/ 2 w 16"/>
                <a:gd name="T7" fmla="*/ 1 h 34"/>
                <a:gd name="T8" fmla="*/ 2 w 16"/>
                <a:gd name="T9" fmla="*/ 1 h 34"/>
                <a:gd name="T10" fmla="*/ 2 w 16"/>
                <a:gd name="T11" fmla="*/ 0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34">
                  <a:moveTo>
                    <a:pt x="14" y="0"/>
                  </a:moveTo>
                  <a:cubicBezTo>
                    <a:pt x="5" y="3"/>
                    <a:pt x="2" y="4"/>
                    <a:pt x="0" y="14"/>
                  </a:cubicBezTo>
                  <a:cubicBezTo>
                    <a:pt x="3" y="26"/>
                    <a:pt x="4" y="30"/>
                    <a:pt x="16" y="34"/>
                  </a:cubicBezTo>
                  <a:cubicBezTo>
                    <a:pt x="15" y="29"/>
                    <a:pt x="11" y="23"/>
                    <a:pt x="12" y="18"/>
                  </a:cubicBezTo>
                  <a:cubicBezTo>
                    <a:pt x="12" y="14"/>
                    <a:pt x="16" y="6"/>
                    <a:pt x="16" y="6"/>
                  </a:cubicBezTo>
                  <a:cubicBezTo>
                    <a:pt x="9" y="1"/>
                    <a:pt x="8" y="3"/>
                    <a:pt x="1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4" name="Freeform 24"/>
            <p:cNvSpPr>
              <a:spLocks/>
            </p:cNvSpPr>
            <p:nvPr/>
          </p:nvSpPr>
          <p:spPr bwMode="invGray">
            <a:xfrm>
              <a:off x="1426" y="2040"/>
              <a:ext cx="180" cy="88"/>
            </a:xfrm>
            <a:custGeom>
              <a:avLst/>
              <a:gdLst>
                <a:gd name="T0" fmla="*/ 2 w 240"/>
                <a:gd name="T1" fmla="*/ 1 h 117"/>
                <a:gd name="T2" fmla="*/ 2 w 240"/>
                <a:gd name="T3" fmla="*/ 2 h 117"/>
                <a:gd name="T4" fmla="*/ 2 w 240"/>
                <a:gd name="T5" fmla="*/ 2 h 117"/>
                <a:gd name="T6" fmla="*/ 0 w 240"/>
                <a:gd name="T7" fmla="*/ 2 h 117"/>
                <a:gd name="T8" fmla="*/ 2 w 240"/>
                <a:gd name="T9" fmla="*/ 2 h 117"/>
                <a:gd name="T10" fmla="*/ 2 w 240"/>
                <a:gd name="T11" fmla="*/ 2 h 117"/>
                <a:gd name="T12" fmla="*/ 2 w 240"/>
                <a:gd name="T13" fmla="*/ 2 h 117"/>
                <a:gd name="T14" fmla="*/ 2 w 240"/>
                <a:gd name="T15" fmla="*/ 2 h 117"/>
                <a:gd name="T16" fmla="*/ 2 w 240"/>
                <a:gd name="T17" fmla="*/ 2 h 117"/>
                <a:gd name="T18" fmla="*/ 2 w 240"/>
                <a:gd name="T19" fmla="*/ 2 h 117"/>
                <a:gd name="T20" fmla="*/ 2 w 240"/>
                <a:gd name="T21" fmla="*/ 2 h 117"/>
                <a:gd name="T22" fmla="*/ 2 w 240"/>
                <a:gd name="T23" fmla="*/ 2 h 117"/>
                <a:gd name="T24" fmla="*/ 2 w 240"/>
                <a:gd name="T25" fmla="*/ 2 h 117"/>
                <a:gd name="T26" fmla="*/ 2 w 240"/>
                <a:gd name="T27" fmla="*/ 2 h 117"/>
                <a:gd name="T28" fmla="*/ 2 w 240"/>
                <a:gd name="T29" fmla="*/ 2 h 117"/>
                <a:gd name="T30" fmla="*/ 2 w 240"/>
                <a:gd name="T31" fmla="*/ 2 h 117"/>
                <a:gd name="T32" fmla="*/ 2 w 240"/>
                <a:gd name="T33" fmla="*/ 2 h 117"/>
                <a:gd name="T34" fmla="*/ 2 w 240"/>
                <a:gd name="T35" fmla="*/ 2 h 117"/>
                <a:gd name="T36" fmla="*/ 2 w 240"/>
                <a:gd name="T37" fmla="*/ 2 h 117"/>
                <a:gd name="T38" fmla="*/ 2 w 240"/>
                <a:gd name="T39" fmla="*/ 2 h 117"/>
                <a:gd name="T40" fmla="*/ 2 w 240"/>
                <a:gd name="T41" fmla="*/ 2 h 117"/>
                <a:gd name="T42" fmla="*/ 2 w 240"/>
                <a:gd name="T43" fmla="*/ 2 h 117"/>
                <a:gd name="T44" fmla="*/ 2 w 240"/>
                <a:gd name="T45" fmla="*/ 2 h 117"/>
                <a:gd name="T46" fmla="*/ 2 w 240"/>
                <a:gd name="T47" fmla="*/ 2 h 117"/>
                <a:gd name="T48" fmla="*/ 2 w 240"/>
                <a:gd name="T49" fmla="*/ 2 h 117"/>
                <a:gd name="T50" fmla="*/ 2 w 240"/>
                <a:gd name="T51" fmla="*/ 2 h 117"/>
                <a:gd name="T52" fmla="*/ 2 w 240"/>
                <a:gd name="T53" fmla="*/ 2 h 117"/>
                <a:gd name="T54" fmla="*/ 2 w 240"/>
                <a:gd name="T55" fmla="*/ 1 h 117"/>
                <a:gd name="T56" fmla="*/ 2 w 240"/>
                <a:gd name="T57" fmla="*/ 1 h 1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40" h="117">
                  <a:moveTo>
                    <a:pt x="64" y="1"/>
                  </a:moveTo>
                  <a:cubicBezTo>
                    <a:pt x="57" y="21"/>
                    <a:pt x="44" y="24"/>
                    <a:pt x="24" y="31"/>
                  </a:cubicBezTo>
                  <a:cubicBezTo>
                    <a:pt x="18" y="33"/>
                    <a:pt x="12" y="35"/>
                    <a:pt x="6" y="37"/>
                  </a:cubicBezTo>
                  <a:cubicBezTo>
                    <a:pt x="4" y="38"/>
                    <a:pt x="0" y="39"/>
                    <a:pt x="0" y="39"/>
                  </a:cubicBezTo>
                  <a:cubicBezTo>
                    <a:pt x="3" y="55"/>
                    <a:pt x="12" y="54"/>
                    <a:pt x="26" y="59"/>
                  </a:cubicBezTo>
                  <a:cubicBezTo>
                    <a:pt x="30" y="60"/>
                    <a:pt x="38" y="63"/>
                    <a:pt x="38" y="63"/>
                  </a:cubicBezTo>
                  <a:cubicBezTo>
                    <a:pt x="50" y="59"/>
                    <a:pt x="57" y="54"/>
                    <a:pt x="68" y="47"/>
                  </a:cubicBezTo>
                  <a:cubicBezTo>
                    <a:pt x="72" y="45"/>
                    <a:pt x="80" y="43"/>
                    <a:pt x="80" y="43"/>
                  </a:cubicBezTo>
                  <a:cubicBezTo>
                    <a:pt x="82" y="46"/>
                    <a:pt x="88" y="51"/>
                    <a:pt x="82" y="55"/>
                  </a:cubicBezTo>
                  <a:cubicBezTo>
                    <a:pt x="77" y="59"/>
                    <a:pt x="64" y="61"/>
                    <a:pt x="64" y="61"/>
                  </a:cubicBezTo>
                  <a:cubicBezTo>
                    <a:pt x="58" y="70"/>
                    <a:pt x="63" y="70"/>
                    <a:pt x="72" y="73"/>
                  </a:cubicBezTo>
                  <a:cubicBezTo>
                    <a:pt x="77" y="88"/>
                    <a:pt x="50" y="86"/>
                    <a:pt x="40" y="87"/>
                  </a:cubicBezTo>
                  <a:cubicBezTo>
                    <a:pt x="47" y="94"/>
                    <a:pt x="60" y="106"/>
                    <a:pt x="70" y="109"/>
                  </a:cubicBezTo>
                  <a:cubicBezTo>
                    <a:pt x="74" y="110"/>
                    <a:pt x="82" y="113"/>
                    <a:pt x="82" y="113"/>
                  </a:cubicBezTo>
                  <a:cubicBezTo>
                    <a:pt x="99" y="111"/>
                    <a:pt x="104" y="108"/>
                    <a:pt x="118" y="103"/>
                  </a:cubicBezTo>
                  <a:cubicBezTo>
                    <a:pt x="129" y="104"/>
                    <a:pt x="140" y="103"/>
                    <a:pt x="150" y="105"/>
                  </a:cubicBezTo>
                  <a:cubicBezTo>
                    <a:pt x="157" y="107"/>
                    <a:pt x="168" y="117"/>
                    <a:pt x="168" y="117"/>
                  </a:cubicBezTo>
                  <a:cubicBezTo>
                    <a:pt x="193" y="115"/>
                    <a:pt x="188" y="116"/>
                    <a:pt x="204" y="109"/>
                  </a:cubicBezTo>
                  <a:cubicBezTo>
                    <a:pt x="210" y="106"/>
                    <a:pt x="224" y="103"/>
                    <a:pt x="224" y="103"/>
                  </a:cubicBezTo>
                  <a:cubicBezTo>
                    <a:pt x="223" y="98"/>
                    <a:pt x="217" y="82"/>
                    <a:pt x="222" y="77"/>
                  </a:cubicBezTo>
                  <a:cubicBezTo>
                    <a:pt x="225" y="73"/>
                    <a:pt x="234" y="69"/>
                    <a:pt x="234" y="69"/>
                  </a:cubicBezTo>
                  <a:cubicBezTo>
                    <a:pt x="237" y="59"/>
                    <a:pt x="240" y="59"/>
                    <a:pt x="238" y="47"/>
                  </a:cubicBezTo>
                  <a:cubicBezTo>
                    <a:pt x="228" y="49"/>
                    <a:pt x="219" y="51"/>
                    <a:pt x="210" y="57"/>
                  </a:cubicBezTo>
                  <a:cubicBezTo>
                    <a:pt x="201" y="71"/>
                    <a:pt x="201" y="50"/>
                    <a:pt x="200" y="43"/>
                  </a:cubicBezTo>
                  <a:cubicBezTo>
                    <a:pt x="189" y="45"/>
                    <a:pt x="182" y="48"/>
                    <a:pt x="172" y="45"/>
                  </a:cubicBezTo>
                  <a:cubicBezTo>
                    <a:pt x="161" y="34"/>
                    <a:pt x="148" y="14"/>
                    <a:pt x="134" y="9"/>
                  </a:cubicBezTo>
                  <a:cubicBezTo>
                    <a:pt x="119" y="11"/>
                    <a:pt x="108" y="13"/>
                    <a:pt x="94" y="11"/>
                  </a:cubicBezTo>
                  <a:cubicBezTo>
                    <a:pt x="92" y="9"/>
                    <a:pt x="85" y="2"/>
                    <a:pt x="82" y="1"/>
                  </a:cubicBezTo>
                  <a:cubicBezTo>
                    <a:pt x="74" y="0"/>
                    <a:pt x="72" y="9"/>
                    <a:pt x="64"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5" name="Freeform 25"/>
            <p:cNvSpPr>
              <a:spLocks/>
            </p:cNvSpPr>
            <p:nvPr/>
          </p:nvSpPr>
          <p:spPr bwMode="invGray">
            <a:xfrm>
              <a:off x="1506" y="1999"/>
              <a:ext cx="146" cy="60"/>
            </a:xfrm>
            <a:custGeom>
              <a:avLst/>
              <a:gdLst>
                <a:gd name="T0" fmla="*/ 2 w 194"/>
                <a:gd name="T1" fmla="*/ 2 h 80"/>
                <a:gd name="T2" fmla="*/ 2 w 194"/>
                <a:gd name="T3" fmla="*/ 2 h 80"/>
                <a:gd name="T4" fmla="*/ 2 w 194"/>
                <a:gd name="T5" fmla="*/ 2 h 80"/>
                <a:gd name="T6" fmla="*/ 2 w 194"/>
                <a:gd name="T7" fmla="*/ 2 h 80"/>
                <a:gd name="T8" fmla="*/ 2 w 194"/>
                <a:gd name="T9" fmla="*/ 2 h 80"/>
                <a:gd name="T10" fmla="*/ 2 w 194"/>
                <a:gd name="T11" fmla="*/ 2 h 80"/>
                <a:gd name="T12" fmla="*/ 2 w 194"/>
                <a:gd name="T13" fmla="*/ 2 h 80"/>
                <a:gd name="T14" fmla="*/ 2 w 194"/>
                <a:gd name="T15" fmla="*/ 2 h 80"/>
                <a:gd name="T16" fmla="*/ 2 w 194"/>
                <a:gd name="T17" fmla="*/ 2 h 80"/>
                <a:gd name="T18" fmla="*/ 2 w 194"/>
                <a:gd name="T19" fmla="*/ 2 h 80"/>
                <a:gd name="T20" fmla="*/ 2 w 194"/>
                <a:gd name="T21" fmla="*/ 2 h 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4" h="80">
                  <a:moveTo>
                    <a:pt x="97" y="10"/>
                  </a:moveTo>
                  <a:cubicBezTo>
                    <a:pt x="70" y="19"/>
                    <a:pt x="42" y="22"/>
                    <a:pt x="13" y="24"/>
                  </a:cubicBezTo>
                  <a:cubicBezTo>
                    <a:pt x="9" y="25"/>
                    <a:pt x="0" y="26"/>
                    <a:pt x="9" y="34"/>
                  </a:cubicBezTo>
                  <a:cubicBezTo>
                    <a:pt x="21" y="44"/>
                    <a:pt x="43" y="43"/>
                    <a:pt x="57" y="52"/>
                  </a:cubicBezTo>
                  <a:cubicBezTo>
                    <a:pt x="75" y="80"/>
                    <a:pt x="104" y="73"/>
                    <a:pt x="135" y="74"/>
                  </a:cubicBezTo>
                  <a:cubicBezTo>
                    <a:pt x="153" y="73"/>
                    <a:pt x="159" y="73"/>
                    <a:pt x="175" y="68"/>
                  </a:cubicBezTo>
                  <a:cubicBezTo>
                    <a:pt x="179" y="67"/>
                    <a:pt x="187" y="64"/>
                    <a:pt x="187" y="64"/>
                  </a:cubicBezTo>
                  <a:cubicBezTo>
                    <a:pt x="194" y="53"/>
                    <a:pt x="184" y="49"/>
                    <a:pt x="175" y="44"/>
                  </a:cubicBezTo>
                  <a:cubicBezTo>
                    <a:pt x="171" y="42"/>
                    <a:pt x="163" y="36"/>
                    <a:pt x="163" y="36"/>
                  </a:cubicBezTo>
                  <a:cubicBezTo>
                    <a:pt x="140" y="41"/>
                    <a:pt x="147" y="38"/>
                    <a:pt x="129" y="26"/>
                  </a:cubicBezTo>
                  <a:cubicBezTo>
                    <a:pt x="123" y="17"/>
                    <a:pt x="107" y="0"/>
                    <a:pt x="97"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6" name="Freeform 26"/>
            <p:cNvSpPr>
              <a:spLocks/>
            </p:cNvSpPr>
            <p:nvPr/>
          </p:nvSpPr>
          <p:spPr bwMode="invGray">
            <a:xfrm>
              <a:off x="1711" y="2069"/>
              <a:ext cx="233" cy="190"/>
            </a:xfrm>
            <a:custGeom>
              <a:avLst/>
              <a:gdLst>
                <a:gd name="T0" fmla="*/ 2 w 310"/>
                <a:gd name="T1" fmla="*/ 1 h 254"/>
                <a:gd name="T2" fmla="*/ 2 w 310"/>
                <a:gd name="T3" fmla="*/ 1 h 254"/>
                <a:gd name="T4" fmla="*/ 2 w 310"/>
                <a:gd name="T5" fmla="*/ 1 h 254"/>
                <a:gd name="T6" fmla="*/ 2 w 310"/>
                <a:gd name="T7" fmla="*/ 1 h 254"/>
                <a:gd name="T8" fmla="*/ 2 w 310"/>
                <a:gd name="T9" fmla="*/ 1 h 254"/>
                <a:gd name="T10" fmla="*/ 2 w 310"/>
                <a:gd name="T11" fmla="*/ 1 h 254"/>
                <a:gd name="T12" fmla="*/ 2 w 310"/>
                <a:gd name="T13" fmla="*/ 1 h 254"/>
                <a:gd name="T14" fmla="*/ 2 w 310"/>
                <a:gd name="T15" fmla="*/ 1 h 254"/>
                <a:gd name="T16" fmla="*/ 2 w 310"/>
                <a:gd name="T17" fmla="*/ 1 h 254"/>
                <a:gd name="T18" fmla="*/ 2 w 310"/>
                <a:gd name="T19" fmla="*/ 1 h 254"/>
                <a:gd name="T20" fmla="*/ 2 w 310"/>
                <a:gd name="T21" fmla="*/ 1 h 254"/>
                <a:gd name="T22" fmla="*/ 2 w 310"/>
                <a:gd name="T23" fmla="*/ 1 h 254"/>
                <a:gd name="T24" fmla="*/ 2 w 310"/>
                <a:gd name="T25" fmla="*/ 1 h 254"/>
                <a:gd name="T26" fmla="*/ 2 w 310"/>
                <a:gd name="T27" fmla="*/ 1 h 254"/>
                <a:gd name="T28" fmla="*/ 2 w 310"/>
                <a:gd name="T29" fmla="*/ 1 h 254"/>
                <a:gd name="T30" fmla="*/ 2 w 310"/>
                <a:gd name="T31" fmla="*/ 1 h 254"/>
                <a:gd name="T32" fmla="*/ 2 w 310"/>
                <a:gd name="T33" fmla="*/ 1 h 254"/>
                <a:gd name="T34" fmla="*/ 2 w 310"/>
                <a:gd name="T35" fmla="*/ 1 h 254"/>
                <a:gd name="T36" fmla="*/ 2 w 310"/>
                <a:gd name="T37" fmla="*/ 1 h 254"/>
                <a:gd name="T38" fmla="*/ 2 w 310"/>
                <a:gd name="T39" fmla="*/ 1 h 254"/>
                <a:gd name="T40" fmla="*/ 2 w 310"/>
                <a:gd name="T41" fmla="*/ 1 h 254"/>
                <a:gd name="T42" fmla="*/ 2 w 310"/>
                <a:gd name="T43" fmla="*/ 1 h 254"/>
                <a:gd name="T44" fmla="*/ 2 w 310"/>
                <a:gd name="T45" fmla="*/ 1 h 254"/>
                <a:gd name="T46" fmla="*/ 2 w 310"/>
                <a:gd name="T47" fmla="*/ 1 h 254"/>
                <a:gd name="T48" fmla="*/ 2 w 310"/>
                <a:gd name="T49" fmla="*/ 1 h 254"/>
                <a:gd name="T50" fmla="*/ 2 w 310"/>
                <a:gd name="T51" fmla="*/ 1 h 254"/>
                <a:gd name="T52" fmla="*/ 2 w 310"/>
                <a:gd name="T53" fmla="*/ 1 h 254"/>
                <a:gd name="T54" fmla="*/ 2 w 310"/>
                <a:gd name="T55" fmla="*/ 1 h 254"/>
                <a:gd name="T56" fmla="*/ 2 w 310"/>
                <a:gd name="T57" fmla="*/ 1 h 254"/>
                <a:gd name="T58" fmla="*/ 2 w 310"/>
                <a:gd name="T59" fmla="*/ 1 h 254"/>
                <a:gd name="T60" fmla="*/ 2 w 310"/>
                <a:gd name="T61" fmla="*/ 1 h 254"/>
                <a:gd name="T62" fmla="*/ 2 w 310"/>
                <a:gd name="T63" fmla="*/ 1 h 254"/>
                <a:gd name="T64" fmla="*/ 2 w 310"/>
                <a:gd name="T65" fmla="*/ 1 h 254"/>
                <a:gd name="T66" fmla="*/ 2 w 310"/>
                <a:gd name="T67" fmla="*/ 1 h 254"/>
                <a:gd name="T68" fmla="*/ 2 w 310"/>
                <a:gd name="T69" fmla="*/ 1 h 254"/>
                <a:gd name="T70" fmla="*/ 2 w 310"/>
                <a:gd name="T71" fmla="*/ 1 h 254"/>
                <a:gd name="T72" fmla="*/ 2 w 310"/>
                <a:gd name="T73" fmla="*/ 1 h 254"/>
                <a:gd name="T74" fmla="*/ 2 w 310"/>
                <a:gd name="T75" fmla="*/ 1 h 254"/>
                <a:gd name="T76" fmla="*/ 2 w 310"/>
                <a:gd name="T77" fmla="*/ 1 h 254"/>
                <a:gd name="T78" fmla="*/ 2 w 310"/>
                <a:gd name="T79" fmla="*/ 1 h 254"/>
                <a:gd name="T80" fmla="*/ 2 w 310"/>
                <a:gd name="T81" fmla="*/ 1 h 254"/>
                <a:gd name="T82" fmla="*/ 2 w 310"/>
                <a:gd name="T83" fmla="*/ 1 h 254"/>
                <a:gd name="T84" fmla="*/ 2 w 310"/>
                <a:gd name="T85" fmla="*/ 1 h 254"/>
                <a:gd name="T86" fmla="*/ 2 w 310"/>
                <a:gd name="T87" fmla="*/ 1 h 25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0" h="254">
                  <a:moveTo>
                    <a:pt x="67" y="9"/>
                  </a:moveTo>
                  <a:cubicBezTo>
                    <a:pt x="63" y="15"/>
                    <a:pt x="51" y="23"/>
                    <a:pt x="51" y="23"/>
                  </a:cubicBezTo>
                  <a:cubicBezTo>
                    <a:pt x="43" y="34"/>
                    <a:pt x="33" y="35"/>
                    <a:pt x="21" y="39"/>
                  </a:cubicBezTo>
                  <a:cubicBezTo>
                    <a:pt x="0" y="71"/>
                    <a:pt x="30" y="74"/>
                    <a:pt x="53" y="77"/>
                  </a:cubicBezTo>
                  <a:cubicBezTo>
                    <a:pt x="61" y="89"/>
                    <a:pt x="63" y="87"/>
                    <a:pt x="79" y="85"/>
                  </a:cubicBezTo>
                  <a:cubicBezTo>
                    <a:pt x="88" y="88"/>
                    <a:pt x="93" y="96"/>
                    <a:pt x="103" y="99"/>
                  </a:cubicBezTo>
                  <a:cubicBezTo>
                    <a:pt x="117" y="96"/>
                    <a:pt x="116" y="89"/>
                    <a:pt x="127" y="85"/>
                  </a:cubicBezTo>
                  <a:cubicBezTo>
                    <a:pt x="134" y="90"/>
                    <a:pt x="138" y="94"/>
                    <a:pt x="143" y="101"/>
                  </a:cubicBezTo>
                  <a:cubicBezTo>
                    <a:pt x="140" y="116"/>
                    <a:pt x="134" y="117"/>
                    <a:pt x="149" y="127"/>
                  </a:cubicBezTo>
                  <a:cubicBezTo>
                    <a:pt x="161" y="144"/>
                    <a:pt x="126" y="147"/>
                    <a:pt x="115" y="151"/>
                  </a:cubicBezTo>
                  <a:cubicBezTo>
                    <a:pt x="109" y="160"/>
                    <a:pt x="100" y="169"/>
                    <a:pt x="89" y="173"/>
                  </a:cubicBezTo>
                  <a:cubicBezTo>
                    <a:pt x="81" y="172"/>
                    <a:pt x="76" y="171"/>
                    <a:pt x="69" y="169"/>
                  </a:cubicBezTo>
                  <a:cubicBezTo>
                    <a:pt x="65" y="168"/>
                    <a:pt x="57" y="165"/>
                    <a:pt x="57" y="165"/>
                  </a:cubicBezTo>
                  <a:cubicBezTo>
                    <a:pt x="46" y="169"/>
                    <a:pt x="46" y="177"/>
                    <a:pt x="43" y="187"/>
                  </a:cubicBezTo>
                  <a:cubicBezTo>
                    <a:pt x="42" y="191"/>
                    <a:pt x="39" y="199"/>
                    <a:pt x="39" y="199"/>
                  </a:cubicBezTo>
                  <a:cubicBezTo>
                    <a:pt x="50" y="203"/>
                    <a:pt x="61" y="204"/>
                    <a:pt x="73" y="205"/>
                  </a:cubicBezTo>
                  <a:cubicBezTo>
                    <a:pt x="82" y="203"/>
                    <a:pt x="86" y="201"/>
                    <a:pt x="95" y="203"/>
                  </a:cubicBezTo>
                  <a:cubicBezTo>
                    <a:pt x="107" y="211"/>
                    <a:pt x="111" y="218"/>
                    <a:pt x="115" y="231"/>
                  </a:cubicBezTo>
                  <a:cubicBezTo>
                    <a:pt x="116" y="235"/>
                    <a:pt x="123" y="234"/>
                    <a:pt x="127" y="235"/>
                  </a:cubicBezTo>
                  <a:cubicBezTo>
                    <a:pt x="131" y="236"/>
                    <a:pt x="139" y="239"/>
                    <a:pt x="139" y="239"/>
                  </a:cubicBezTo>
                  <a:cubicBezTo>
                    <a:pt x="144" y="246"/>
                    <a:pt x="147" y="248"/>
                    <a:pt x="155" y="251"/>
                  </a:cubicBezTo>
                  <a:cubicBezTo>
                    <a:pt x="169" y="250"/>
                    <a:pt x="187" y="254"/>
                    <a:pt x="181" y="237"/>
                  </a:cubicBezTo>
                  <a:cubicBezTo>
                    <a:pt x="184" y="220"/>
                    <a:pt x="192" y="228"/>
                    <a:pt x="203" y="235"/>
                  </a:cubicBezTo>
                  <a:cubicBezTo>
                    <a:pt x="224" y="233"/>
                    <a:pt x="224" y="232"/>
                    <a:pt x="229" y="213"/>
                  </a:cubicBezTo>
                  <a:cubicBezTo>
                    <a:pt x="229" y="211"/>
                    <a:pt x="229" y="192"/>
                    <a:pt x="225" y="185"/>
                  </a:cubicBezTo>
                  <a:cubicBezTo>
                    <a:pt x="223" y="181"/>
                    <a:pt x="217" y="173"/>
                    <a:pt x="217" y="173"/>
                  </a:cubicBezTo>
                  <a:cubicBezTo>
                    <a:pt x="220" y="163"/>
                    <a:pt x="224" y="165"/>
                    <a:pt x="233" y="167"/>
                  </a:cubicBezTo>
                  <a:cubicBezTo>
                    <a:pt x="240" y="172"/>
                    <a:pt x="242" y="175"/>
                    <a:pt x="245" y="183"/>
                  </a:cubicBezTo>
                  <a:cubicBezTo>
                    <a:pt x="246" y="188"/>
                    <a:pt x="244" y="193"/>
                    <a:pt x="247" y="197"/>
                  </a:cubicBezTo>
                  <a:cubicBezTo>
                    <a:pt x="250" y="201"/>
                    <a:pt x="256" y="194"/>
                    <a:pt x="261" y="193"/>
                  </a:cubicBezTo>
                  <a:cubicBezTo>
                    <a:pt x="276" y="188"/>
                    <a:pt x="290" y="178"/>
                    <a:pt x="303" y="169"/>
                  </a:cubicBezTo>
                  <a:cubicBezTo>
                    <a:pt x="310" y="158"/>
                    <a:pt x="302" y="153"/>
                    <a:pt x="293" y="147"/>
                  </a:cubicBezTo>
                  <a:cubicBezTo>
                    <a:pt x="281" y="129"/>
                    <a:pt x="283" y="126"/>
                    <a:pt x="259" y="123"/>
                  </a:cubicBezTo>
                  <a:cubicBezTo>
                    <a:pt x="256" y="115"/>
                    <a:pt x="257" y="111"/>
                    <a:pt x="265" y="107"/>
                  </a:cubicBezTo>
                  <a:cubicBezTo>
                    <a:pt x="269" y="105"/>
                    <a:pt x="277" y="103"/>
                    <a:pt x="277" y="103"/>
                  </a:cubicBezTo>
                  <a:cubicBezTo>
                    <a:pt x="287" y="88"/>
                    <a:pt x="269" y="66"/>
                    <a:pt x="253" y="63"/>
                  </a:cubicBezTo>
                  <a:cubicBezTo>
                    <a:pt x="239" y="60"/>
                    <a:pt x="244" y="62"/>
                    <a:pt x="233" y="59"/>
                  </a:cubicBezTo>
                  <a:cubicBezTo>
                    <a:pt x="229" y="58"/>
                    <a:pt x="221" y="55"/>
                    <a:pt x="221" y="55"/>
                  </a:cubicBezTo>
                  <a:cubicBezTo>
                    <a:pt x="200" y="60"/>
                    <a:pt x="217" y="38"/>
                    <a:pt x="201" y="33"/>
                  </a:cubicBezTo>
                  <a:cubicBezTo>
                    <a:pt x="185" y="35"/>
                    <a:pt x="169" y="36"/>
                    <a:pt x="155" y="45"/>
                  </a:cubicBezTo>
                  <a:cubicBezTo>
                    <a:pt x="145" y="30"/>
                    <a:pt x="152" y="30"/>
                    <a:pt x="167" y="25"/>
                  </a:cubicBezTo>
                  <a:cubicBezTo>
                    <a:pt x="163" y="10"/>
                    <a:pt x="155" y="15"/>
                    <a:pt x="139" y="17"/>
                  </a:cubicBezTo>
                  <a:cubicBezTo>
                    <a:pt x="131" y="20"/>
                    <a:pt x="127" y="22"/>
                    <a:pt x="119" y="19"/>
                  </a:cubicBezTo>
                  <a:cubicBezTo>
                    <a:pt x="106" y="0"/>
                    <a:pt x="74" y="29"/>
                    <a:pt x="67" y="9"/>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7" name="Freeform 27"/>
            <p:cNvSpPr>
              <a:spLocks/>
            </p:cNvSpPr>
            <p:nvPr/>
          </p:nvSpPr>
          <p:spPr bwMode="invGray">
            <a:xfrm>
              <a:off x="1709" y="1987"/>
              <a:ext cx="44" cy="37"/>
            </a:xfrm>
            <a:custGeom>
              <a:avLst/>
              <a:gdLst>
                <a:gd name="T0" fmla="*/ 1 w 59"/>
                <a:gd name="T1" fmla="*/ 0 h 50"/>
                <a:gd name="T2" fmla="*/ 0 w 59"/>
                <a:gd name="T3" fmla="*/ 1 h 50"/>
                <a:gd name="T4" fmla="*/ 1 w 59"/>
                <a:gd name="T5" fmla="*/ 1 h 50"/>
                <a:gd name="T6" fmla="*/ 1 w 59"/>
                <a:gd name="T7" fmla="*/ 1 h 50"/>
                <a:gd name="T8" fmla="*/ 1 w 59"/>
                <a:gd name="T9" fmla="*/ 1 h 50"/>
                <a:gd name="T10" fmla="*/ 1 w 59"/>
                <a:gd name="T11" fmla="*/ 1 h 50"/>
                <a:gd name="T12" fmla="*/ 1 w 59"/>
                <a:gd name="T13" fmla="*/ 0 h 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9" h="50">
                  <a:moveTo>
                    <a:pt x="26" y="0"/>
                  </a:moveTo>
                  <a:cubicBezTo>
                    <a:pt x="13" y="2"/>
                    <a:pt x="7" y="0"/>
                    <a:pt x="0" y="10"/>
                  </a:cubicBezTo>
                  <a:cubicBezTo>
                    <a:pt x="4" y="22"/>
                    <a:pt x="18" y="36"/>
                    <a:pt x="30" y="40"/>
                  </a:cubicBezTo>
                  <a:cubicBezTo>
                    <a:pt x="37" y="42"/>
                    <a:pt x="48" y="50"/>
                    <a:pt x="48" y="50"/>
                  </a:cubicBezTo>
                  <a:cubicBezTo>
                    <a:pt x="57" y="44"/>
                    <a:pt x="55" y="37"/>
                    <a:pt x="58" y="28"/>
                  </a:cubicBezTo>
                  <a:cubicBezTo>
                    <a:pt x="55" y="11"/>
                    <a:pt x="59" y="18"/>
                    <a:pt x="44" y="8"/>
                  </a:cubicBezTo>
                  <a:cubicBezTo>
                    <a:pt x="42" y="6"/>
                    <a:pt x="26" y="5"/>
                    <a:pt x="2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8" name="Freeform 28"/>
            <p:cNvSpPr>
              <a:spLocks/>
            </p:cNvSpPr>
            <p:nvPr/>
          </p:nvSpPr>
          <p:spPr bwMode="invGray">
            <a:xfrm>
              <a:off x="1625" y="2057"/>
              <a:ext cx="65" cy="42"/>
            </a:xfrm>
            <a:custGeom>
              <a:avLst/>
              <a:gdLst>
                <a:gd name="T0" fmla="*/ 2 w 86"/>
                <a:gd name="T1" fmla="*/ 1 h 57"/>
                <a:gd name="T2" fmla="*/ 2 w 86"/>
                <a:gd name="T3" fmla="*/ 1 h 57"/>
                <a:gd name="T4" fmla="*/ 2 w 86"/>
                <a:gd name="T5" fmla="*/ 1 h 57"/>
                <a:gd name="T6" fmla="*/ 2 w 86"/>
                <a:gd name="T7" fmla="*/ 1 h 57"/>
                <a:gd name="T8" fmla="*/ 2 w 86"/>
                <a:gd name="T9" fmla="*/ 1 h 57"/>
                <a:gd name="T10" fmla="*/ 2 w 86"/>
                <a:gd name="T11" fmla="*/ 1 h 57"/>
                <a:gd name="T12" fmla="*/ 2 w 86"/>
                <a:gd name="T13" fmla="*/ 1 h 57"/>
                <a:gd name="T14" fmla="*/ 2 w 86"/>
                <a:gd name="T15" fmla="*/ 1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 h="57">
                  <a:moveTo>
                    <a:pt x="44" y="7"/>
                  </a:moveTo>
                  <a:cubicBezTo>
                    <a:pt x="39" y="14"/>
                    <a:pt x="31" y="20"/>
                    <a:pt x="24" y="25"/>
                  </a:cubicBezTo>
                  <a:cubicBezTo>
                    <a:pt x="16" y="19"/>
                    <a:pt x="12" y="22"/>
                    <a:pt x="4" y="27"/>
                  </a:cubicBezTo>
                  <a:cubicBezTo>
                    <a:pt x="0" y="38"/>
                    <a:pt x="4" y="53"/>
                    <a:pt x="16" y="57"/>
                  </a:cubicBezTo>
                  <a:cubicBezTo>
                    <a:pt x="33" y="51"/>
                    <a:pt x="60" y="45"/>
                    <a:pt x="74" y="35"/>
                  </a:cubicBezTo>
                  <a:cubicBezTo>
                    <a:pt x="78" y="29"/>
                    <a:pt x="86" y="17"/>
                    <a:pt x="86" y="17"/>
                  </a:cubicBezTo>
                  <a:cubicBezTo>
                    <a:pt x="80" y="0"/>
                    <a:pt x="74" y="5"/>
                    <a:pt x="56" y="7"/>
                  </a:cubicBezTo>
                  <a:cubicBezTo>
                    <a:pt x="43" y="11"/>
                    <a:pt x="44" y="15"/>
                    <a:pt x="44"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9" name="Freeform 29"/>
            <p:cNvSpPr>
              <a:spLocks/>
            </p:cNvSpPr>
            <p:nvPr/>
          </p:nvSpPr>
          <p:spPr bwMode="invGray">
            <a:xfrm>
              <a:off x="1693" y="2065"/>
              <a:ext cx="54" cy="25"/>
            </a:xfrm>
            <a:custGeom>
              <a:avLst/>
              <a:gdLst>
                <a:gd name="T0" fmla="*/ 1 w 73"/>
                <a:gd name="T1" fmla="*/ 0 h 34"/>
                <a:gd name="T2" fmla="*/ 1 w 73"/>
                <a:gd name="T3" fmla="*/ 1 h 34"/>
                <a:gd name="T4" fmla="*/ 1 w 73"/>
                <a:gd name="T5" fmla="*/ 1 h 34"/>
                <a:gd name="T6" fmla="*/ 1 w 73"/>
                <a:gd name="T7" fmla="*/ 1 h 34"/>
                <a:gd name="T8" fmla="*/ 1 w 73"/>
                <a:gd name="T9" fmla="*/ 1 h 34"/>
                <a:gd name="T10" fmla="*/ 1 w 73"/>
                <a:gd name="T11" fmla="*/ 0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 h="34">
                  <a:moveTo>
                    <a:pt x="40" y="0"/>
                  </a:moveTo>
                  <a:cubicBezTo>
                    <a:pt x="30" y="6"/>
                    <a:pt x="20" y="10"/>
                    <a:pt x="10" y="16"/>
                  </a:cubicBezTo>
                  <a:cubicBezTo>
                    <a:pt x="0" y="31"/>
                    <a:pt x="13" y="30"/>
                    <a:pt x="24" y="34"/>
                  </a:cubicBezTo>
                  <a:cubicBezTo>
                    <a:pt x="44" y="31"/>
                    <a:pt x="35" y="34"/>
                    <a:pt x="52" y="28"/>
                  </a:cubicBezTo>
                  <a:cubicBezTo>
                    <a:pt x="57" y="26"/>
                    <a:pt x="64" y="20"/>
                    <a:pt x="64" y="20"/>
                  </a:cubicBezTo>
                  <a:cubicBezTo>
                    <a:pt x="73" y="7"/>
                    <a:pt x="48" y="8"/>
                    <a:pt x="4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20" name="Freeform 30"/>
            <p:cNvSpPr>
              <a:spLocks/>
            </p:cNvSpPr>
            <p:nvPr/>
          </p:nvSpPr>
          <p:spPr bwMode="invGray">
            <a:xfrm>
              <a:off x="1664" y="2029"/>
              <a:ext cx="64" cy="34"/>
            </a:xfrm>
            <a:custGeom>
              <a:avLst/>
              <a:gdLst>
                <a:gd name="T0" fmla="*/ 2 w 85"/>
                <a:gd name="T1" fmla="*/ 2 h 45"/>
                <a:gd name="T2" fmla="*/ 2 w 85"/>
                <a:gd name="T3" fmla="*/ 2 h 45"/>
                <a:gd name="T4" fmla="*/ 0 w 85"/>
                <a:gd name="T5" fmla="*/ 2 h 45"/>
                <a:gd name="T6" fmla="*/ 2 w 85"/>
                <a:gd name="T7" fmla="*/ 2 h 45"/>
                <a:gd name="T8" fmla="*/ 2 w 85"/>
                <a:gd name="T9" fmla="*/ 2 h 45"/>
                <a:gd name="T10" fmla="*/ 2 w 85"/>
                <a:gd name="T11" fmla="*/ 2 h 45"/>
                <a:gd name="T12" fmla="*/ 2 w 85"/>
                <a:gd name="T13" fmla="*/ 2 h 45"/>
                <a:gd name="T14" fmla="*/ 2 w 85"/>
                <a:gd name="T15" fmla="*/ 0 h 45"/>
                <a:gd name="T16" fmla="*/ 2 w 85"/>
                <a:gd name="T17" fmla="*/ 2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 h="45">
                  <a:moveTo>
                    <a:pt x="58" y="10"/>
                  </a:moveTo>
                  <a:cubicBezTo>
                    <a:pt x="39" y="16"/>
                    <a:pt x="45" y="10"/>
                    <a:pt x="28" y="4"/>
                  </a:cubicBezTo>
                  <a:cubicBezTo>
                    <a:pt x="7" y="6"/>
                    <a:pt x="5" y="2"/>
                    <a:pt x="0" y="18"/>
                  </a:cubicBezTo>
                  <a:cubicBezTo>
                    <a:pt x="5" y="34"/>
                    <a:pt x="26" y="31"/>
                    <a:pt x="40" y="32"/>
                  </a:cubicBezTo>
                  <a:cubicBezTo>
                    <a:pt x="50" y="42"/>
                    <a:pt x="49" y="45"/>
                    <a:pt x="64" y="40"/>
                  </a:cubicBezTo>
                  <a:cubicBezTo>
                    <a:pt x="69" y="32"/>
                    <a:pt x="77" y="25"/>
                    <a:pt x="84" y="18"/>
                  </a:cubicBezTo>
                  <a:cubicBezTo>
                    <a:pt x="83" y="14"/>
                    <a:pt x="85" y="9"/>
                    <a:pt x="82" y="6"/>
                  </a:cubicBezTo>
                  <a:cubicBezTo>
                    <a:pt x="78" y="1"/>
                    <a:pt x="64" y="0"/>
                    <a:pt x="64" y="0"/>
                  </a:cubicBezTo>
                  <a:cubicBezTo>
                    <a:pt x="56" y="3"/>
                    <a:pt x="47" y="21"/>
                    <a:pt x="58"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21" name="Freeform 31"/>
            <p:cNvSpPr>
              <a:spLocks/>
            </p:cNvSpPr>
            <p:nvPr/>
          </p:nvSpPr>
          <p:spPr bwMode="invGray">
            <a:xfrm>
              <a:off x="1637" y="1997"/>
              <a:ext cx="44" cy="24"/>
            </a:xfrm>
            <a:custGeom>
              <a:avLst/>
              <a:gdLst>
                <a:gd name="T0" fmla="*/ 2 w 58"/>
                <a:gd name="T1" fmla="*/ 2 h 31"/>
                <a:gd name="T2" fmla="*/ 0 w 58"/>
                <a:gd name="T3" fmla="*/ 2 h 31"/>
                <a:gd name="T4" fmla="*/ 2 w 58"/>
                <a:gd name="T5" fmla="*/ 2 h 31"/>
                <a:gd name="T6" fmla="*/ 2 w 58"/>
                <a:gd name="T7" fmla="*/ 2 h 31"/>
                <a:gd name="T8" fmla="*/ 2 w 58"/>
                <a:gd name="T9" fmla="*/ 2 h 31"/>
                <a:gd name="T10" fmla="*/ 2 w 58"/>
                <a:gd name="T11" fmla="*/ 0 h 31"/>
                <a:gd name="T12" fmla="*/ 2 w 58"/>
                <a:gd name="T13" fmla="*/ 2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 h="31">
                  <a:moveTo>
                    <a:pt x="16" y="4"/>
                  </a:moveTo>
                  <a:cubicBezTo>
                    <a:pt x="2" y="13"/>
                    <a:pt x="7" y="8"/>
                    <a:pt x="0" y="18"/>
                  </a:cubicBezTo>
                  <a:cubicBezTo>
                    <a:pt x="5" y="26"/>
                    <a:pt x="11" y="25"/>
                    <a:pt x="20" y="28"/>
                  </a:cubicBezTo>
                  <a:cubicBezTo>
                    <a:pt x="36" y="23"/>
                    <a:pt x="17" y="31"/>
                    <a:pt x="28" y="20"/>
                  </a:cubicBezTo>
                  <a:cubicBezTo>
                    <a:pt x="33" y="15"/>
                    <a:pt x="46" y="13"/>
                    <a:pt x="52" y="12"/>
                  </a:cubicBezTo>
                  <a:cubicBezTo>
                    <a:pt x="58" y="3"/>
                    <a:pt x="53" y="3"/>
                    <a:pt x="44" y="0"/>
                  </a:cubicBezTo>
                  <a:cubicBezTo>
                    <a:pt x="38" y="1"/>
                    <a:pt x="20" y="8"/>
                    <a:pt x="16"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22" name="Freeform 32"/>
            <p:cNvSpPr>
              <a:spLocks/>
            </p:cNvSpPr>
            <p:nvPr/>
          </p:nvSpPr>
          <p:spPr bwMode="invGray">
            <a:xfrm>
              <a:off x="1751" y="2000"/>
              <a:ext cx="114" cy="77"/>
            </a:xfrm>
            <a:custGeom>
              <a:avLst/>
              <a:gdLst>
                <a:gd name="T0" fmla="*/ 2 w 152"/>
                <a:gd name="T1" fmla="*/ 0 h 102"/>
                <a:gd name="T2" fmla="*/ 2 w 152"/>
                <a:gd name="T3" fmla="*/ 2 h 102"/>
                <a:gd name="T4" fmla="*/ 2 w 152"/>
                <a:gd name="T5" fmla="*/ 2 h 102"/>
                <a:gd name="T6" fmla="*/ 2 w 152"/>
                <a:gd name="T7" fmla="*/ 2 h 102"/>
                <a:gd name="T8" fmla="*/ 0 w 152"/>
                <a:gd name="T9" fmla="*/ 2 h 102"/>
                <a:gd name="T10" fmla="*/ 2 w 152"/>
                <a:gd name="T11" fmla="*/ 2 h 102"/>
                <a:gd name="T12" fmla="*/ 2 w 152"/>
                <a:gd name="T13" fmla="*/ 2 h 102"/>
                <a:gd name="T14" fmla="*/ 2 w 152"/>
                <a:gd name="T15" fmla="*/ 2 h 102"/>
                <a:gd name="T16" fmla="*/ 2 w 152"/>
                <a:gd name="T17" fmla="*/ 2 h 102"/>
                <a:gd name="T18" fmla="*/ 2 w 152"/>
                <a:gd name="T19" fmla="*/ 2 h 102"/>
                <a:gd name="T20" fmla="*/ 2 w 152"/>
                <a:gd name="T21" fmla="*/ 2 h 102"/>
                <a:gd name="T22" fmla="*/ 2 w 152"/>
                <a:gd name="T23" fmla="*/ 2 h 102"/>
                <a:gd name="T24" fmla="*/ 2 w 152"/>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2" h="102">
                  <a:moveTo>
                    <a:pt x="38" y="0"/>
                  </a:moveTo>
                  <a:cubicBezTo>
                    <a:pt x="22" y="5"/>
                    <a:pt x="30" y="3"/>
                    <a:pt x="14" y="6"/>
                  </a:cubicBezTo>
                  <a:cubicBezTo>
                    <a:pt x="18" y="22"/>
                    <a:pt x="22" y="32"/>
                    <a:pt x="4" y="38"/>
                  </a:cubicBezTo>
                  <a:cubicBezTo>
                    <a:pt x="1" y="47"/>
                    <a:pt x="7" y="49"/>
                    <a:pt x="12" y="56"/>
                  </a:cubicBezTo>
                  <a:cubicBezTo>
                    <a:pt x="10" y="65"/>
                    <a:pt x="9" y="69"/>
                    <a:pt x="0" y="72"/>
                  </a:cubicBezTo>
                  <a:cubicBezTo>
                    <a:pt x="5" y="88"/>
                    <a:pt x="45" y="85"/>
                    <a:pt x="56" y="86"/>
                  </a:cubicBezTo>
                  <a:cubicBezTo>
                    <a:pt x="72" y="97"/>
                    <a:pt x="63" y="95"/>
                    <a:pt x="82" y="92"/>
                  </a:cubicBezTo>
                  <a:cubicBezTo>
                    <a:pt x="86" y="92"/>
                    <a:pt x="147" y="102"/>
                    <a:pt x="152" y="86"/>
                  </a:cubicBezTo>
                  <a:cubicBezTo>
                    <a:pt x="123" y="66"/>
                    <a:pt x="128" y="72"/>
                    <a:pt x="76" y="70"/>
                  </a:cubicBezTo>
                  <a:cubicBezTo>
                    <a:pt x="62" y="56"/>
                    <a:pt x="81" y="73"/>
                    <a:pt x="54" y="62"/>
                  </a:cubicBezTo>
                  <a:cubicBezTo>
                    <a:pt x="50" y="60"/>
                    <a:pt x="48" y="55"/>
                    <a:pt x="44" y="52"/>
                  </a:cubicBezTo>
                  <a:cubicBezTo>
                    <a:pt x="41" y="43"/>
                    <a:pt x="42" y="39"/>
                    <a:pt x="50" y="34"/>
                  </a:cubicBezTo>
                  <a:cubicBezTo>
                    <a:pt x="52" y="27"/>
                    <a:pt x="42" y="9"/>
                    <a:pt x="3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23" name="Freeform 33"/>
            <p:cNvSpPr>
              <a:spLocks/>
            </p:cNvSpPr>
            <p:nvPr/>
          </p:nvSpPr>
          <p:spPr bwMode="invGray">
            <a:xfrm>
              <a:off x="664" y="2245"/>
              <a:ext cx="25" cy="15"/>
            </a:xfrm>
            <a:custGeom>
              <a:avLst/>
              <a:gdLst>
                <a:gd name="T0" fmla="*/ 1 w 34"/>
                <a:gd name="T1" fmla="*/ 0 h 20"/>
                <a:gd name="T2" fmla="*/ 1 w 34"/>
                <a:gd name="T3" fmla="*/ 2 h 20"/>
                <a:gd name="T4" fmla="*/ 1 w 34"/>
                <a:gd name="T5" fmla="*/ 2 h 20"/>
                <a:gd name="T6" fmla="*/ 1 w 34"/>
                <a:gd name="T7" fmla="*/ 2 h 20"/>
                <a:gd name="T8" fmla="*/ 1 w 3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20">
                  <a:moveTo>
                    <a:pt x="34" y="0"/>
                  </a:moveTo>
                  <a:cubicBezTo>
                    <a:pt x="32" y="10"/>
                    <a:pt x="34" y="17"/>
                    <a:pt x="24" y="20"/>
                  </a:cubicBezTo>
                  <a:cubicBezTo>
                    <a:pt x="17" y="19"/>
                    <a:pt x="10" y="20"/>
                    <a:pt x="4" y="18"/>
                  </a:cubicBezTo>
                  <a:cubicBezTo>
                    <a:pt x="0" y="17"/>
                    <a:pt x="2" y="7"/>
                    <a:pt x="4" y="6"/>
                  </a:cubicBezTo>
                  <a:cubicBezTo>
                    <a:pt x="12" y="0"/>
                    <a:pt x="24" y="0"/>
                    <a:pt x="3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24" name="Freeform 34"/>
            <p:cNvSpPr>
              <a:spLocks/>
            </p:cNvSpPr>
            <p:nvPr/>
          </p:nvSpPr>
          <p:spPr bwMode="invGray">
            <a:xfrm>
              <a:off x="1421" y="2756"/>
              <a:ext cx="16" cy="12"/>
            </a:xfrm>
            <a:custGeom>
              <a:avLst/>
              <a:gdLst>
                <a:gd name="T0" fmla="*/ 2 w 21"/>
                <a:gd name="T1" fmla="*/ 0 h 16"/>
                <a:gd name="T2" fmla="*/ 2 w 21"/>
                <a:gd name="T3" fmla="*/ 2 h 16"/>
                <a:gd name="T4" fmla="*/ 2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25" name="Freeform 35"/>
            <p:cNvSpPr>
              <a:spLocks/>
            </p:cNvSpPr>
            <p:nvPr/>
          </p:nvSpPr>
          <p:spPr bwMode="invGray">
            <a:xfrm>
              <a:off x="1424" y="2781"/>
              <a:ext cx="16" cy="12"/>
            </a:xfrm>
            <a:custGeom>
              <a:avLst/>
              <a:gdLst>
                <a:gd name="T0" fmla="*/ 2 w 21"/>
                <a:gd name="T1" fmla="*/ 0 h 16"/>
                <a:gd name="T2" fmla="*/ 2 w 21"/>
                <a:gd name="T3" fmla="*/ 2 h 16"/>
                <a:gd name="T4" fmla="*/ 2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26" name="Freeform 36"/>
            <p:cNvSpPr>
              <a:spLocks/>
            </p:cNvSpPr>
            <p:nvPr/>
          </p:nvSpPr>
          <p:spPr bwMode="invGray">
            <a:xfrm>
              <a:off x="1628" y="2913"/>
              <a:ext cx="15" cy="12"/>
            </a:xfrm>
            <a:custGeom>
              <a:avLst/>
              <a:gdLst>
                <a:gd name="T0" fmla="*/ 1 w 21"/>
                <a:gd name="T1" fmla="*/ 0 h 16"/>
                <a:gd name="T2" fmla="*/ 1 w 21"/>
                <a:gd name="T3" fmla="*/ 2 h 16"/>
                <a:gd name="T4" fmla="*/ 1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27" name="Freeform 37"/>
            <p:cNvSpPr>
              <a:spLocks/>
            </p:cNvSpPr>
            <p:nvPr/>
          </p:nvSpPr>
          <p:spPr bwMode="invGray">
            <a:xfrm>
              <a:off x="1752" y="2429"/>
              <a:ext cx="38" cy="18"/>
            </a:xfrm>
            <a:custGeom>
              <a:avLst/>
              <a:gdLst>
                <a:gd name="T0" fmla="*/ 1 w 51"/>
                <a:gd name="T1" fmla="*/ 0 h 24"/>
                <a:gd name="T2" fmla="*/ 1 w 51"/>
                <a:gd name="T3" fmla="*/ 2 h 24"/>
                <a:gd name="T4" fmla="*/ 1 w 51"/>
                <a:gd name="T5" fmla="*/ 2 h 24"/>
                <a:gd name="T6" fmla="*/ 1 w 51"/>
                <a:gd name="T7" fmla="*/ 2 h 24"/>
                <a:gd name="T8" fmla="*/ 1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28" name="Freeform 38"/>
            <p:cNvSpPr>
              <a:spLocks/>
            </p:cNvSpPr>
            <p:nvPr/>
          </p:nvSpPr>
          <p:spPr bwMode="invGray">
            <a:xfrm>
              <a:off x="1652" y="2224"/>
              <a:ext cx="38" cy="18"/>
            </a:xfrm>
            <a:custGeom>
              <a:avLst/>
              <a:gdLst>
                <a:gd name="T0" fmla="*/ 1 w 51"/>
                <a:gd name="T1" fmla="*/ 0 h 24"/>
                <a:gd name="T2" fmla="*/ 1 w 51"/>
                <a:gd name="T3" fmla="*/ 2 h 24"/>
                <a:gd name="T4" fmla="*/ 1 w 51"/>
                <a:gd name="T5" fmla="*/ 2 h 24"/>
                <a:gd name="T6" fmla="*/ 1 w 51"/>
                <a:gd name="T7" fmla="*/ 2 h 24"/>
                <a:gd name="T8" fmla="*/ 1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29" name="Freeform 39"/>
            <p:cNvSpPr>
              <a:spLocks/>
            </p:cNvSpPr>
            <p:nvPr/>
          </p:nvSpPr>
          <p:spPr bwMode="invGray">
            <a:xfrm>
              <a:off x="1717" y="2045"/>
              <a:ext cx="39" cy="18"/>
            </a:xfrm>
            <a:custGeom>
              <a:avLst/>
              <a:gdLst>
                <a:gd name="T0" fmla="*/ 2 w 51"/>
                <a:gd name="T1" fmla="*/ 0 h 24"/>
                <a:gd name="T2" fmla="*/ 2 w 51"/>
                <a:gd name="T3" fmla="*/ 2 h 24"/>
                <a:gd name="T4" fmla="*/ 2 w 51"/>
                <a:gd name="T5" fmla="*/ 2 h 24"/>
                <a:gd name="T6" fmla="*/ 2 w 51"/>
                <a:gd name="T7" fmla="*/ 2 h 24"/>
                <a:gd name="T8" fmla="*/ 2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30" name="Freeform 40"/>
            <p:cNvSpPr>
              <a:spLocks/>
            </p:cNvSpPr>
            <p:nvPr/>
          </p:nvSpPr>
          <p:spPr bwMode="invGray">
            <a:xfrm>
              <a:off x="1780" y="2153"/>
              <a:ext cx="38" cy="18"/>
            </a:xfrm>
            <a:custGeom>
              <a:avLst/>
              <a:gdLst>
                <a:gd name="T0" fmla="*/ 1 w 51"/>
                <a:gd name="T1" fmla="*/ 0 h 24"/>
                <a:gd name="T2" fmla="*/ 1 w 51"/>
                <a:gd name="T3" fmla="*/ 2 h 24"/>
                <a:gd name="T4" fmla="*/ 1 w 51"/>
                <a:gd name="T5" fmla="*/ 2 h 24"/>
                <a:gd name="T6" fmla="*/ 1 w 51"/>
                <a:gd name="T7" fmla="*/ 2 h 24"/>
                <a:gd name="T8" fmla="*/ 1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31" name="Freeform 41"/>
            <p:cNvSpPr>
              <a:spLocks/>
            </p:cNvSpPr>
            <p:nvPr/>
          </p:nvSpPr>
          <p:spPr bwMode="invGray">
            <a:xfrm>
              <a:off x="1796" y="1951"/>
              <a:ext cx="696" cy="346"/>
            </a:xfrm>
            <a:custGeom>
              <a:avLst/>
              <a:gdLst>
                <a:gd name="T0" fmla="*/ 1 w 929"/>
                <a:gd name="T1" fmla="*/ 1 h 462"/>
                <a:gd name="T2" fmla="*/ 1 w 929"/>
                <a:gd name="T3" fmla="*/ 1 h 462"/>
                <a:gd name="T4" fmla="*/ 1 w 929"/>
                <a:gd name="T5" fmla="*/ 1 h 462"/>
                <a:gd name="T6" fmla="*/ 1 w 929"/>
                <a:gd name="T7" fmla="*/ 1 h 462"/>
                <a:gd name="T8" fmla="*/ 1 w 929"/>
                <a:gd name="T9" fmla="*/ 1 h 462"/>
                <a:gd name="T10" fmla="*/ 1 w 929"/>
                <a:gd name="T11" fmla="*/ 1 h 462"/>
                <a:gd name="T12" fmla="*/ 1 w 929"/>
                <a:gd name="T13" fmla="*/ 1 h 462"/>
                <a:gd name="T14" fmla="*/ 1 w 929"/>
                <a:gd name="T15" fmla="*/ 1 h 462"/>
                <a:gd name="T16" fmla="*/ 1 w 929"/>
                <a:gd name="T17" fmla="*/ 1 h 462"/>
                <a:gd name="T18" fmla="*/ 1 w 929"/>
                <a:gd name="T19" fmla="*/ 1 h 462"/>
                <a:gd name="T20" fmla="*/ 1 w 929"/>
                <a:gd name="T21" fmla="*/ 1 h 462"/>
                <a:gd name="T22" fmla="*/ 1 w 929"/>
                <a:gd name="T23" fmla="*/ 1 h 462"/>
                <a:gd name="T24" fmla="*/ 1 w 929"/>
                <a:gd name="T25" fmla="*/ 1 h 462"/>
                <a:gd name="T26" fmla="*/ 1 w 929"/>
                <a:gd name="T27" fmla="*/ 1 h 462"/>
                <a:gd name="T28" fmla="*/ 1 w 929"/>
                <a:gd name="T29" fmla="*/ 1 h 462"/>
                <a:gd name="T30" fmla="*/ 1 w 929"/>
                <a:gd name="T31" fmla="*/ 1 h 462"/>
                <a:gd name="T32" fmla="*/ 1 w 929"/>
                <a:gd name="T33" fmla="*/ 1 h 462"/>
                <a:gd name="T34" fmla="*/ 1 w 929"/>
                <a:gd name="T35" fmla="*/ 1 h 462"/>
                <a:gd name="T36" fmla="*/ 1 w 929"/>
                <a:gd name="T37" fmla="*/ 1 h 462"/>
                <a:gd name="T38" fmla="*/ 1 w 929"/>
                <a:gd name="T39" fmla="*/ 1 h 462"/>
                <a:gd name="T40" fmla="*/ 1 w 929"/>
                <a:gd name="T41" fmla="*/ 1 h 462"/>
                <a:gd name="T42" fmla="*/ 1 w 929"/>
                <a:gd name="T43" fmla="*/ 1 h 462"/>
                <a:gd name="T44" fmla="*/ 1 w 929"/>
                <a:gd name="T45" fmla="*/ 1 h 462"/>
                <a:gd name="T46" fmla="*/ 1 w 929"/>
                <a:gd name="T47" fmla="*/ 1 h 462"/>
                <a:gd name="T48" fmla="*/ 1 w 929"/>
                <a:gd name="T49" fmla="*/ 1 h 462"/>
                <a:gd name="T50" fmla="*/ 1 w 929"/>
                <a:gd name="T51" fmla="*/ 1 h 462"/>
                <a:gd name="T52" fmla="*/ 1 w 929"/>
                <a:gd name="T53" fmla="*/ 1 h 462"/>
                <a:gd name="T54" fmla="*/ 1 w 929"/>
                <a:gd name="T55" fmla="*/ 1 h 462"/>
                <a:gd name="T56" fmla="*/ 1 w 929"/>
                <a:gd name="T57" fmla="*/ 1 h 462"/>
                <a:gd name="T58" fmla="*/ 1 w 929"/>
                <a:gd name="T59" fmla="*/ 1 h 462"/>
                <a:gd name="T60" fmla="*/ 1 w 929"/>
                <a:gd name="T61" fmla="*/ 1 h 462"/>
                <a:gd name="T62" fmla="*/ 1 w 929"/>
                <a:gd name="T63" fmla="*/ 1 h 462"/>
                <a:gd name="T64" fmla="*/ 1 w 929"/>
                <a:gd name="T65" fmla="*/ 1 h 462"/>
                <a:gd name="T66" fmla="*/ 1 w 929"/>
                <a:gd name="T67" fmla="*/ 1 h 462"/>
                <a:gd name="T68" fmla="*/ 1 w 929"/>
                <a:gd name="T69" fmla="*/ 1 h 462"/>
                <a:gd name="T70" fmla="*/ 1 w 929"/>
                <a:gd name="T71" fmla="*/ 1 h 462"/>
                <a:gd name="T72" fmla="*/ 1 w 929"/>
                <a:gd name="T73" fmla="*/ 1 h 462"/>
                <a:gd name="T74" fmla="*/ 1 w 929"/>
                <a:gd name="T75" fmla="*/ 1 h 462"/>
                <a:gd name="T76" fmla="*/ 1 w 929"/>
                <a:gd name="T77" fmla="*/ 1 h 462"/>
                <a:gd name="T78" fmla="*/ 1 w 929"/>
                <a:gd name="T79" fmla="*/ 1 h 462"/>
                <a:gd name="T80" fmla="*/ 1 w 929"/>
                <a:gd name="T81" fmla="*/ 1 h 462"/>
                <a:gd name="T82" fmla="*/ 1 w 929"/>
                <a:gd name="T83" fmla="*/ 1 h 462"/>
                <a:gd name="T84" fmla="*/ 1 w 929"/>
                <a:gd name="T85" fmla="*/ 1 h 462"/>
                <a:gd name="T86" fmla="*/ 1 w 929"/>
                <a:gd name="T87" fmla="*/ 1 h 462"/>
                <a:gd name="T88" fmla="*/ 1 w 929"/>
                <a:gd name="T89" fmla="*/ 1 h 462"/>
                <a:gd name="T90" fmla="*/ 1 w 929"/>
                <a:gd name="T91" fmla="*/ 1 h 462"/>
                <a:gd name="T92" fmla="*/ 1 w 929"/>
                <a:gd name="T93" fmla="*/ 1 h 462"/>
                <a:gd name="T94" fmla="*/ 1 w 929"/>
                <a:gd name="T95" fmla="*/ 1 h 462"/>
                <a:gd name="T96" fmla="*/ 1 w 929"/>
                <a:gd name="T97" fmla="*/ 1 h 462"/>
                <a:gd name="T98" fmla="*/ 1 w 929"/>
                <a:gd name="T99" fmla="*/ 1 h 462"/>
                <a:gd name="T100" fmla="*/ 1 w 929"/>
                <a:gd name="T101" fmla="*/ 1 h 462"/>
                <a:gd name="T102" fmla="*/ 1 w 929"/>
                <a:gd name="T103" fmla="*/ 1 h 462"/>
                <a:gd name="T104" fmla="*/ 1 w 929"/>
                <a:gd name="T105" fmla="*/ 1 h 462"/>
                <a:gd name="T106" fmla="*/ 1 w 929"/>
                <a:gd name="T107" fmla="*/ 1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29" h="462">
                  <a:moveTo>
                    <a:pt x="60" y="42"/>
                  </a:moveTo>
                  <a:cubicBezTo>
                    <a:pt x="40" y="45"/>
                    <a:pt x="42" y="46"/>
                    <a:pt x="28" y="56"/>
                  </a:cubicBezTo>
                  <a:cubicBezTo>
                    <a:pt x="26" y="74"/>
                    <a:pt x="27" y="75"/>
                    <a:pt x="10" y="78"/>
                  </a:cubicBezTo>
                  <a:cubicBezTo>
                    <a:pt x="4" y="82"/>
                    <a:pt x="0" y="82"/>
                    <a:pt x="6" y="92"/>
                  </a:cubicBezTo>
                  <a:cubicBezTo>
                    <a:pt x="10" y="98"/>
                    <a:pt x="21" y="96"/>
                    <a:pt x="28" y="98"/>
                  </a:cubicBezTo>
                  <a:cubicBezTo>
                    <a:pt x="31" y="99"/>
                    <a:pt x="36" y="100"/>
                    <a:pt x="36" y="100"/>
                  </a:cubicBezTo>
                  <a:cubicBezTo>
                    <a:pt x="47" y="99"/>
                    <a:pt x="69" y="97"/>
                    <a:pt x="50" y="110"/>
                  </a:cubicBezTo>
                  <a:cubicBezTo>
                    <a:pt x="37" y="108"/>
                    <a:pt x="24" y="104"/>
                    <a:pt x="16" y="116"/>
                  </a:cubicBezTo>
                  <a:cubicBezTo>
                    <a:pt x="24" y="141"/>
                    <a:pt x="68" y="125"/>
                    <a:pt x="94" y="126"/>
                  </a:cubicBezTo>
                  <a:cubicBezTo>
                    <a:pt x="98" y="129"/>
                    <a:pt x="100" y="134"/>
                    <a:pt x="104" y="136"/>
                  </a:cubicBezTo>
                  <a:cubicBezTo>
                    <a:pt x="108" y="138"/>
                    <a:pt x="116" y="140"/>
                    <a:pt x="116" y="140"/>
                  </a:cubicBezTo>
                  <a:cubicBezTo>
                    <a:pt x="129" y="138"/>
                    <a:pt x="133" y="139"/>
                    <a:pt x="142" y="130"/>
                  </a:cubicBezTo>
                  <a:cubicBezTo>
                    <a:pt x="151" y="104"/>
                    <a:pt x="179" y="110"/>
                    <a:pt x="202" y="102"/>
                  </a:cubicBezTo>
                  <a:cubicBezTo>
                    <a:pt x="219" y="96"/>
                    <a:pt x="233" y="84"/>
                    <a:pt x="250" y="78"/>
                  </a:cubicBezTo>
                  <a:cubicBezTo>
                    <a:pt x="260" y="75"/>
                    <a:pt x="269" y="74"/>
                    <a:pt x="280" y="72"/>
                  </a:cubicBezTo>
                  <a:cubicBezTo>
                    <a:pt x="287" y="71"/>
                    <a:pt x="300" y="66"/>
                    <a:pt x="300" y="66"/>
                  </a:cubicBezTo>
                  <a:cubicBezTo>
                    <a:pt x="311" y="49"/>
                    <a:pt x="336" y="54"/>
                    <a:pt x="354" y="60"/>
                  </a:cubicBezTo>
                  <a:cubicBezTo>
                    <a:pt x="367" y="79"/>
                    <a:pt x="335" y="79"/>
                    <a:pt x="324" y="80"/>
                  </a:cubicBezTo>
                  <a:cubicBezTo>
                    <a:pt x="312" y="83"/>
                    <a:pt x="306" y="93"/>
                    <a:pt x="292" y="96"/>
                  </a:cubicBezTo>
                  <a:cubicBezTo>
                    <a:pt x="284" y="94"/>
                    <a:pt x="279" y="90"/>
                    <a:pt x="272" y="88"/>
                  </a:cubicBezTo>
                  <a:cubicBezTo>
                    <a:pt x="253" y="91"/>
                    <a:pt x="232" y="96"/>
                    <a:pt x="214" y="102"/>
                  </a:cubicBezTo>
                  <a:cubicBezTo>
                    <a:pt x="223" y="108"/>
                    <a:pt x="231" y="109"/>
                    <a:pt x="242" y="112"/>
                  </a:cubicBezTo>
                  <a:cubicBezTo>
                    <a:pt x="245" y="113"/>
                    <a:pt x="250" y="114"/>
                    <a:pt x="250" y="114"/>
                  </a:cubicBezTo>
                  <a:cubicBezTo>
                    <a:pt x="251" y="116"/>
                    <a:pt x="255" y="118"/>
                    <a:pt x="254" y="120"/>
                  </a:cubicBezTo>
                  <a:cubicBezTo>
                    <a:pt x="252" y="124"/>
                    <a:pt x="242" y="128"/>
                    <a:pt x="242" y="128"/>
                  </a:cubicBezTo>
                  <a:cubicBezTo>
                    <a:pt x="233" y="141"/>
                    <a:pt x="247" y="154"/>
                    <a:pt x="260" y="158"/>
                  </a:cubicBezTo>
                  <a:cubicBezTo>
                    <a:pt x="282" y="155"/>
                    <a:pt x="295" y="151"/>
                    <a:pt x="318" y="150"/>
                  </a:cubicBezTo>
                  <a:cubicBezTo>
                    <a:pt x="334" y="155"/>
                    <a:pt x="345" y="176"/>
                    <a:pt x="350" y="192"/>
                  </a:cubicBezTo>
                  <a:cubicBezTo>
                    <a:pt x="349" y="195"/>
                    <a:pt x="350" y="199"/>
                    <a:pt x="348" y="202"/>
                  </a:cubicBezTo>
                  <a:cubicBezTo>
                    <a:pt x="345" y="206"/>
                    <a:pt x="336" y="210"/>
                    <a:pt x="336" y="210"/>
                  </a:cubicBezTo>
                  <a:cubicBezTo>
                    <a:pt x="327" y="224"/>
                    <a:pt x="332" y="235"/>
                    <a:pt x="348" y="240"/>
                  </a:cubicBezTo>
                  <a:cubicBezTo>
                    <a:pt x="358" y="237"/>
                    <a:pt x="362" y="237"/>
                    <a:pt x="368" y="246"/>
                  </a:cubicBezTo>
                  <a:cubicBezTo>
                    <a:pt x="360" y="252"/>
                    <a:pt x="346" y="246"/>
                    <a:pt x="338" y="252"/>
                  </a:cubicBezTo>
                  <a:cubicBezTo>
                    <a:pt x="326" y="260"/>
                    <a:pt x="346" y="265"/>
                    <a:pt x="348" y="266"/>
                  </a:cubicBezTo>
                  <a:cubicBezTo>
                    <a:pt x="352" y="278"/>
                    <a:pt x="347" y="279"/>
                    <a:pt x="336" y="286"/>
                  </a:cubicBezTo>
                  <a:cubicBezTo>
                    <a:pt x="332" y="289"/>
                    <a:pt x="324" y="294"/>
                    <a:pt x="324" y="294"/>
                  </a:cubicBezTo>
                  <a:cubicBezTo>
                    <a:pt x="315" y="308"/>
                    <a:pt x="320" y="303"/>
                    <a:pt x="310" y="310"/>
                  </a:cubicBezTo>
                  <a:cubicBezTo>
                    <a:pt x="306" y="316"/>
                    <a:pt x="294" y="324"/>
                    <a:pt x="294" y="324"/>
                  </a:cubicBezTo>
                  <a:cubicBezTo>
                    <a:pt x="285" y="338"/>
                    <a:pt x="288" y="331"/>
                    <a:pt x="284" y="342"/>
                  </a:cubicBezTo>
                  <a:cubicBezTo>
                    <a:pt x="285" y="374"/>
                    <a:pt x="283" y="393"/>
                    <a:pt x="292" y="420"/>
                  </a:cubicBezTo>
                  <a:cubicBezTo>
                    <a:pt x="295" y="429"/>
                    <a:pt x="307" y="435"/>
                    <a:pt x="314" y="440"/>
                  </a:cubicBezTo>
                  <a:cubicBezTo>
                    <a:pt x="319" y="444"/>
                    <a:pt x="332" y="446"/>
                    <a:pt x="332" y="446"/>
                  </a:cubicBezTo>
                  <a:cubicBezTo>
                    <a:pt x="340" y="457"/>
                    <a:pt x="345" y="459"/>
                    <a:pt x="358" y="462"/>
                  </a:cubicBezTo>
                  <a:cubicBezTo>
                    <a:pt x="376" y="459"/>
                    <a:pt x="375" y="457"/>
                    <a:pt x="388" y="448"/>
                  </a:cubicBezTo>
                  <a:cubicBezTo>
                    <a:pt x="390" y="441"/>
                    <a:pt x="394" y="435"/>
                    <a:pt x="400" y="430"/>
                  </a:cubicBezTo>
                  <a:cubicBezTo>
                    <a:pt x="404" y="427"/>
                    <a:pt x="412" y="422"/>
                    <a:pt x="412" y="422"/>
                  </a:cubicBezTo>
                  <a:cubicBezTo>
                    <a:pt x="417" y="415"/>
                    <a:pt x="451" y="367"/>
                    <a:pt x="458" y="364"/>
                  </a:cubicBezTo>
                  <a:cubicBezTo>
                    <a:pt x="475" y="356"/>
                    <a:pt x="486" y="357"/>
                    <a:pt x="506" y="356"/>
                  </a:cubicBezTo>
                  <a:cubicBezTo>
                    <a:pt x="525" y="350"/>
                    <a:pt x="533" y="342"/>
                    <a:pt x="554" y="340"/>
                  </a:cubicBezTo>
                  <a:cubicBezTo>
                    <a:pt x="560" y="338"/>
                    <a:pt x="566" y="336"/>
                    <a:pt x="572" y="334"/>
                  </a:cubicBezTo>
                  <a:cubicBezTo>
                    <a:pt x="576" y="333"/>
                    <a:pt x="584" y="330"/>
                    <a:pt x="584" y="330"/>
                  </a:cubicBezTo>
                  <a:cubicBezTo>
                    <a:pt x="603" y="311"/>
                    <a:pt x="618" y="310"/>
                    <a:pt x="646" y="308"/>
                  </a:cubicBezTo>
                  <a:cubicBezTo>
                    <a:pt x="665" y="304"/>
                    <a:pt x="684" y="303"/>
                    <a:pt x="704" y="302"/>
                  </a:cubicBezTo>
                  <a:cubicBezTo>
                    <a:pt x="712" y="299"/>
                    <a:pt x="712" y="293"/>
                    <a:pt x="720" y="290"/>
                  </a:cubicBezTo>
                  <a:cubicBezTo>
                    <a:pt x="732" y="285"/>
                    <a:pt x="743" y="285"/>
                    <a:pt x="754" y="278"/>
                  </a:cubicBezTo>
                  <a:cubicBezTo>
                    <a:pt x="756" y="271"/>
                    <a:pt x="760" y="267"/>
                    <a:pt x="762" y="260"/>
                  </a:cubicBezTo>
                  <a:cubicBezTo>
                    <a:pt x="763" y="247"/>
                    <a:pt x="762" y="233"/>
                    <a:pt x="764" y="220"/>
                  </a:cubicBezTo>
                  <a:cubicBezTo>
                    <a:pt x="764" y="219"/>
                    <a:pt x="794" y="204"/>
                    <a:pt x="800" y="200"/>
                  </a:cubicBezTo>
                  <a:cubicBezTo>
                    <a:pt x="807" y="189"/>
                    <a:pt x="808" y="186"/>
                    <a:pt x="820" y="182"/>
                  </a:cubicBezTo>
                  <a:cubicBezTo>
                    <a:pt x="825" y="166"/>
                    <a:pt x="814" y="162"/>
                    <a:pt x="802" y="154"/>
                  </a:cubicBezTo>
                  <a:cubicBezTo>
                    <a:pt x="797" y="151"/>
                    <a:pt x="790" y="142"/>
                    <a:pt x="790" y="142"/>
                  </a:cubicBezTo>
                  <a:cubicBezTo>
                    <a:pt x="786" y="131"/>
                    <a:pt x="792" y="127"/>
                    <a:pt x="802" y="124"/>
                  </a:cubicBezTo>
                  <a:cubicBezTo>
                    <a:pt x="810" y="116"/>
                    <a:pt x="813" y="98"/>
                    <a:pt x="820" y="94"/>
                  </a:cubicBezTo>
                  <a:cubicBezTo>
                    <a:pt x="824" y="92"/>
                    <a:pt x="832" y="90"/>
                    <a:pt x="832" y="90"/>
                  </a:cubicBezTo>
                  <a:cubicBezTo>
                    <a:pt x="844" y="92"/>
                    <a:pt x="848" y="92"/>
                    <a:pt x="856" y="100"/>
                  </a:cubicBezTo>
                  <a:cubicBezTo>
                    <a:pt x="863" y="98"/>
                    <a:pt x="876" y="94"/>
                    <a:pt x="876" y="94"/>
                  </a:cubicBezTo>
                  <a:cubicBezTo>
                    <a:pt x="889" y="81"/>
                    <a:pt x="906" y="77"/>
                    <a:pt x="924" y="74"/>
                  </a:cubicBezTo>
                  <a:cubicBezTo>
                    <a:pt x="929" y="67"/>
                    <a:pt x="929" y="58"/>
                    <a:pt x="922" y="52"/>
                  </a:cubicBezTo>
                  <a:cubicBezTo>
                    <a:pt x="918" y="49"/>
                    <a:pt x="910" y="44"/>
                    <a:pt x="910" y="44"/>
                  </a:cubicBezTo>
                  <a:cubicBezTo>
                    <a:pt x="894" y="47"/>
                    <a:pt x="899" y="49"/>
                    <a:pt x="888" y="56"/>
                  </a:cubicBezTo>
                  <a:cubicBezTo>
                    <a:pt x="884" y="58"/>
                    <a:pt x="876" y="60"/>
                    <a:pt x="876" y="60"/>
                  </a:cubicBezTo>
                  <a:cubicBezTo>
                    <a:pt x="853" y="59"/>
                    <a:pt x="810" y="59"/>
                    <a:pt x="848" y="46"/>
                  </a:cubicBezTo>
                  <a:cubicBezTo>
                    <a:pt x="844" y="33"/>
                    <a:pt x="831" y="37"/>
                    <a:pt x="818" y="36"/>
                  </a:cubicBezTo>
                  <a:cubicBezTo>
                    <a:pt x="809" y="33"/>
                    <a:pt x="802" y="27"/>
                    <a:pt x="794" y="22"/>
                  </a:cubicBezTo>
                  <a:cubicBezTo>
                    <a:pt x="790" y="20"/>
                    <a:pt x="782" y="18"/>
                    <a:pt x="782" y="18"/>
                  </a:cubicBezTo>
                  <a:cubicBezTo>
                    <a:pt x="727" y="19"/>
                    <a:pt x="688" y="11"/>
                    <a:pt x="642" y="26"/>
                  </a:cubicBezTo>
                  <a:cubicBezTo>
                    <a:pt x="635" y="16"/>
                    <a:pt x="632" y="18"/>
                    <a:pt x="620" y="20"/>
                  </a:cubicBezTo>
                  <a:cubicBezTo>
                    <a:pt x="611" y="34"/>
                    <a:pt x="600" y="36"/>
                    <a:pt x="584" y="38"/>
                  </a:cubicBezTo>
                  <a:cubicBezTo>
                    <a:pt x="575" y="44"/>
                    <a:pt x="581" y="46"/>
                    <a:pt x="578" y="56"/>
                  </a:cubicBezTo>
                  <a:cubicBezTo>
                    <a:pt x="572" y="47"/>
                    <a:pt x="566" y="41"/>
                    <a:pt x="556" y="38"/>
                  </a:cubicBezTo>
                  <a:cubicBezTo>
                    <a:pt x="553" y="38"/>
                    <a:pt x="539" y="39"/>
                    <a:pt x="534" y="42"/>
                  </a:cubicBezTo>
                  <a:cubicBezTo>
                    <a:pt x="528" y="46"/>
                    <a:pt x="516" y="54"/>
                    <a:pt x="516" y="54"/>
                  </a:cubicBezTo>
                  <a:cubicBezTo>
                    <a:pt x="507" y="52"/>
                    <a:pt x="503" y="51"/>
                    <a:pt x="500" y="42"/>
                  </a:cubicBezTo>
                  <a:cubicBezTo>
                    <a:pt x="505" y="28"/>
                    <a:pt x="488" y="31"/>
                    <a:pt x="478" y="30"/>
                  </a:cubicBezTo>
                  <a:cubicBezTo>
                    <a:pt x="469" y="33"/>
                    <a:pt x="473" y="37"/>
                    <a:pt x="464" y="40"/>
                  </a:cubicBezTo>
                  <a:cubicBezTo>
                    <a:pt x="447" y="34"/>
                    <a:pt x="451" y="27"/>
                    <a:pt x="432" y="40"/>
                  </a:cubicBezTo>
                  <a:cubicBezTo>
                    <a:pt x="427" y="54"/>
                    <a:pt x="427" y="52"/>
                    <a:pt x="410" y="50"/>
                  </a:cubicBezTo>
                  <a:cubicBezTo>
                    <a:pt x="391" y="52"/>
                    <a:pt x="385" y="54"/>
                    <a:pt x="366" y="52"/>
                  </a:cubicBezTo>
                  <a:cubicBezTo>
                    <a:pt x="357" y="49"/>
                    <a:pt x="356" y="46"/>
                    <a:pt x="364" y="40"/>
                  </a:cubicBezTo>
                  <a:cubicBezTo>
                    <a:pt x="380" y="42"/>
                    <a:pt x="395" y="43"/>
                    <a:pt x="410" y="38"/>
                  </a:cubicBezTo>
                  <a:cubicBezTo>
                    <a:pt x="426" y="15"/>
                    <a:pt x="386" y="21"/>
                    <a:pt x="370" y="20"/>
                  </a:cubicBezTo>
                  <a:cubicBezTo>
                    <a:pt x="364" y="16"/>
                    <a:pt x="358" y="12"/>
                    <a:pt x="352" y="8"/>
                  </a:cubicBezTo>
                  <a:cubicBezTo>
                    <a:pt x="348" y="5"/>
                    <a:pt x="340" y="0"/>
                    <a:pt x="340" y="0"/>
                  </a:cubicBezTo>
                  <a:cubicBezTo>
                    <a:pt x="338" y="1"/>
                    <a:pt x="336" y="1"/>
                    <a:pt x="334" y="2"/>
                  </a:cubicBezTo>
                  <a:cubicBezTo>
                    <a:pt x="331" y="3"/>
                    <a:pt x="329" y="3"/>
                    <a:pt x="326" y="4"/>
                  </a:cubicBezTo>
                  <a:cubicBezTo>
                    <a:pt x="322" y="5"/>
                    <a:pt x="314" y="8"/>
                    <a:pt x="314" y="8"/>
                  </a:cubicBezTo>
                  <a:cubicBezTo>
                    <a:pt x="305" y="22"/>
                    <a:pt x="288" y="6"/>
                    <a:pt x="276" y="2"/>
                  </a:cubicBezTo>
                  <a:cubicBezTo>
                    <a:pt x="270" y="3"/>
                    <a:pt x="241" y="16"/>
                    <a:pt x="240" y="16"/>
                  </a:cubicBezTo>
                  <a:cubicBezTo>
                    <a:pt x="226" y="17"/>
                    <a:pt x="212" y="17"/>
                    <a:pt x="198" y="18"/>
                  </a:cubicBezTo>
                  <a:cubicBezTo>
                    <a:pt x="183" y="19"/>
                    <a:pt x="172" y="20"/>
                    <a:pt x="160" y="28"/>
                  </a:cubicBezTo>
                  <a:cubicBezTo>
                    <a:pt x="146" y="26"/>
                    <a:pt x="141" y="27"/>
                    <a:pt x="130" y="20"/>
                  </a:cubicBezTo>
                  <a:cubicBezTo>
                    <a:pt x="123" y="22"/>
                    <a:pt x="115" y="24"/>
                    <a:pt x="108" y="26"/>
                  </a:cubicBezTo>
                  <a:cubicBezTo>
                    <a:pt x="102" y="35"/>
                    <a:pt x="113" y="41"/>
                    <a:pt x="122" y="44"/>
                  </a:cubicBezTo>
                  <a:cubicBezTo>
                    <a:pt x="125" y="52"/>
                    <a:pt x="114" y="68"/>
                    <a:pt x="114" y="68"/>
                  </a:cubicBezTo>
                  <a:cubicBezTo>
                    <a:pt x="112" y="79"/>
                    <a:pt x="111" y="82"/>
                    <a:pt x="100" y="78"/>
                  </a:cubicBezTo>
                  <a:cubicBezTo>
                    <a:pt x="93" y="67"/>
                    <a:pt x="100" y="63"/>
                    <a:pt x="104" y="52"/>
                  </a:cubicBezTo>
                  <a:cubicBezTo>
                    <a:pt x="96" y="44"/>
                    <a:pt x="91" y="36"/>
                    <a:pt x="80" y="32"/>
                  </a:cubicBezTo>
                  <a:cubicBezTo>
                    <a:pt x="73" y="34"/>
                    <a:pt x="67" y="39"/>
                    <a:pt x="60" y="4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32" name="Freeform 42"/>
            <p:cNvSpPr>
              <a:spLocks/>
            </p:cNvSpPr>
            <p:nvPr/>
          </p:nvSpPr>
          <p:spPr bwMode="invGray">
            <a:xfrm>
              <a:off x="2009" y="2135"/>
              <a:ext cx="39" cy="24"/>
            </a:xfrm>
            <a:custGeom>
              <a:avLst/>
              <a:gdLst>
                <a:gd name="T0" fmla="*/ 2 w 52"/>
                <a:gd name="T1" fmla="*/ 0 h 32"/>
                <a:gd name="T2" fmla="*/ 2 w 52"/>
                <a:gd name="T3" fmla="*/ 2 h 32"/>
                <a:gd name="T4" fmla="*/ 2 w 52"/>
                <a:gd name="T5" fmla="*/ 2 h 32"/>
                <a:gd name="T6" fmla="*/ 2 w 52"/>
                <a:gd name="T7" fmla="*/ 2 h 32"/>
                <a:gd name="T8" fmla="*/ 2 w 52"/>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32">
                  <a:moveTo>
                    <a:pt x="34" y="0"/>
                  </a:moveTo>
                  <a:cubicBezTo>
                    <a:pt x="30" y="12"/>
                    <a:pt x="19" y="16"/>
                    <a:pt x="8" y="20"/>
                  </a:cubicBezTo>
                  <a:cubicBezTo>
                    <a:pt x="0" y="32"/>
                    <a:pt x="14" y="31"/>
                    <a:pt x="24" y="32"/>
                  </a:cubicBezTo>
                  <a:cubicBezTo>
                    <a:pt x="30" y="31"/>
                    <a:pt x="36" y="32"/>
                    <a:pt x="42" y="30"/>
                  </a:cubicBezTo>
                  <a:cubicBezTo>
                    <a:pt x="52" y="26"/>
                    <a:pt x="34" y="3"/>
                    <a:pt x="3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33" name="Freeform 43"/>
            <p:cNvSpPr>
              <a:spLocks/>
            </p:cNvSpPr>
            <p:nvPr/>
          </p:nvSpPr>
          <p:spPr bwMode="invGray">
            <a:xfrm>
              <a:off x="2292" y="2201"/>
              <a:ext cx="128" cy="54"/>
            </a:xfrm>
            <a:custGeom>
              <a:avLst/>
              <a:gdLst>
                <a:gd name="T0" fmla="*/ 1 w 172"/>
                <a:gd name="T1" fmla="*/ 2 h 72"/>
                <a:gd name="T2" fmla="*/ 1 w 172"/>
                <a:gd name="T3" fmla="*/ 2 h 72"/>
                <a:gd name="T4" fmla="*/ 1 w 172"/>
                <a:gd name="T5" fmla="*/ 0 h 72"/>
                <a:gd name="T6" fmla="*/ 0 w 172"/>
                <a:gd name="T7" fmla="*/ 2 h 72"/>
                <a:gd name="T8" fmla="*/ 1 w 172"/>
                <a:gd name="T9" fmla="*/ 2 h 72"/>
                <a:gd name="T10" fmla="*/ 1 w 172"/>
                <a:gd name="T11" fmla="*/ 2 h 72"/>
                <a:gd name="T12" fmla="*/ 1 w 172"/>
                <a:gd name="T13" fmla="*/ 2 h 72"/>
                <a:gd name="T14" fmla="*/ 1 w 172"/>
                <a:gd name="T15" fmla="*/ 2 h 72"/>
                <a:gd name="T16" fmla="*/ 1 w 172"/>
                <a:gd name="T17" fmla="*/ 2 h 72"/>
                <a:gd name="T18" fmla="*/ 1 w 172"/>
                <a:gd name="T19" fmla="*/ 2 h 72"/>
                <a:gd name="T20" fmla="*/ 1 w 172"/>
                <a:gd name="T21" fmla="*/ 2 h 72"/>
                <a:gd name="T22" fmla="*/ 1 w 172"/>
                <a:gd name="T23" fmla="*/ 2 h 72"/>
                <a:gd name="T24" fmla="*/ 1 w 172"/>
                <a:gd name="T25" fmla="*/ 2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2" h="72">
                  <a:moveTo>
                    <a:pt x="102" y="8"/>
                  </a:moveTo>
                  <a:cubicBezTo>
                    <a:pt x="89" y="12"/>
                    <a:pt x="78" y="8"/>
                    <a:pt x="66" y="4"/>
                  </a:cubicBezTo>
                  <a:cubicBezTo>
                    <a:pt x="62" y="3"/>
                    <a:pt x="54" y="0"/>
                    <a:pt x="54" y="0"/>
                  </a:cubicBezTo>
                  <a:cubicBezTo>
                    <a:pt x="38" y="5"/>
                    <a:pt x="12" y="16"/>
                    <a:pt x="0" y="28"/>
                  </a:cubicBezTo>
                  <a:cubicBezTo>
                    <a:pt x="4" y="39"/>
                    <a:pt x="18" y="39"/>
                    <a:pt x="28" y="40"/>
                  </a:cubicBezTo>
                  <a:cubicBezTo>
                    <a:pt x="39" y="44"/>
                    <a:pt x="41" y="60"/>
                    <a:pt x="42" y="60"/>
                  </a:cubicBezTo>
                  <a:cubicBezTo>
                    <a:pt x="50" y="63"/>
                    <a:pt x="58" y="65"/>
                    <a:pt x="66" y="68"/>
                  </a:cubicBezTo>
                  <a:cubicBezTo>
                    <a:pt x="70" y="69"/>
                    <a:pt x="78" y="72"/>
                    <a:pt x="78" y="72"/>
                  </a:cubicBezTo>
                  <a:cubicBezTo>
                    <a:pt x="92" y="71"/>
                    <a:pt x="117" y="69"/>
                    <a:pt x="130" y="60"/>
                  </a:cubicBezTo>
                  <a:cubicBezTo>
                    <a:pt x="148" y="48"/>
                    <a:pt x="150" y="46"/>
                    <a:pt x="172" y="44"/>
                  </a:cubicBezTo>
                  <a:cubicBezTo>
                    <a:pt x="169" y="29"/>
                    <a:pt x="162" y="23"/>
                    <a:pt x="148" y="18"/>
                  </a:cubicBezTo>
                  <a:cubicBezTo>
                    <a:pt x="145" y="10"/>
                    <a:pt x="144" y="7"/>
                    <a:pt x="136" y="4"/>
                  </a:cubicBezTo>
                  <a:cubicBezTo>
                    <a:pt x="134" y="4"/>
                    <a:pt x="105" y="11"/>
                    <a:pt x="102" y="8"/>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34" name="Freeform 44"/>
            <p:cNvSpPr>
              <a:spLocks/>
            </p:cNvSpPr>
            <p:nvPr/>
          </p:nvSpPr>
          <p:spPr bwMode="invGray">
            <a:xfrm>
              <a:off x="2393" y="2038"/>
              <a:ext cx="39" cy="24"/>
            </a:xfrm>
            <a:custGeom>
              <a:avLst/>
              <a:gdLst>
                <a:gd name="T0" fmla="*/ 2 w 52"/>
                <a:gd name="T1" fmla="*/ 0 h 32"/>
                <a:gd name="T2" fmla="*/ 2 w 52"/>
                <a:gd name="T3" fmla="*/ 2 h 32"/>
                <a:gd name="T4" fmla="*/ 2 w 52"/>
                <a:gd name="T5" fmla="*/ 2 h 32"/>
                <a:gd name="T6" fmla="*/ 2 w 52"/>
                <a:gd name="T7" fmla="*/ 2 h 32"/>
                <a:gd name="T8" fmla="*/ 2 w 52"/>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32">
                  <a:moveTo>
                    <a:pt x="34" y="0"/>
                  </a:moveTo>
                  <a:cubicBezTo>
                    <a:pt x="30" y="12"/>
                    <a:pt x="19" y="16"/>
                    <a:pt x="8" y="20"/>
                  </a:cubicBezTo>
                  <a:cubicBezTo>
                    <a:pt x="0" y="32"/>
                    <a:pt x="14" y="31"/>
                    <a:pt x="24" y="32"/>
                  </a:cubicBezTo>
                  <a:cubicBezTo>
                    <a:pt x="30" y="31"/>
                    <a:pt x="36" y="32"/>
                    <a:pt x="42" y="30"/>
                  </a:cubicBezTo>
                  <a:cubicBezTo>
                    <a:pt x="52" y="26"/>
                    <a:pt x="34" y="3"/>
                    <a:pt x="3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35" name="Freeform 45"/>
            <p:cNvSpPr>
              <a:spLocks/>
            </p:cNvSpPr>
            <p:nvPr/>
          </p:nvSpPr>
          <p:spPr bwMode="invGray">
            <a:xfrm>
              <a:off x="2662" y="2006"/>
              <a:ext cx="155" cy="63"/>
            </a:xfrm>
            <a:custGeom>
              <a:avLst/>
              <a:gdLst>
                <a:gd name="T0" fmla="*/ 2 w 206"/>
                <a:gd name="T1" fmla="*/ 1 h 85"/>
                <a:gd name="T2" fmla="*/ 2 w 206"/>
                <a:gd name="T3" fmla="*/ 1 h 85"/>
                <a:gd name="T4" fmla="*/ 2 w 206"/>
                <a:gd name="T5" fmla="*/ 1 h 85"/>
                <a:gd name="T6" fmla="*/ 2 w 206"/>
                <a:gd name="T7" fmla="*/ 1 h 85"/>
                <a:gd name="T8" fmla="*/ 2 w 206"/>
                <a:gd name="T9" fmla="*/ 1 h 85"/>
                <a:gd name="T10" fmla="*/ 2 w 206"/>
                <a:gd name="T11" fmla="*/ 1 h 85"/>
                <a:gd name="T12" fmla="*/ 2 w 206"/>
                <a:gd name="T13" fmla="*/ 1 h 85"/>
                <a:gd name="T14" fmla="*/ 2 w 206"/>
                <a:gd name="T15" fmla="*/ 1 h 85"/>
                <a:gd name="T16" fmla="*/ 2 w 206"/>
                <a:gd name="T17" fmla="*/ 1 h 85"/>
                <a:gd name="T18" fmla="*/ 2 w 206"/>
                <a:gd name="T19" fmla="*/ 1 h 85"/>
                <a:gd name="T20" fmla="*/ 2 w 206"/>
                <a:gd name="T21" fmla="*/ 1 h 85"/>
                <a:gd name="T22" fmla="*/ 2 w 206"/>
                <a:gd name="T23" fmla="*/ 1 h 85"/>
                <a:gd name="T24" fmla="*/ 2 w 206"/>
                <a:gd name="T25" fmla="*/ 1 h 85"/>
                <a:gd name="T26" fmla="*/ 2 w 206"/>
                <a:gd name="T27" fmla="*/ 1 h 85"/>
                <a:gd name="T28" fmla="*/ 2 w 206"/>
                <a:gd name="T29" fmla="*/ 1 h 85"/>
                <a:gd name="T30" fmla="*/ 2 w 206"/>
                <a:gd name="T31" fmla="*/ 1 h 85"/>
                <a:gd name="T32" fmla="*/ 2 w 206"/>
                <a:gd name="T33" fmla="*/ 1 h 85"/>
                <a:gd name="T34" fmla="*/ 2 w 206"/>
                <a:gd name="T35" fmla="*/ 1 h 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6" h="85">
                  <a:moveTo>
                    <a:pt x="191" y="7"/>
                  </a:moveTo>
                  <a:cubicBezTo>
                    <a:pt x="165" y="6"/>
                    <a:pt x="130" y="0"/>
                    <a:pt x="103" y="9"/>
                  </a:cubicBezTo>
                  <a:cubicBezTo>
                    <a:pt x="100" y="18"/>
                    <a:pt x="101" y="20"/>
                    <a:pt x="109" y="25"/>
                  </a:cubicBezTo>
                  <a:cubicBezTo>
                    <a:pt x="111" y="28"/>
                    <a:pt x="118" y="34"/>
                    <a:pt x="107" y="33"/>
                  </a:cubicBezTo>
                  <a:cubicBezTo>
                    <a:pt x="101" y="32"/>
                    <a:pt x="89" y="27"/>
                    <a:pt x="89" y="27"/>
                  </a:cubicBezTo>
                  <a:cubicBezTo>
                    <a:pt x="86" y="24"/>
                    <a:pt x="82" y="18"/>
                    <a:pt x="77" y="19"/>
                  </a:cubicBezTo>
                  <a:cubicBezTo>
                    <a:pt x="52" y="22"/>
                    <a:pt x="57" y="25"/>
                    <a:pt x="23" y="27"/>
                  </a:cubicBezTo>
                  <a:cubicBezTo>
                    <a:pt x="0" y="31"/>
                    <a:pt x="18" y="45"/>
                    <a:pt x="31" y="49"/>
                  </a:cubicBezTo>
                  <a:cubicBezTo>
                    <a:pt x="43" y="53"/>
                    <a:pt x="35" y="51"/>
                    <a:pt x="55" y="53"/>
                  </a:cubicBezTo>
                  <a:cubicBezTo>
                    <a:pt x="63" y="59"/>
                    <a:pt x="66" y="67"/>
                    <a:pt x="75" y="73"/>
                  </a:cubicBezTo>
                  <a:cubicBezTo>
                    <a:pt x="78" y="81"/>
                    <a:pt x="81" y="82"/>
                    <a:pt x="89" y="85"/>
                  </a:cubicBezTo>
                  <a:cubicBezTo>
                    <a:pt x="104" y="81"/>
                    <a:pt x="99" y="75"/>
                    <a:pt x="109" y="67"/>
                  </a:cubicBezTo>
                  <a:cubicBezTo>
                    <a:pt x="113" y="64"/>
                    <a:pt x="121" y="59"/>
                    <a:pt x="121" y="59"/>
                  </a:cubicBezTo>
                  <a:cubicBezTo>
                    <a:pt x="123" y="55"/>
                    <a:pt x="124" y="50"/>
                    <a:pt x="127" y="47"/>
                  </a:cubicBezTo>
                  <a:cubicBezTo>
                    <a:pt x="132" y="41"/>
                    <a:pt x="158" y="37"/>
                    <a:pt x="167" y="35"/>
                  </a:cubicBezTo>
                  <a:cubicBezTo>
                    <a:pt x="174" y="34"/>
                    <a:pt x="181" y="33"/>
                    <a:pt x="187" y="31"/>
                  </a:cubicBezTo>
                  <a:cubicBezTo>
                    <a:pt x="191" y="30"/>
                    <a:pt x="199" y="27"/>
                    <a:pt x="199" y="27"/>
                  </a:cubicBezTo>
                  <a:cubicBezTo>
                    <a:pt x="206" y="16"/>
                    <a:pt x="199" y="15"/>
                    <a:pt x="191"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36" name="Freeform 46"/>
            <p:cNvSpPr>
              <a:spLocks/>
            </p:cNvSpPr>
            <p:nvPr/>
          </p:nvSpPr>
          <p:spPr bwMode="invGray">
            <a:xfrm>
              <a:off x="2759" y="2039"/>
              <a:ext cx="48" cy="21"/>
            </a:xfrm>
            <a:custGeom>
              <a:avLst/>
              <a:gdLst>
                <a:gd name="T0" fmla="*/ 2 w 64"/>
                <a:gd name="T1" fmla="*/ 2 h 28"/>
                <a:gd name="T2" fmla="*/ 2 w 64"/>
                <a:gd name="T3" fmla="*/ 2 h 28"/>
                <a:gd name="T4" fmla="*/ 2 w 64"/>
                <a:gd name="T5" fmla="*/ 2 h 28"/>
                <a:gd name="T6" fmla="*/ 2 w 64"/>
                <a:gd name="T7" fmla="*/ 2 h 28"/>
                <a:gd name="T8" fmla="*/ 2 w 64"/>
                <a:gd name="T9" fmla="*/ 2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 h="28">
                  <a:moveTo>
                    <a:pt x="36" y="6"/>
                  </a:moveTo>
                  <a:cubicBezTo>
                    <a:pt x="32" y="18"/>
                    <a:pt x="19" y="0"/>
                    <a:pt x="8" y="4"/>
                  </a:cubicBezTo>
                  <a:cubicBezTo>
                    <a:pt x="0" y="16"/>
                    <a:pt x="14" y="27"/>
                    <a:pt x="24" y="28"/>
                  </a:cubicBezTo>
                  <a:cubicBezTo>
                    <a:pt x="30" y="27"/>
                    <a:pt x="48" y="16"/>
                    <a:pt x="54" y="14"/>
                  </a:cubicBezTo>
                  <a:cubicBezTo>
                    <a:pt x="64" y="10"/>
                    <a:pt x="36" y="9"/>
                    <a:pt x="36" y="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37" name="Freeform 47"/>
            <p:cNvSpPr>
              <a:spLocks/>
            </p:cNvSpPr>
            <p:nvPr/>
          </p:nvSpPr>
          <p:spPr bwMode="invGray">
            <a:xfrm>
              <a:off x="2467" y="2311"/>
              <a:ext cx="109" cy="132"/>
            </a:xfrm>
            <a:custGeom>
              <a:avLst/>
              <a:gdLst>
                <a:gd name="T0" fmla="*/ 1 w 146"/>
                <a:gd name="T1" fmla="*/ 2 h 176"/>
                <a:gd name="T2" fmla="*/ 0 w 146"/>
                <a:gd name="T3" fmla="*/ 2 h 176"/>
                <a:gd name="T4" fmla="*/ 1 w 146"/>
                <a:gd name="T5" fmla="*/ 2 h 176"/>
                <a:gd name="T6" fmla="*/ 1 w 146"/>
                <a:gd name="T7" fmla="*/ 2 h 176"/>
                <a:gd name="T8" fmla="*/ 1 w 146"/>
                <a:gd name="T9" fmla="*/ 2 h 176"/>
                <a:gd name="T10" fmla="*/ 1 w 146"/>
                <a:gd name="T11" fmla="*/ 2 h 176"/>
                <a:gd name="T12" fmla="*/ 1 w 146"/>
                <a:gd name="T13" fmla="*/ 2 h 176"/>
                <a:gd name="T14" fmla="*/ 1 w 146"/>
                <a:gd name="T15" fmla="*/ 2 h 176"/>
                <a:gd name="T16" fmla="*/ 1 w 146"/>
                <a:gd name="T17" fmla="*/ 2 h 176"/>
                <a:gd name="T18" fmla="*/ 1 w 146"/>
                <a:gd name="T19" fmla="*/ 2 h 176"/>
                <a:gd name="T20" fmla="*/ 1 w 146"/>
                <a:gd name="T21" fmla="*/ 2 h 176"/>
                <a:gd name="T22" fmla="*/ 1 w 146"/>
                <a:gd name="T23" fmla="*/ 2 h 176"/>
                <a:gd name="T24" fmla="*/ 1 w 146"/>
                <a:gd name="T25" fmla="*/ 2 h 176"/>
                <a:gd name="T26" fmla="*/ 1 w 146"/>
                <a:gd name="T27" fmla="*/ 2 h 176"/>
                <a:gd name="T28" fmla="*/ 1 w 146"/>
                <a:gd name="T29" fmla="*/ 2 h 176"/>
                <a:gd name="T30" fmla="*/ 1 w 146"/>
                <a:gd name="T31" fmla="*/ 2 h 176"/>
                <a:gd name="T32" fmla="*/ 1 w 146"/>
                <a:gd name="T33" fmla="*/ 2 h 176"/>
                <a:gd name="T34" fmla="*/ 1 w 146"/>
                <a:gd name="T35" fmla="*/ 2 h 176"/>
                <a:gd name="T36" fmla="*/ 1 w 146"/>
                <a:gd name="T37" fmla="*/ 2 h 176"/>
                <a:gd name="T38" fmla="*/ 1 w 146"/>
                <a:gd name="T39" fmla="*/ 2 h 176"/>
                <a:gd name="T40" fmla="*/ 1 w 146"/>
                <a:gd name="T41" fmla="*/ 2 h 176"/>
                <a:gd name="T42" fmla="*/ 1 w 146"/>
                <a:gd name="T43" fmla="*/ 2 h 176"/>
                <a:gd name="T44" fmla="*/ 1 w 146"/>
                <a:gd name="T45" fmla="*/ 2 h 176"/>
                <a:gd name="T46" fmla="*/ 1 w 146"/>
                <a:gd name="T47" fmla="*/ 2 h 176"/>
                <a:gd name="T48" fmla="*/ 1 w 146"/>
                <a:gd name="T49" fmla="*/ 2 h 176"/>
                <a:gd name="T50" fmla="*/ 1 w 146"/>
                <a:gd name="T51" fmla="*/ 2 h 176"/>
                <a:gd name="T52" fmla="*/ 1 w 146"/>
                <a:gd name="T53" fmla="*/ 1 h 176"/>
                <a:gd name="T54" fmla="*/ 1 w 146"/>
                <a:gd name="T55" fmla="*/ 2 h 176"/>
                <a:gd name="T56" fmla="*/ 1 w 146"/>
                <a:gd name="T57" fmla="*/ 2 h 1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6" h="176">
                  <a:moveTo>
                    <a:pt x="24" y="19"/>
                  </a:moveTo>
                  <a:cubicBezTo>
                    <a:pt x="13" y="23"/>
                    <a:pt x="7" y="15"/>
                    <a:pt x="0" y="25"/>
                  </a:cubicBezTo>
                  <a:cubicBezTo>
                    <a:pt x="2" y="32"/>
                    <a:pt x="14" y="43"/>
                    <a:pt x="14" y="43"/>
                  </a:cubicBezTo>
                  <a:cubicBezTo>
                    <a:pt x="19" y="58"/>
                    <a:pt x="20" y="78"/>
                    <a:pt x="34" y="87"/>
                  </a:cubicBezTo>
                  <a:cubicBezTo>
                    <a:pt x="42" y="84"/>
                    <a:pt x="45" y="86"/>
                    <a:pt x="52" y="91"/>
                  </a:cubicBezTo>
                  <a:cubicBezTo>
                    <a:pt x="57" y="105"/>
                    <a:pt x="60" y="101"/>
                    <a:pt x="50" y="107"/>
                  </a:cubicBezTo>
                  <a:cubicBezTo>
                    <a:pt x="38" y="105"/>
                    <a:pt x="32" y="101"/>
                    <a:pt x="28" y="113"/>
                  </a:cubicBezTo>
                  <a:cubicBezTo>
                    <a:pt x="32" y="129"/>
                    <a:pt x="33" y="128"/>
                    <a:pt x="16" y="131"/>
                  </a:cubicBezTo>
                  <a:cubicBezTo>
                    <a:pt x="17" y="133"/>
                    <a:pt x="16" y="136"/>
                    <a:pt x="18" y="137"/>
                  </a:cubicBezTo>
                  <a:cubicBezTo>
                    <a:pt x="21" y="139"/>
                    <a:pt x="30" y="141"/>
                    <a:pt x="30" y="141"/>
                  </a:cubicBezTo>
                  <a:cubicBezTo>
                    <a:pt x="28" y="152"/>
                    <a:pt x="21" y="159"/>
                    <a:pt x="18" y="169"/>
                  </a:cubicBezTo>
                  <a:cubicBezTo>
                    <a:pt x="19" y="171"/>
                    <a:pt x="18" y="174"/>
                    <a:pt x="20" y="175"/>
                  </a:cubicBezTo>
                  <a:cubicBezTo>
                    <a:pt x="22" y="176"/>
                    <a:pt x="32" y="171"/>
                    <a:pt x="34" y="171"/>
                  </a:cubicBezTo>
                  <a:cubicBezTo>
                    <a:pt x="42" y="170"/>
                    <a:pt x="50" y="170"/>
                    <a:pt x="58" y="169"/>
                  </a:cubicBezTo>
                  <a:cubicBezTo>
                    <a:pt x="70" y="167"/>
                    <a:pt x="80" y="167"/>
                    <a:pt x="92" y="171"/>
                  </a:cubicBezTo>
                  <a:cubicBezTo>
                    <a:pt x="98" y="170"/>
                    <a:pt x="104" y="170"/>
                    <a:pt x="110" y="169"/>
                  </a:cubicBezTo>
                  <a:cubicBezTo>
                    <a:pt x="114" y="168"/>
                    <a:pt x="122" y="165"/>
                    <a:pt x="122" y="165"/>
                  </a:cubicBezTo>
                  <a:cubicBezTo>
                    <a:pt x="124" y="158"/>
                    <a:pt x="123" y="147"/>
                    <a:pt x="128" y="141"/>
                  </a:cubicBezTo>
                  <a:cubicBezTo>
                    <a:pt x="132" y="136"/>
                    <a:pt x="146" y="133"/>
                    <a:pt x="146" y="133"/>
                  </a:cubicBezTo>
                  <a:cubicBezTo>
                    <a:pt x="142" y="105"/>
                    <a:pt x="143" y="111"/>
                    <a:pt x="110" y="109"/>
                  </a:cubicBezTo>
                  <a:cubicBezTo>
                    <a:pt x="102" y="97"/>
                    <a:pt x="103" y="88"/>
                    <a:pt x="88" y="83"/>
                  </a:cubicBezTo>
                  <a:cubicBezTo>
                    <a:pt x="85" y="79"/>
                    <a:pt x="86" y="72"/>
                    <a:pt x="82" y="69"/>
                  </a:cubicBezTo>
                  <a:cubicBezTo>
                    <a:pt x="77" y="65"/>
                    <a:pt x="69" y="65"/>
                    <a:pt x="64" y="61"/>
                  </a:cubicBezTo>
                  <a:cubicBezTo>
                    <a:pt x="52" y="43"/>
                    <a:pt x="67" y="47"/>
                    <a:pt x="86" y="45"/>
                  </a:cubicBezTo>
                  <a:cubicBezTo>
                    <a:pt x="93" y="25"/>
                    <a:pt x="83" y="29"/>
                    <a:pt x="64" y="31"/>
                  </a:cubicBezTo>
                  <a:cubicBezTo>
                    <a:pt x="62" y="25"/>
                    <a:pt x="70" y="13"/>
                    <a:pt x="70" y="13"/>
                  </a:cubicBezTo>
                  <a:cubicBezTo>
                    <a:pt x="64" y="4"/>
                    <a:pt x="56" y="3"/>
                    <a:pt x="46" y="1"/>
                  </a:cubicBezTo>
                  <a:cubicBezTo>
                    <a:pt x="35" y="3"/>
                    <a:pt x="34" y="0"/>
                    <a:pt x="30" y="9"/>
                  </a:cubicBezTo>
                  <a:cubicBezTo>
                    <a:pt x="25" y="21"/>
                    <a:pt x="29" y="24"/>
                    <a:pt x="24" y="19"/>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38" name="Freeform 48"/>
            <p:cNvSpPr>
              <a:spLocks/>
            </p:cNvSpPr>
            <p:nvPr/>
          </p:nvSpPr>
          <p:spPr bwMode="invGray">
            <a:xfrm>
              <a:off x="2413" y="2359"/>
              <a:ext cx="69" cy="68"/>
            </a:xfrm>
            <a:custGeom>
              <a:avLst/>
              <a:gdLst>
                <a:gd name="T0" fmla="*/ 2 w 92"/>
                <a:gd name="T1" fmla="*/ 1 h 92"/>
                <a:gd name="T2" fmla="*/ 2 w 92"/>
                <a:gd name="T3" fmla="*/ 1 h 92"/>
                <a:gd name="T4" fmla="*/ 2 w 92"/>
                <a:gd name="T5" fmla="*/ 1 h 92"/>
                <a:gd name="T6" fmla="*/ 2 w 92"/>
                <a:gd name="T7" fmla="*/ 1 h 92"/>
                <a:gd name="T8" fmla="*/ 2 w 92"/>
                <a:gd name="T9" fmla="*/ 1 h 92"/>
                <a:gd name="T10" fmla="*/ 2 w 92"/>
                <a:gd name="T11" fmla="*/ 1 h 92"/>
                <a:gd name="T12" fmla="*/ 2 w 92"/>
                <a:gd name="T13" fmla="*/ 1 h 92"/>
                <a:gd name="T14" fmla="*/ 2 w 92"/>
                <a:gd name="T15" fmla="*/ 1 h 92"/>
                <a:gd name="T16" fmla="*/ 2 w 92"/>
                <a:gd name="T17" fmla="*/ 1 h 92"/>
                <a:gd name="T18" fmla="*/ 2 w 92"/>
                <a:gd name="T19" fmla="*/ 1 h 92"/>
                <a:gd name="T20" fmla="*/ 2 w 92"/>
                <a:gd name="T21" fmla="*/ 1 h 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2" h="92">
                  <a:moveTo>
                    <a:pt x="58" y="6"/>
                  </a:moveTo>
                  <a:cubicBezTo>
                    <a:pt x="67" y="0"/>
                    <a:pt x="73" y="2"/>
                    <a:pt x="82" y="8"/>
                  </a:cubicBezTo>
                  <a:cubicBezTo>
                    <a:pt x="91" y="22"/>
                    <a:pt x="88" y="15"/>
                    <a:pt x="92" y="26"/>
                  </a:cubicBezTo>
                  <a:cubicBezTo>
                    <a:pt x="89" y="36"/>
                    <a:pt x="82" y="37"/>
                    <a:pt x="78" y="48"/>
                  </a:cubicBezTo>
                  <a:cubicBezTo>
                    <a:pt x="85" y="69"/>
                    <a:pt x="60" y="71"/>
                    <a:pt x="46" y="76"/>
                  </a:cubicBezTo>
                  <a:cubicBezTo>
                    <a:pt x="40" y="86"/>
                    <a:pt x="28" y="86"/>
                    <a:pt x="18" y="92"/>
                  </a:cubicBezTo>
                  <a:cubicBezTo>
                    <a:pt x="9" y="90"/>
                    <a:pt x="0" y="84"/>
                    <a:pt x="8" y="72"/>
                  </a:cubicBezTo>
                  <a:cubicBezTo>
                    <a:pt x="11" y="68"/>
                    <a:pt x="20" y="64"/>
                    <a:pt x="20" y="64"/>
                  </a:cubicBezTo>
                  <a:cubicBezTo>
                    <a:pt x="23" y="55"/>
                    <a:pt x="21" y="53"/>
                    <a:pt x="14" y="46"/>
                  </a:cubicBezTo>
                  <a:cubicBezTo>
                    <a:pt x="18" y="30"/>
                    <a:pt x="28" y="36"/>
                    <a:pt x="40" y="28"/>
                  </a:cubicBezTo>
                  <a:cubicBezTo>
                    <a:pt x="56" y="17"/>
                    <a:pt x="50" y="24"/>
                    <a:pt x="58" y="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39" name="Freeform 49"/>
            <p:cNvSpPr>
              <a:spLocks/>
            </p:cNvSpPr>
            <p:nvPr/>
          </p:nvSpPr>
          <p:spPr bwMode="invGray">
            <a:xfrm>
              <a:off x="4099" y="3502"/>
              <a:ext cx="474" cy="495"/>
            </a:xfrm>
            <a:custGeom>
              <a:avLst/>
              <a:gdLst>
                <a:gd name="T0" fmla="*/ 1 w 633"/>
                <a:gd name="T1" fmla="*/ 2 h 660"/>
                <a:gd name="T2" fmla="*/ 1 w 633"/>
                <a:gd name="T3" fmla="*/ 2 h 660"/>
                <a:gd name="T4" fmla="*/ 1 w 633"/>
                <a:gd name="T5" fmla="*/ 2 h 660"/>
                <a:gd name="T6" fmla="*/ 1 w 633"/>
                <a:gd name="T7" fmla="*/ 2 h 660"/>
                <a:gd name="T8" fmla="*/ 1 w 633"/>
                <a:gd name="T9" fmla="*/ 2 h 660"/>
                <a:gd name="T10" fmla="*/ 1 w 633"/>
                <a:gd name="T11" fmla="*/ 2 h 660"/>
                <a:gd name="T12" fmla="*/ 1 w 633"/>
                <a:gd name="T13" fmla="*/ 2 h 660"/>
                <a:gd name="T14" fmla="*/ 0 w 633"/>
                <a:gd name="T15" fmla="*/ 2 h 660"/>
                <a:gd name="T16" fmla="*/ 1 w 633"/>
                <a:gd name="T17" fmla="*/ 2 h 660"/>
                <a:gd name="T18" fmla="*/ 1 w 633"/>
                <a:gd name="T19" fmla="*/ 2 h 660"/>
                <a:gd name="T20" fmla="*/ 1 w 633"/>
                <a:gd name="T21" fmla="*/ 2 h 660"/>
                <a:gd name="T22" fmla="*/ 1 w 633"/>
                <a:gd name="T23" fmla="*/ 2 h 660"/>
                <a:gd name="T24" fmla="*/ 1 w 633"/>
                <a:gd name="T25" fmla="*/ 2 h 660"/>
                <a:gd name="T26" fmla="*/ 1 w 633"/>
                <a:gd name="T27" fmla="*/ 2 h 660"/>
                <a:gd name="T28" fmla="*/ 1 w 633"/>
                <a:gd name="T29" fmla="*/ 2 h 660"/>
                <a:gd name="T30" fmla="*/ 1 w 633"/>
                <a:gd name="T31" fmla="*/ 2 h 660"/>
                <a:gd name="T32" fmla="*/ 1 w 633"/>
                <a:gd name="T33" fmla="*/ 2 h 660"/>
                <a:gd name="T34" fmla="*/ 1 w 633"/>
                <a:gd name="T35" fmla="*/ 2 h 660"/>
                <a:gd name="T36" fmla="*/ 1 w 633"/>
                <a:gd name="T37" fmla="*/ 2 h 660"/>
                <a:gd name="T38" fmla="*/ 1 w 633"/>
                <a:gd name="T39" fmla="*/ 2 h 660"/>
                <a:gd name="T40" fmla="*/ 1 w 633"/>
                <a:gd name="T41" fmla="*/ 2 h 660"/>
                <a:gd name="T42" fmla="*/ 1 w 633"/>
                <a:gd name="T43" fmla="*/ 2 h 660"/>
                <a:gd name="T44" fmla="*/ 1 w 633"/>
                <a:gd name="T45" fmla="*/ 2 h 660"/>
                <a:gd name="T46" fmla="*/ 1 w 633"/>
                <a:gd name="T47" fmla="*/ 2 h 660"/>
                <a:gd name="T48" fmla="*/ 1 w 633"/>
                <a:gd name="T49" fmla="*/ 2 h 660"/>
                <a:gd name="T50" fmla="*/ 1 w 633"/>
                <a:gd name="T51" fmla="*/ 2 h 660"/>
                <a:gd name="T52" fmla="*/ 1 w 633"/>
                <a:gd name="T53" fmla="*/ 2 h 660"/>
                <a:gd name="T54" fmla="*/ 1 w 633"/>
                <a:gd name="T55" fmla="*/ 2 h 660"/>
                <a:gd name="T56" fmla="*/ 1 w 633"/>
                <a:gd name="T57" fmla="*/ 2 h 660"/>
                <a:gd name="T58" fmla="*/ 1 w 633"/>
                <a:gd name="T59" fmla="*/ 2 h 660"/>
                <a:gd name="T60" fmla="*/ 1 w 633"/>
                <a:gd name="T61" fmla="*/ 2 h 660"/>
                <a:gd name="T62" fmla="*/ 1 w 633"/>
                <a:gd name="T63" fmla="*/ 2 h 660"/>
                <a:gd name="T64" fmla="*/ 1 w 633"/>
                <a:gd name="T65" fmla="*/ 2 h 660"/>
                <a:gd name="T66" fmla="*/ 1 w 633"/>
                <a:gd name="T67" fmla="*/ 2 h 660"/>
                <a:gd name="T68" fmla="*/ 1 w 633"/>
                <a:gd name="T69" fmla="*/ 2 h 660"/>
                <a:gd name="T70" fmla="*/ 1 w 633"/>
                <a:gd name="T71" fmla="*/ 2 h 660"/>
                <a:gd name="T72" fmla="*/ 1 w 633"/>
                <a:gd name="T73" fmla="*/ 2 h 660"/>
                <a:gd name="T74" fmla="*/ 1 w 633"/>
                <a:gd name="T75" fmla="*/ 2 h 660"/>
                <a:gd name="T76" fmla="*/ 1 w 633"/>
                <a:gd name="T77" fmla="*/ 2 h 660"/>
                <a:gd name="T78" fmla="*/ 1 w 633"/>
                <a:gd name="T79" fmla="*/ 2 h 660"/>
                <a:gd name="T80" fmla="*/ 1 w 633"/>
                <a:gd name="T81" fmla="*/ 2 h 660"/>
                <a:gd name="T82" fmla="*/ 1 w 633"/>
                <a:gd name="T83" fmla="*/ 2 h 660"/>
                <a:gd name="T84" fmla="*/ 1 w 633"/>
                <a:gd name="T85" fmla="*/ 2 h 660"/>
                <a:gd name="T86" fmla="*/ 1 w 633"/>
                <a:gd name="T87" fmla="*/ 2 h 660"/>
                <a:gd name="T88" fmla="*/ 1 w 633"/>
                <a:gd name="T89" fmla="*/ 2 h 660"/>
                <a:gd name="T90" fmla="*/ 1 w 633"/>
                <a:gd name="T91" fmla="*/ 2 h 660"/>
                <a:gd name="T92" fmla="*/ 1 w 633"/>
                <a:gd name="T93" fmla="*/ 2 h 660"/>
                <a:gd name="T94" fmla="*/ 1 w 633"/>
                <a:gd name="T95" fmla="*/ 2 h 6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3" h="660">
                  <a:moveTo>
                    <a:pt x="212" y="11"/>
                  </a:moveTo>
                  <a:cubicBezTo>
                    <a:pt x="195" y="0"/>
                    <a:pt x="187" y="2"/>
                    <a:pt x="176" y="19"/>
                  </a:cubicBezTo>
                  <a:cubicBezTo>
                    <a:pt x="171" y="61"/>
                    <a:pt x="181" y="88"/>
                    <a:pt x="144" y="51"/>
                  </a:cubicBezTo>
                  <a:cubicBezTo>
                    <a:pt x="131" y="53"/>
                    <a:pt x="115" y="51"/>
                    <a:pt x="104" y="59"/>
                  </a:cubicBezTo>
                  <a:cubicBezTo>
                    <a:pt x="78" y="80"/>
                    <a:pt x="114" y="65"/>
                    <a:pt x="84" y="75"/>
                  </a:cubicBezTo>
                  <a:cubicBezTo>
                    <a:pt x="78" y="94"/>
                    <a:pt x="92" y="107"/>
                    <a:pt x="68" y="115"/>
                  </a:cubicBezTo>
                  <a:cubicBezTo>
                    <a:pt x="55" y="135"/>
                    <a:pt x="59" y="159"/>
                    <a:pt x="36" y="167"/>
                  </a:cubicBezTo>
                  <a:cubicBezTo>
                    <a:pt x="16" y="163"/>
                    <a:pt x="7" y="158"/>
                    <a:pt x="0" y="179"/>
                  </a:cubicBezTo>
                  <a:cubicBezTo>
                    <a:pt x="9" y="232"/>
                    <a:pt x="43" y="279"/>
                    <a:pt x="72" y="323"/>
                  </a:cubicBezTo>
                  <a:cubicBezTo>
                    <a:pt x="82" y="371"/>
                    <a:pt x="85" y="392"/>
                    <a:pt x="120" y="427"/>
                  </a:cubicBezTo>
                  <a:cubicBezTo>
                    <a:pt x="127" y="434"/>
                    <a:pt x="136" y="438"/>
                    <a:pt x="144" y="443"/>
                  </a:cubicBezTo>
                  <a:cubicBezTo>
                    <a:pt x="151" y="448"/>
                    <a:pt x="168" y="451"/>
                    <a:pt x="168" y="451"/>
                  </a:cubicBezTo>
                  <a:cubicBezTo>
                    <a:pt x="188" y="444"/>
                    <a:pt x="208" y="438"/>
                    <a:pt x="228" y="431"/>
                  </a:cubicBezTo>
                  <a:cubicBezTo>
                    <a:pt x="236" y="428"/>
                    <a:pt x="252" y="423"/>
                    <a:pt x="252" y="423"/>
                  </a:cubicBezTo>
                  <a:cubicBezTo>
                    <a:pt x="271" y="429"/>
                    <a:pt x="281" y="445"/>
                    <a:pt x="300" y="451"/>
                  </a:cubicBezTo>
                  <a:cubicBezTo>
                    <a:pt x="320" y="471"/>
                    <a:pt x="315" y="500"/>
                    <a:pt x="324" y="527"/>
                  </a:cubicBezTo>
                  <a:cubicBezTo>
                    <a:pt x="328" y="526"/>
                    <a:pt x="333" y="526"/>
                    <a:pt x="336" y="523"/>
                  </a:cubicBezTo>
                  <a:cubicBezTo>
                    <a:pt x="340" y="520"/>
                    <a:pt x="339" y="511"/>
                    <a:pt x="344" y="511"/>
                  </a:cubicBezTo>
                  <a:cubicBezTo>
                    <a:pt x="358" y="511"/>
                    <a:pt x="362" y="541"/>
                    <a:pt x="368" y="547"/>
                  </a:cubicBezTo>
                  <a:cubicBezTo>
                    <a:pt x="378" y="557"/>
                    <a:pt x="392" y="563"/>
                    <a:pt x="404" y="571"/>
                  </a:cubicBezTo>
                  <a:cubicBezTo>
                    <a:pt x="418" y="580"/>
                    <a:pt x="422" y="594"/>
                    <a:pt x="436" y="603"/>
                  </a:cubicBezTo>
                  <a:cubicBezTo>
                    <a:pt x="439" y="607"/>
                    <a:pt x="441" y="612"/>
                    <a:pt x="444" y="615"/>
                  </a:cubicBezTo>
                  <a:cubicBezTo>
                    <a:pt x="447" y="618"/>
                    <a:pt x="453" y="619"/>
                    <a:pt x="456" y="623"/>
                  </a:cubicBezTo>
                  <a:cubicBezTo>
                    <a:pt x="489" y="660"/>
                    <a:pt x="457" y="637"/>
                    <a:pt x="484" y="655"/>
                  </a:cubicBezTo>
                  <a:cubicBezTo>
                    <a:pt x="487" y="647"/>
                    <a:pt x="485" y="626"/>
                    <a:pt x="492" y="631"/>
                  </a:cubicBezTo>
                  <a:cubicBezTo>
                    <a:pt x="509" y="642"/>
                    <a:pt x="522" y="653"/>
                    <a:pt x="540" y="659"/>
                  </a:cubicBezTo>
                  <a:cubicBezTo>
                    <a:pt x="557" y="642"/>
                    <a:pt x="567" y="648"/>
                    <a:pt x="588" y="655"/>
                  </a:cubicBezTo>
                  <a:cubicBezTo>
                    <a:pt x="611" y="621"/>
                    <a:pt x="573" y="560"/>
                    <a:pt x="616" y="531"/>
                  </a:cubicBezTo>
                  <a:cubicBezTo>
                    <a:pt x="632" y="507"/>
                    <a:pt x="629" y="496"/>
                    <a:pt x="632" y="463"/>
                  </a:cubicBezTo>
                  <a:cubicBezTo>
                    <a:pt x="630" y="440"/>
                    <a:pt x="633" y="390"/>
                    <a:pt x="620" y="367"/>
                  </a:cubicBezTo>
                  <a:cubicBezTo>
                    <a:pt x="600" y="332"/>
                    <a:pt x="565" y="300"/>
                    <a:pt x="536" y="271"/>
                  </a:cubicBezTo>
                  <a:cubicBezTo>
                    <a:pt x="532" y="259"/>
                    <a:pt x="532" y="247"/>
                    <a:pt x="528" y="235"/>
                  </a:cubicBezTo>
                  <a:cubicBezTo>
                    <a:pt x="525" y="225"/>
                    <a:pt x="474" y="188"/>
                    <a:pt x="460" y="179"/>
                  </a:cubicBezTo>
                  <a:cubicBezTo>
                    <a:pt x="463" y="171"/>
                    <a:pt x="471" y="164"/>
                    <a:pt x="472" y="155"/>
                  </a:cubicBezTo>
                  <a:cubicBezTo>
                    <a:pt x="474" y="144"/>
                    <a:pt x="461" y="137"/>
                    <a:pt x="456" y="131"/>
                  </a:cubicBezTo>
                  <a:cubicBezTo>
                    <a:pt x="435" y="106"/>
                    <a:pt x="451" y="88"/>
                    <a:pt x="416" y="79"/>
                  </a:cubicBezTo>
                  <a:cubicBezTo>
                    <a:pt x="395" y="48"/>
                    <a:pt x="403" y="64"/>
                    <a:pt x="392" y="31"/>
                  </a:cubicBezTo>
                  <a:cubicBezTo>
                    <a:pt x="391" y="27"/>
                    <a:pt x="388" y="19"/>
                    <a:pt x="388" y="19"/>
                  </a:cubicBezTo>
                  <a:cubicBezTo>
                    <a:pt x="362" y="58"/>
                    <a:pt x="379" y="107"/>
                    <a:pt x="364" y="151"/>
                  </a:cubicBezTo>
                  <a:cubicBezTo>
                    <a:pt x="344" y="144"/>
                    <a:pt x="344" y="120"/>
                    <a:pt x="324" y="115"/>
                  </a:cubicBezTo>
                  <a:cubicBezTo>
                    <a:pt x="314" y="112"/>
                    <a:pt x="303" y="112"/>
                    <a:pt x="292" y="111"/>
                  </a:cubicBezTo>
                  <a:cubicBezTo>
                    <a:pt x="284" y="103"/>
                    <a:pt x="276" y="97"/>
                    <a:pt x="272" y="87"/>
                  </a:cubicBezTo>
                  <a:cubicBezTo>
                    <a:pt x="269" y="79"/>
                    <a:pt x="264" y="63"/>
                    <a:pt x="264" y="63"/>
                  </a:cubicBezTo>
                  <a:cubicBezTo>
                    <a:pt x="268" y="60"/>
                    <a:pt x="273" y="58"/>
                    <a:pt x="276" y="55"/>
                  </a:cubicBezTo>
                  <a:cubicBezTo>
                    <a:pt x="300" y="31"/>
                    <a:pt x="256" y="24"/>
                    <a:pt x="240" y="19"/>
                  </a:cubicBezTo>
                  <a:cubicBezTo>
                    <a:pt x="232" y="16"/>
                    <a:pt x="224" y="14"/>
                    <a:pt x="216" y="11"/>
                  </a:cubicBezTo>
                  <a:cubicBezTo>
                    <a:pt x="212" y="10"/>
                    <a:pt x="200" y="5"/>
                    <a:pt x="204" y="7"/>
                  </a:cubicBezTo>
                  <a:cubicBezTo>
                    <a:pt x="207" y="8"/>
                    <a:pt x="209" y="10"/>
                    <a:pt x="212" y="1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40" name="Freeform 50"/>
            <p:cNvSpPr>
              <a:spLocks/>
            </p:cNvSpPr>
            <p:nvPr/>
          </p:nvSpPr>
          <p:spPr bwMode="invGray">
            <a:xfrm>
              <a:off x="4246" y="3241"/>
              <a:ext cx="319" cy="210"/>
            </a:xfrm>
            <a:custGeom>
              <a:avLst/>
              <a:gdLst>
                <a:gd name="T0" fmla="*/ 1 w 426"/>
                <a:gd name="T1" fmla="*/ 2 h 280"/>
                <a:gd name="T2" fmla="*/ 1 w 426"/>
                <a:gd name="T3" fmla="*/ 2 h 280"/>
                <a:gd name="T4" fmla="*/ 1 w 426"/>
                <a:gd name="T5" fmla="*/ 2 h 280"/>
                <a:gd name="T6" fmla="*/ 1 w 426"/>
                <a:gd name="T7" fmla="*/ 2 h 280"/>
                <a:gd name="T8" fmla="*/ 1 w 426"/>
                <a:gd name="T9" fmla="*/ 2 h 280"/>
                <a:gd name="T10" fmla="*/ 1 w 426"/>
                <a:gd name="T11" fmla="*/ 2 h 280"/>
                <a:gd name="T12" fmla="*/ 1 w 426"/>
                <a:gd name="T13" fmla="*/ 2 h 280"/>
                <a:gd name="T14" fmla="*/ 1 w 426"/>
                <a:gd name="T15" fmla="*/ 2 h 280"/>
                <a:gd name="T16" fmla="*/ 1 w 426"/>
                <a:gd name="T17" fmla="*/ 2 h 280"/>
                <a:gd name="T18" fmla="*/ 1 w 426"/>
                <a:gd name="T19" fmla="*/ 2 h 280"/>
                <a:gd name="T20" fmla="*/ 1 w 426"/>
                <a:gd name="T21" fmla="*/ 2 h 280"/>
                <a:gd name="T22" fmla="*/ 1 w 426"/>
                <a:gd name="T23" fmla="*/ 2 h 280"/>
                <a:gd name="T24" fmla="*/ 1 w 426"/>
                <a:gd name="T25" fmla="*/ 2 h 280"/>
                <a:gd name="T26" fmla="*/ 1 w 426"/>
                <a:gd name="T27" fmla="*/ 2 h 280"/>
                <a:gd name="T28" fmla="*/ 1 w 426"/>
                <a:gd name="T29" fmla="*/ 2 h 280"/>
                <a:gd name="T30" fmla="*/ 1 w 426"/>
                <a:gd name="T31" fmla="*/ 2 h 280"/>
                <a:gd name="T32" fmla="*/ 1 w 426"/>
                <a:gd name="T33" fmla="*/ 2 h 280"/>
                <a:gd name="T34" fmla="*/ 1 w 426"/>
                <a:gd name="T35" fmla="*/ 2 h 280"/>
                <a:gd name="T36" fmla="*/ 1 w 426"/>
                <a:gd name="T37" fmla="*/ 2 h 280"/>
                <a:gd name="T38" fmla="*/ 1 w 426"/>
                <a:gd name="T39" fmla="*/ 2 h 280"/>
                <a:gd name="T40" fmla="*/ 1 w 426"/>
                <a:gd name="T41" fmla="*/ 2 h 280"/>
                <a:gd name="T42" fmla="*/ 1 w 426"/>
                <a:gd name="T43" fmla="*/ 2 h 280"/>
                <a:gd name="T44" fmla="*/ 1 w 426"/>
                <a:gd name="T45" fmla="*/ 2 h 280"/>
                <a:gd name="T46" fmla="*/ 1 w 426"/>
                <a:gd name="T47" fmla="*/ 2 h 280"/>
                <a:gd name="T48" fmla="*/ 1 w 426"/>
                <a:gd name="T49" fmla="*/ 2 h 280"/>
                <a:gd name="T50" fmla="*/ 1 w 426"/>
                <a:gd name="T51" fmla="*/ 2 h 280"/>
                <a:gd name="T52" fmla="*/ 1 w 426"/>
                <a:gd name="T53" fmla="*/ 2 h 280"/>
                <a:gd name="T54" fmla="*/ 1 w 426"/>
                <a:gd name="T55" fmla="*/ 2 h 280"/>
                <a:gd name="T56" fmla="*/ 1 w 426"/>
                <a:gd name="T57" fmla="*/ 2 h 280"/>
                <a:gd name="T58" fmla="*/ 1 w 426"/>
                <a:gd name="T59" fmla="*/ 2 h 280"/>
                <a:gd name="T60" fmla="*/ 1 w 426"/>
                <a:gd name="T61" fmla="*/ 2 h 280"/>
                <a:gd name="T62" fmla="*/ 1 w 426"/>
                <a:gd name="T63" fmla="*/ 2 h 280"/>
                <a:gd name="T64" fmla="*/ 1 w 426"/>
                <a:gd name="T65" fmla="*/ 2 h 280"/>
                <a:gd name="T66" fmla="*/ 1 w 426"/>
                <a:gd name="T67" fmla="*/ 2 h 280"/>
                <a:gd name="T68" fmla="*/ 1 w 426"/>
                <a:gd name="T69" fmla="*/ 2 h 280"/>
                <a:gd name="T70" fmla="*/ 1 w 426"/>
                <a:gd name="T71" fmla="*/ 2 h 280"/>
                <a:gd name="T72" fmla="*/ 1 w 426"/>
                <a:gd name="T73" fmla="*/ 2 h 280"/>
                <a:gd name="T74" fmla="*/ 1 w 426"/>
                <a:gd name="T75" fmla="*/ 0 h 28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6" h="280">
                  <a:moveTo>
                    <a:pt x="84" y="60"/>
                  </a:moveTo>
                  <a:cubicBezTo>
                    <a:pt x="79" y="52"/>
                    <a:pt x="70" y="45"/>
                    <a:pt x="68" y="36"/>
                  </a:cubicBezTo>
                  <a:cubicBezTo>
                    <a:pt x="67" y="29"/>
                    <a:pt x="68" y="22"/>
                    <a:pt x="64" y="16"/>
                  </a:cubicBezTo>
                  <a:cubicBezTo>
                    <a:pt x="62" y="12"/>
                    <a:pt x="56" y="13"/>
                    <a:pt x="52" y="12"/>
                  </a:cubicBezTo>
                  <a:cubicBezTo>
                    <a:pt x="40" y="13"/>
                    <a:pt x="27" y="11"/>
                    <a:pt x="16" y="16"/>
                  </a:cubicBezTo>
                  <a:cubicBezTo>
                    <a:pt x="0" y="24"/>
                    <a:pt x="43" y="40"/>
                    <a:pt x="44" y="40"/>
                  </a:cubicBezTo>
                  <a:cubicBezTo>
                    <a:pt x="45" y="44"/>
                    <a:pt x="50" y="49"/>
                    <a:pt x="48" y="52"/>
                  </a:cubicBezTo>
                  <a:cubicBezTo>
                    <a:pt x="42" y="60"/>
                    <a:pt x="24" y="68"/>
                    <a:pt x="24" y="68"/>
                  </a:cubicBezTo>
                  <a:cubicBezTo>
                    <a:pt x="38" y="88"/>
                    <a:pt x="65" y="89"/>
                    <a:pt x="88" y="92"/>
                  </a:cubicBezTo>
                  <a:cubicBezTo>
                    <a:pt x="101" y="96"/>
                    <a:pt x="124" y="112"/>
                    <a:pt x="124" y="112"/>
                  </a:cubicBezTo>
                  <a:cubicBezTo>
                    <a:pt x="125" y="116"/>
                    <a:pt x="125" y="121"/>
                    <a:pt x="128" y="124"/>
                  </a:cubicBezTo>
                  <a:cubicBezTo>
                    <a:pt x="131" y="128"/>
                    <a:pt x="137" y="128"/>
                    <a:pt x="140" y="132"/>
                  </a:cubicBezTo>
                  <a:cubicBezTo>
                    <a:pt x="144" y="139"/>
                    <a:pt x="148" y="156"/>
                    <a:pt x="148" y="156"/>
                  </a:cubicBezTo>
                  <a:cubicBezTo>
                    <a:pt x="144" y="171"/>
                    <a:pt x="137" y="181"/>
                    <a:pt x="132" y="196"/>
                  </a:cubicBezTo>
                  <a:cubicBezTo>
                    <a:pt x="151" y="209"/>
                    <a:pt x="167" y="207"/>
                    <a:pt x="180" y="188"/>
                  </a:cubicBezTo>
                  <a:cubicBezTo>
                    <a:pt x="182" y="196"/>
                    <a:pt x="184" y="211"/>
                    <a:pt x="192" y="216"/>
                  </a:cubicBezTo>
                  <a:cubicBezTo>
                    <a:pt x="199" y="220"/>
                    <a:pt x="208" y="221"/>
                    <a:pt x="216" y="224"/>
                  </a:cubicBezTo>
                  <a:cubicBezTo>
                    <a:pt x="220" y="225"/>
                    <a:pt x="228" y="228"/>
                    <a:pt x="228" y="228"/>
                  </a:cubicBezTo>
                  <a:cubicBezTo>
                    <a:pt x="236" y="227"/>
                    <a:pt x="245" y="228"/>
                    <a:pt x="252" y="224"/>
                  </a:cubicBezTo>
                  <a:cubicBezTo>
                    <a:pt x="269" y="216"/>
                    <a:pt x="252" y="204"/>
                    <a:pt x="276" y="196"/>
                  </a:cubicBezTo>
                  <a:cubicBezTo>
                    <a:pt x="296" y="209"/>
                    <a:pt x="322" y="231"/>
                    <a:pt x="336" y="252"/>
                  </a:cubicBezTo>
                  <a:cubicBezTo>
                    <a:pt x="354" y="280"/>
                    <a:pt x="343" y="273"/>
                    <a:pt x="364" y="280"/>
                  </a:cubicBezTo>
                  <a:cubicBezTo>
                    <a:pt x="376" y="262"/>
                    <a:pt x="375" y="241"/>
                    <a:pt x="360" y="224"/>
                  </a:cubicBezTo>
                  <a:cubicBezTo>
                    <a:pt x="352" y="216"/>
                    <a:pt x="336" y="200"/>
                    <a:pt x="336" y="200"/>
                  </a:cubicBezTo>
                  <a:cubicBezTo>
                    <a:pt x="323" y="162"/>
                    <a:pt x="322" y="174"/>
                    <a:pt x="372" y="168"/>
                  </a:cubicBezTo>
                  <a:cubicBezTo>
                    <a:pt x="384" y="164"/>
                    <a:pt x="396" y="160"/>
                    <a:pt x="408" y="156"/>
                  </a:cubicBezTo>
                  <a:cubicBezTo>
                    <a:pt x="412" y="155"/>
                    <a:pt x="420" y="152"/>
                    <a:pt x="420" y="152"/>
                  </a:cubicBezTo>
                  <a:cubicBezTo>
                    <a:pt x="421" y="148"/>
                    <a:pt x="426" y="144"/>
                    <a:pt x="424" y="140"/>
                  </a:cubicBezTo>
                  <a:cubicBezTo>
                    <a:pt x="420" y="131"/>
                    <a:pt x="365" y="146"/>
                    <a:pt x="356" y="148"/>
                  </a:cubicBezTo>
                  <a:cubicBezTo>
                    <a:pt x="339" y="146"/>
                    <a:pt x="316" y="152"/>
                    <a:pt x="304" y="140"/>
                  </a:cubicBezTo>
                  <a:cubicBezTo>
                    <a:pt x="301" y="137"/>
                    <a:pt x="302" y="132"/>
                    <a:pt x="300" y="128"/>
                  </a:cubicBezTo>
                  <a:cubicBezTo>
                    <a:pt x="298" y="124"/>
                    <a:pt x="296" y="119"/>
                    <a:pt x="292" y="116"/>
                  </a:cubicBezTo>
                  <a:cubicBezTo>
                    <a:pt x="272" y="98"/>
                    <a:pt x="244" y="91"/>
                    <a:pt x="220" y="80"/>
                  </a:cubicBezTo>
                  <a:cubicBezTo>
                    <a:pt x="201" y="72"/>
                    <a:pt x="180" y="67"/>
                    <a:pt x="160" y="60"/>
                  </a:cubicBezTo>
                  <a:cubicBezTo>
                    <a:pt x="152" y="57"/>
                    <a:pt x="136" y="52"/>
                    <a:pt x="136" y="52"/>
                  </a:cubicBezTo>
                  <a:cubicBezTo>
                    <a:pt x="113" y="55"/>
                    <a:pt x="98" y="64"/>
                    <a:pt x="80" y="52"/>
                  </a:cubicBezTo>
                  <a:cubicBezTo>
                    <a:pt x="70" y="38"/>
                    <a:pt x="74" y="44"/>
                    <a:pt x="68" y="32"/>
                  </a:cubicBezTo>
                  <a:lnTo>
                    <a:pt x="68" y="0"/>
                  </a:lnTo>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41" name="Freeform 51"/>
            <p:cNvSpPr>
              <a:spLocks/>
            </p:cNvSpPr>
            <p:nvPr/>
          </p:nvSpPr>
          <p:spPr bwMode="invGray">
            <a:xfrm>
              <a:off x="4255" y="3243"/>
              <a:ext cx="311" cy="211"/>
            </a:xfrm>
            <a:custGeom>
              <a:avLst/>
              <a:gdLst>
                <a:gd name="T0" fmla="*/ 0 w 416"/>
                <a:gd name="T1" fmla="*/ 1 h 282"/>
                <a:gd name="T2" fmla="*/ 1 w 416"/>
                <a:gd name="T3" fmla="*/ 1 h 282"/>
                <a:gd name="T4" fmla="*/ 1 w 416"/>
                <a:gd name="T5" fmla="*/ 1 h 282"/>
                <a:gd name="T6" fmla="*/ 1 w 416"/>
                <a:gd name="T7" fmla="*/ 1 h 282"/>
                <a:gd name="T8" fmla="*/ 1 w 416"/>
                <a:gd name="T9" fmla="*/ 1 h 282"/>
                <a:gd name="T10" fmla="*/ 1 w 416"/>
                <a:gd name="T11" fmla="*/ 1 h 282"/>
                <a:gd name="T12" fmla="*/ 1 w 416"/>
                <a:gd name="T13" fmla="*/ 1 h 282"/>
                <a:gd name="T14" fmla="*/ 1 w 416"/>
                <a:gd name="T15" fmla="*/ 1 h 282"/>
                <a:gd name="T16" fmla="*/ 1 w 416"/>
                <a:gd name="T17" fmla="*/ 1 h 282"/>
                <a:gd name="T18" fmla="*/ 1 w 416"/>
                <a:gd name="T19" fmla="*/ 1 h 282"/>
                <a:gd name="T20" fmla="*/ 1 w 416"/>
                <a:gd name="T21" fmla="*/ 1 h 282"/>
                <a:gd name="T22" fmla="*/ 1 w 416"/>
                <a:gd name="T23" fmla="*/ 1 h 282"/>
                <a:gd name="T24" fmla="*/ 1 w 416"/>
                <a:gd name="T25" fmla="*/ 1 h 282"/>
                <a:gd name="T26" fmla="*/ 1 w 416"/>
                <a:gd name="T27" fmla="*/ 1 h 282"/>
                <a:gd name="T28" fmla="*/ 1 w 416"/>
                <a:gd name="T29" fmla="*/ 1 h 282"/>
                <a:gd name="T30" fmla="*/ 1 w 416"/>
                <a:gd name="T31" fmla="*/ 1 h 282"/>
                <a:gd name="T32" fmla="*/ 1 w 416"/>
                <a:gd name="T33" fmla="*/ 1 h 282"/>
                <a:gd name="T34" fmla="*/ 1 w 416"/>
                <a:gd name="T35" fmla="*/ 1 h 282"/>
                <a:gd name="T36" fmla="*/ 1 w 416"/>
                <a:gd name="T37" fmla="*/ 1 h 282"/>
                <a:gd name="T38" fmla="*/ 1 w 416"/>
                <a:gd name="T39" fmla="*/ 1 h 282"/>
                <a:gd name="T40" fmla="*/ 1 w 416"/>
                <a:gd name="T41" fmla="*/ 1 h 282"/>
                <a:gd name="T42" fmla="*/ 1 w 416"/>
                <a:gd name="T43" fmla="*/ 1 h 282"/>
                <a:gd name="T44" fmla="*/ 1 w 416"/>
                <a:gd name="T45" fmla="*/ 1 h 282"/>
                <a:gd name="T46" fmla="*/ 1 w 416"/>
                <a:gd name="T47" fmla="*/ 1 h 282"/>
                <a:gd name="T48" fmla="*/ 1 w 416"/>
                <a:gd name="T49" fmla="*/ 1 h 282"/>
                <a:gd name="T50" fmla="*/ 1 w 416"/>
                <a:gd name="T51" fmla="*/ 1 h 282"/>
                <a:gd name="T52" fmla="*/ 1 w 416"/>
                <a:gd name="T53" fmla="*/ 1 h 282"/>
                <a:gd name="T54" fmla="*/ 1 w 416"/>
                <a:gd name="T55" fmla="*/ 1 h 282"/>
                <a:gd name="T56" fmla="*/ 1 w 416"/>
                <a:gd name="T57" fmla="*/ 1 h 282"/>
                <a:gd name="T58" fmla="*/ 1 w 416"/>
                <a:gd name="T59" fmla="*/ 1 h 282"/>
                <a:gd name="T60" fmla="*/ 1 w 416"/>
                <a:gd name="T61" fmla="*/ 1 h 282"/>
                <a:gd name="T62" fmla="*/ 1 w 416"/>
                <a:gd name="T63" fmla="*/ 1 h 282"/>
                <a:gd name="T64" fmla="*/ 0 w 416"/>
                <a:gd name="T65" fmla="*/ 1 h 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16" h="282">
                  <a:moveTo>
                    <a:pt x="0" y="1"/>
                  </a:moveTo>
                  <a:cubicBezTo>
                    <a:pt x="7" y="22"/>
                    <a:pt x="2" y="9"/>
                    <a:pt x="20" y="37"/>
                  </a:cubicBezTo>
                  <a:cubicBezTo>
                    <a:pt x="23" y="41"/>
                    <a:pt x="28" y="49"/>
                    <a:pt x="28" y="49"/>
                  </a:cubicBezTo>
                  <a:cubicBezTo>
                    <a:pt x="5" y="84"/>
                    <a:pt x="65" y="78"/>
                    <a:pt x="84" y="89"/>
                  </a:cubicBezTo>
                  <a:cubicBezTo>
                    <a:pt x="97" y="96"/>
                    <a:pt x="108" y="105"/>
                    <a:pt x="120" y="113"/>
                  </a:cubicBezTo>
                  <a:cubicBezTo>
                    <a:pt x="124" y="116"/>
                    <a:pt x="132" y="121"/>
                    <a:pt x="132" y="121"/>
                  </a:cubicBezTo>
                  <a:cubicBezTo>
                    <a:pt x="138" y="138"/>
                    <a:pt x="132" y="151"/>
                    <a:pt x="136" y="169"/>
                  </a:cubicBezTo>
                  <a:cubicBezTo>
                    <a:pt x="107" y="188"/>
                    <a:pt x="110" y="176"/>
                    <a:pt x="116" y="201"/>
                  </a:cubicBezTo>
                  <a:cubicBezTo>
                    <a:pt x="123" y="200"/>
                    <a:pt x="130" y="199"/>
                    <a:pt x="136" y="197"/>
                  </a:cubicBezTo>
                  <a:cubicBezTo>
                    <a:pt x="141" y="195"/>
                    <a:pt x="143" y="188"/>
                    <a:pt x="148" y="189"/>
                  </a:cubicBezTo>
                  <a:cubicBezTo>
                    <a:pt x="154" y="190"/>
                    <a:pt x="156" y="198"/>
                    <a:pt x="160" y="201"/>
                  </a:cubicBezTo>
                  <a:cubicBezTo>
                    <a:pt x="168" y="207"/>
                    <a:pt x="176" y="212"/>
                    <a:pt x="184" y="217"/>
                  </a:cubicBezTo>
                  <a:cubicBezTo>
                    <a:pt x="192" y="222"/>
                    <a:pt x="208" y="233"/>
                    <a:pt x="208" y="233"/>
                  </a:cubicBezTo>
                  <a:cubicBezTo>
                    <a:pt x="216" y="231"/>
                    <a:pt x="234" y="230"/>
                    <a:pt x="240" y="221"/>
                  </a:cubicBezTo>
                  <a:cubicBezTo>
                    <a:pt x="244" y="214"/>
                    <a:pt x="248" y="197"/>
                    <a:pt x="248" y="197"/>
                  </a:cubicBezTo>
                  <a:cubicBezTo>
                    <a:pt x="255" y="198"/>
                    <a:pt x="261" y="199"/>
                    <a:pt x="268" y="201"/>
                  </a:cubicBezTo>
                  <a:cubicBezTo>
                    <a:pt x="276" y="203"/>
                    <a:pt x="292" y="209"/>
                    <a:pt x="292" y="209"/>
                  </a:cubicBezTo>
                  <a:cubicBezTo>
                    <a:pt x="298" y="242"/>
                    <a:pt x="306" y="270"/>
                    <a:pt x="340" y="281"/>
                  </a:cubicBezTo>
                  <a:cubicBezTo>
                    <a:pt x="345" y="280"/>
                    <a:pt x="354" y="282"/>
                    <a:pt x="356" y="277"/>
                  </a:cubicBezTo>
                  <a:cubicBezTo>
                    <a:pt x="359" y="270"/>
                    <a:pt x="355" y="260"/>
                    <a:pt x="352" y="253"/>
                  </a:cubicBezTo>
                  <a:cubicBezTo>
                    <a:pt x="346" y="238"/>
                    <a:pt x="329" y="206"/>
                    <a:pt x="316" y="197"/>
                  </a:cubicBezTo>
                  <a:cubicBezTo>
                    <a:pt x="307" y="170"/>
                    <a:pt x="339" y="175"/>
                    <a:pt x="360" y="173"/>
                  </a:cubicBezTo>
                  <a:cubicBezTo>
                    <a:pt x="383" y="165"/>
                    <a:pt x="391" y="162"/>
                    <a:pt x="408" y="145"/>
                  </a:cubicBezTo>
                  <a:cubicBezTo>
                    <a:pt x="412" y="140"/>
                    <a:pt x="416" y="121"/>
                    <a:pt x="409" y="120"/>
                  </a:cubicBezTo>
                  <a:cubicBezTo>
                    <a:pt x="402" y="119"/>
                    <a:pt x="384" y="135"/>
                    <a:pt x="367" y="138"/>
                  </a:cubicBezTo>
                  <a:cubicBezTo>
                    <a:pt x="350" y="141"/>
                    <a:pt x="325" y="144"/>
                    <a:pt x="308" y="137"/>
                  </a:cubicBezTo>
                  <a:cubicBezTo>
                    <a:pt x="286" y="130"/>
                    <a:pt x="284" y="111"/>
                    <a:pt x="264" y="97"/>
                  </a:cubicBezTo>
                  <a:cubicBezTo>
                    <a:pt x="238" y="80"/>
                    <a:pt x="203" y="76"/>
                    <a:pt x="180" y="61"/>
                  </a:cubicBezTo>
                  <a:cubicBezTo>
                    <a:pt x="163" y="50"/>
                    <a:pt x="150" y="39"/>
                    <a:pt x="132" y="33"/>
                  </a:cubicBezTo>
                  <a:cubicBezTo>
                    <a:pt x="119" y="35"/>
                    <a:pt x="102" y="31"/>
                    <a:pt x="92" y="41"/>
                  </a:cubicBezTo>
                  <a:cubicBezTo>
                    <a:pt x="71" y="62"/>
                    <a:pt x="108" y="46"/>
                    <a:pt x="76" y="57"/>
                  </a:cubicBezTo>
                  <a:cubicBezTo>
                    <a:pt x="52" y="49"/>
                    <a:pt x="67" y="38"/>
                    <a:pt x="56" y="17"/>
                  </a:cubicBezTo>
                  <a:cubicBezTo>
                    <a:pt x="48" y="0"/>
                    <a:pt x="16" y="1"/>
                    <a:pt x="0"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42" name="Freeform 52"/>
            <p:cNvSpPr>
              <a:spLocks/>
            </p:cNvSpPr>
            <p:nvPr/>
          </p:nvSpPr>
          <p:spPr bwMode="invGray">
            <a:xfrm>
              <a:off x="4485" y="4013"/>
              <a:ext cx="45" cy="58"/>
            </a:xfrm>
            <a:custGeom>
              <a:avLst/>
              <a:gdLst>
                <a:gd name="T0" fmla="*/ 2 w 60"/>
                <a:gd name="T1" fmla="*/ 1 h 78"/>
                <a:gd name="T2" fmla="*/ 0 w 60"/>
                <a:gd name="T3" fmla="*/ 1 h 78"/>
                <a:gd name="T4" fmla="*/ 2 w 60"/>
                <a:gd name="T5" fmla="*/ 1 h 78"/>
                <a:gd name="T6" fmla="*/ 2 w 60"/>
                <a:gd name="T7" fmla="*/ 1 h 78"/>
                <a:gd name="T8" fmla="*/ 2 w 60"/>
                <a:gd name="T9" fmla="*/ 1 h 78"/>
                <a:gd name="T10" fmla="*/ 2 w 60"/>
                <a:gd name="T11" fmla="*/ 1 h 78"/>
                <a:gd name="T12" fmla="*/ 2 w 60"/>
                <a:gd name="T13" fmla="*/ 1 h 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78">
                  <a:moveTo>
                    <a:pt x="32" y="18"/>
                  </a:moveTo>
                  <a:cubicBezTo>
                    <a:pt x="16" y="7"/>
                    <a:pt x="12" y="0"/>
                    <a:pt x="0" y="18"/>
                  </a:cubicBezTo>
                  <a:cubicBezTo>
                    <a:pt x="6" y="27"/>
                    <a:pt x="15" y="33"/>
                    <a:pt x="20" y="42"/>
                  </a:cubicBezTo>
                  <a:cubicBezTo>
                    <a:pt x="24" y="49"/>
                    <a:pt x="25" y="58"/>
                    <a:pt x="28" y="66"/>
                  </a:cubicBezTo>
                  <a:cubicBezTo>
                    <a:pt x="29" y="70"/>
                    <a:pt x="32" y="78"/>
                    <a:pt x="32" y="78"/>
                  </a:cubicBezTo>
                  <a:cubicBezTo>
                    <a:pt x="52" y="73"/>
                    <a:pt x="54" y="69"/>
                    <a:pt x="60" y="50"/>
                  </a:cubicBezTo>
                  <a:cubicBezTo>
                    <a:pt x="54" y="32"/>
                    <a:pt x="50" y="27"/>
                    <a:pt x="32" y="18"/>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43" name="Freeform 53"/>
            <p:cNvSpPr>
              <a:spLocks/>
            </p:cNvSpPr>
            <p:nvPr/>
          </p:nvSpPr>
          <p:spPr bwMode="invGray">
            <a:xfrm>
              <a:off x="4621" y="3923"/>
              <a:ext cx="164" cy="85"/>
            </a:xfrm>
            <a:custGeom>
              <a:avLst/>
              <a:gdLst>
                <a:gd name="T0" fmla="*/ 1 w 219"/>
                <a:gd name="T1" fmla="*/ 2 h 113"/>
                <a:gd name="T2" fmla="*/ 1 w 219"/>
                <a:gd name="T3" fmla="*/ 2 h 113"/>
                <a:gd name="T4" fmla="*/ 1 w 219"/>
                <a:gd name="T5" fmla="*/ 2 h 113"/>
                <a:gd name="T6" fmla="*/ 1 w 219"/>
                <a:gd name="T7" fmla="*/ 2 h 113"/>
                <a:gd name="T8" fmla="*/ 1 w 219"/>
                <a:gd name="T9" fmla="*/ 2 h 113"/>
                <a:gd name="T10" fmla="*/ 1 w 219"/>
                <a:gd name="T11" fmla="*/ 2 h 113"/>
                <a:gd name="T12" fmla="*/ 1 w 219"/>
                <a:gd name="T13" fmla="*/ 2 h 113"/>
                <a:gd name="T14" fmla="*/ 1 w 219"/>
                <a:gd name="T15" fmla="*/ 2 h 113"/>
                <a:gd name="T16" fmla="*/ 1 w 219"/>
                <a:gd name="T17" fmla="*/ 0 h 113"/>
                <a:gd name="T18" fmla="*/ 1 w 219"/>
                <a:gd name="T19" fmla="*/ 2 h 113"/>
                <a:gd name="T20" fmla="*/ 1 w 219"/>
                <a:gd name="T21" fmla="*/ 2 h 113"/>
                <a:gd name="T22" fmla="*/ 1 w 219"/>
                <a:gd name="T23" fmla="*/ 2 h 113"/>
                <a:gd name="T24" fmla="*/ 1 w 219"/>
                <a:gd name="T25" fmla="*/ 2 h 113"/>
                <a:gd name="T26" fmla="*/ 1 w 219"/>
                <a:gd name="T27" fmla="*/ 2 h 1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9" h="113">
                  <a:moveTo>
                    <a:pt x="47" y="73"/>
                  </a:moveTo>
                  <a:cubicBezTo>
                    <a:pt x="44" y="69"/>
                    <a:pt x="44" y="62"/>
                    <a:pt x="39" y="61"/>
                  </a:cubicBezTo>
                  <a:cubicBezTo>
                    <a:pt x="31" y="60"/>
                    <a:pt x="15" y="69"/>
                    <a:pt x="15" y="69"/>
                  </a:cubicBezTo>
                  <a:cubicBezTo>
                    <a:pt x="0" y="91"/>
                    <a:pt x="20" y="101"/>
                    <a:pt x="39" y="113"/>
                  </a:cubicBezTo>
                  <a:cubicBezTo>
                    <a:pt x="67" y="107"/>
                    <a:pt x="96" y="98"/>
                    <a:pt x="123" y="89"/>
                  </a:cubicBezTo>
                  <a:cubicBezTo>
                    <a:pt x="132" y="86"/>
                    <a:pt x="139" y="78"/>
                    <a:pt x="147" y="73"/>
                  </a:cubicBezTo>
                  <a:cubicBezTo>
                    <a:pt x="154" y="68"/>
                    <a:pt x="171" y="65"/>
                    <a:pt x="171" y="65"/>
                  </a:cubicBezTo>
                  <a:cubicBezTo>
                    <a:pt x="186" y="50"/>
                    <a:pt x="207" y="36"/>
                    <a:pt x="219" y="19"/>
                  </a:cubicBezTo>
                  <a:cubicBezTo>
                    <a:pt x="215" y="16"/>
                    <a:pt x="215" y="0"/>
                    <a:pt x="210" y="0"/>
                  </a:cubicBezTo>
                  <a:cubicBezTo>
                    <a:pt x="205" y="0"/>
                    <a:pt x="183" y="15"/>
                    <a:pt x="179" y="17"/>
                  </a:cubicBezTo>
                  <a:cubicBezTo>
                    <a:pt x="159" y="26"/>
                    <a:pt x="129" y="37"/>
                    <a:pt x="107" y="41"/>
                  </a:cubicBezTo>
                  <a:cubicBezTo>
                    <a:pt x="99" y="42"/>
                    <a:pt x="91" y="43"/>
                    <a:pt x="83" y="45"/>
                  </a:cubicBezTo>
                  <a:cubicBezTo>
                    <a:pt x="75" y="47"/>
                    <a:pt x="59" y="53"/>
                    <a:pt x="59" y="53"/>
                  </a:cubicBezTo>
                  <a:cubicBezTo>
                    <a:pt x="49" y="67"/>
                    <a:pt x="53" y="61"/>
                    <a:pt x="47" y="7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44" name="Freeform 54"/>
            <p:cNvSpPr>
              <a:spLocks/>
            </p:cNvSpPr>
            <p:nvPr/>
          </p:nvSpPr>
          <p:spPr bwMode="invGray">
            <a:xfrm>
              <a:off x="4791" y="3873"/>
              <a:ext cx="104" cy="92"/>
            </a:xfrm>
            <a:custGeom>
              <a:avLst/>
              <a:gdLst>
                <a:gd name="T0" fmla="*/ 1 w 139"/>
                <a:gd name="T1" fmla="*/ 2 h 122"/>
                <a:gd name="T2" fmla="*/ 1 w 139"/>
                <a:gd name="T3" fmla="*/ 2 h 122"/>
                <a:gd name="T4" fmla="*/ 0 w 139"/>
                <a:gd name="T5" fmla="*/ 2 h 122"/>
                <a:gd name="T6" fmla="*/ 1 w 139"/>
                <a:gd name="T7" fmla="*/ 2 h 122"/>
                <a:gd name="T8" fmla="*/ 1 w 139"/>
                <a:gd name="T9" fmla="*/ 2 h 122"/>
                <a:gd name="T10" fmla="*/ 1 w 139"/>
                <a:gd name="T11" fmla="*/ 2 h 122"/>
                <a:gd name="T12" fmla="*/ 1 w 139"/>
                <a:gd name="T13" fmla="*/ 2 h 122"/>
                <a:gd name="T14" fmla="*/ 1 w 139"/>
                <a:gd name="T15" fmla="*/ 2 h 122"/>
                <a:gd name="T16" fmla="*/ 1 w 139"/>
                <a:gd name="T17" fmla="*/ 2 h 122"/>
                <a:gd name="T18" fmla="*/ 1 w 139"/>
                <a:gd name="T19" fmla="*/ 2 h 122"/>
                <a:gd name="T20" fmla="*/ 1 w 139"/>
                <a:gd name="T21" fmla="*/ 2 h 122"/>
                <a:gd name="T22" fmla="*/ 1 w 139"/>
                <a:gd name="T23" fmla="*/ 2 h 1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122">
                  <a:moveTo>
                    <a:pt x="12" y="60"/>
                  </a:moveTo>
                  <a:cubicBezTo>
                    <a:pt x="11" y="68"/>
                    <a:pt x="10" y="76"/>
                    <a:pt x="8" y="84"/>
                  </a:cubicBezTo>
                  <a:cubicBezTo>
                    <a:pt x="6" y="92"/>
                    <a:pt x="0" y="108"/>
                    <a:pt x="0" y="108"/>
                  </a:cubicBezTo>
                  <a:cubicBezTo>
                    <a:pt x="14" y="118"/>
                    <a:pt x="19" y="122"/>
                    <a:pt x="36" y="116"/>
                  </a:cubicBezTo>
                  <a:cubicBezTo>
                    <a:pt x="46" y="86"/>
                    <a:pt x="31" y="122"/>
                    <a:pt x="52" y="96"/>
                  </a:cubicBezTo>
                  <a:cubicBezTo>
                    <a:pt x="83" y="57"/>
                    <a:pt x="30" y="74"/>
                    <a:pt x="124" y="68"/>
                  </a:cubicBezTo>
                  <a:cubicBezTo>
                    <a:pt x="125" y="67"/>
                    <a:pt x="139" y="48"/>
                    <a:pt x="136" y="44"/>
                  </a:cubicBezTo>
                  <a:cubicBezTo>
                    <a:pt x="130" y="36"/>
                    <a:pt x="120" y="33"/>
                    <a:pt x="112" y="28"/>
                  </a:cubicBezTo>
                  <a:cubicBezTo>
                    <a:pt x="108" y="25"/>
                    <a:pt x="100" y="20"/>
                    <a:pt x="100" y="20"/>
                  </a:cubicBezTo>
                  <a:cubicBezTo>
                    <a:pt x="89" y="4"/>
                    <a:pt x="92" y="0"/>
                    <a:pt x="64" y="12"/>
                  </a:cubicBezTo>
                  <a:cubicBezTo>
                    <a:pt x="57" y="15"/>
                    <a:pt x="55" y="30"/>
                    <a:pt x="52" y="36"/>
                  </a:cubicBezTo>
                  <a:cubicBezTo>
                    <a:pt x="46" y="49"/>
                    <a:pt x="26" y="60"/>
                    <a:pt x="12" y="6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45" name="Freeform 55"/>
            <p:cNvSpPr>
              <a:spLocks/>
            </p:cNvSpPr>
            <p:nvPr/>
          </p:nvSpPr>
          <p:spPr bwMode="invGray">
            <a:xfrm>
              <a:off x="4846" y="3832"/>
              <a:ext cx="37" cy="26"/>
            </a:xfrm>
            <a:custGeom>
              <a:avLst/>
              <a:gdLst>
                <a:gd name="T0" fmla="*/ 2 w 49"/>
                <a:gd name="T1" fmla="*/ 0 h 35"/>
                <a:gd name="T2" fmla="*/ 2 w 49"/>
                <a:gd name="T3" fmla="*/ 1 h 35"/>
                <a:gd name="T4" fmla="*/ 2 w 49"/>
                <a:gd name="T5" fmla="*/ 1 h 35"/>
                <a:gd name="T6" fmla="*/ 2 w 49"/>
                <a:gd name="T7" fmla="*/ 1 h 35"/>
                <a:gd name="T8" fmla="*/ 2 w 49"/>
                <a:gd name="T9" fmla="*/ 0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35">
                  <a:moveTo>
                    <a:pt x="29" y="0"/>
                  </a:moveTo>
                  <a:cubicBezTo>
                    <a:pt x="25" y="12"/>
                    <a:pt x="19" y="7"/>
                    <a:pt x="8" y="11"/>
                  </a:cubicBezTo>
                  <a:cubicBezTo>
                    <a:pt x="0" y="23"/>
                    <a:pt x="14" y="34"/>
                    <a:pt x="24" y="35"/>
                  </a:cubicBezTo>
                  <a:cubicBezTo>
                    <a:pt x="30" y="34"/>
                    <a:pt x="33" y="28"/>
                    <a:pt x="39" y="26"/>
                  </a:cubicBezTo>
                  <a:cubicBezTo>
                    <a:pt x="49" y="22"/>
                    <a:pt x="29" y="3"/>
                    <a:pt x="2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46" name="Freeform 56"/>
            <p:cNvSpPr>
              <a:spLocks/>
            </p:cNvSpPr>
            <p:nvPr/>
          </p:nvSpPr>
          <p:spPr bwMode="invGray">
            <a:xfrm>
              <a:off x="3123" y="3346"/>
              <a:ext cx="123" cy="201"/>
            </a:xfrm>
            <a:custGeom>
              <a:avLst/>
              <a:gdLst>
                <a:gd name="T0" fmla="*/ 2 w 164"/>
                <a:gd name="T1" fmla="*/ 0 h 268"/>
                <a:gd name="T2" fmla="*/ 2 w 164"/>
                <a:gd name="T3" fmla="*/ 2 h 268"/>
                <a:gd name="T4" fmla="*/ 2 w 164"/>
                <a:gd name="T5" fmla="*/ 2 h 268"/>
                <a:gd name="T6" fmla="*/ 2 w 164"/>
                <a:gd name="T7" fmla="*/ 2 h 268"/>
                <a:gd name="T8" fmla="*/ 2 w 164"/>
                <a:gd name="T9" fmla="*/ 2 h 268"/>
                <a:gd name="T10" fmla="*/ 2 w 164"/>
                <a:gd name="T11" fmla="*/ 2 h 268"/>
                <a:gd name="T12" fmla="*/ 2 w 164"/>
                <a:gd name="T13" fmla="*/ 2 h 268"/>
                <a:gd name="T14" fmla="*/ 2 w 164"/>
                <a:gd name="T15" fmla="*/ 2 h 268"/>
                <a:gd name="T16" fmla="*/ 0 w 164"/>
                <a:gd name="T17" fmla="*/ 2 h 268"/>
                <a:gd name="T18" fmla="*/ 2 w 164"/>
                <a:gd name="T19" fmla="*/ 2 h 268"/>
                <a:gd name="T20" fmla="*/ 2 w 164"/>
                <a:gd name="T21" fmla="*/ 2 h 268"/>
                <a:gd name="T22" fmla="*/ 2 w 164"/>
                <a:gd name="T23" fmla="*/ 2 h 268"/>
                <a:gd name="T24" fmla="*/ 2 w 164"/>
                <a:gd name="T25" fmla="*/ 2 h 268"/>
                <a:gd name="T26" fmla="*/ 2 w 164"/>
                <a:gd name="T27" fmla="*/ 2 h 268"/>
                <a:gd name="T28" fmla="*/ 2 w 164"/>
                <a:gd name="T29" fmla="*/ 2 h 268"/>
                <a:gd name="T30" fmla="*/ 2 w 164"/>
                <a:gd name="T31" fmla="*/ 2 h 268"/>
                <a:gd name="T32" fmla="*/ 2 w 164"/>
                <a:gd name="T33" fmla="*/ 0 h 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4" h="268">
                  <a:moveTo>
                    <a:pt x="128" y="0"/>
                  </a:moveTo>
                  <a:cubicBezTo>
                    <a:pt x="123" y="16"/>
                    <a:pt x="120" y="23"/>
                    <a:pt x="104" y="28"/>
                  </a:cubicBezTo>
                  <a:cubicBezTo>
                    <a:pt x="102" y="35"/>
                    <a:pt x="97" y="57"/>
                    <a:pt x="88" y="64"/>
                  </a:cubicBezTo>
                  <a:cubicBezTo>
                    <a:pt x="75" y="75"/>
                    <a:pt x="51" y="74"/>
                    <a:pt x="36" y="84"/>
                  </a:cubicBezTo>
                  <a:cubicBezTo>
                    <a:pt x="33" y="88"/>
                    <a:pt x="32" y="93"/>
                    <a:pt x="28" y="96"/>
                  </a:cubicBezTo>
                  <a:cubicBezTo>
                    <a:pt x="25" y="99"/>
                    <a:pt x="17" y="96"/>
                    <a:pt x="16" y="100"/>
                  </a:cubicBezTo>
                  <a:cubicBezTo>
                    <a:pt x="14" y="110"/>
                    <a:pt x="18" y="121"/>
                    <a:pt x="20" y="132"/>
                  </a:cubicBezTo>
                  <a:cubicBezTo>
                    <a:pt x="22" y="140"/>
                    <a:pt x="28" y="156"/>
                    <a:pt x="28" y="156"/>
                  </a:cubicBezTo>
                  <a:cubicBezTo>
                    <a:pt x="13" y="166"/>
                    <a:pt x="6" y="183"/>
                    <a:pt x="0" y="200"/>
                  </a:cubicBezTo>
                  <a:cubicBezTo>
                    <a:pt x="3" y="210"/>
                    <a:pt x="19" y="254"/>
                    <a:pt x="28" y="260"/>
                  </a:cubicBezTo>
                  <a:cubicBezTo>
                    <a:pt x="35" y="264"/>
                    <a:pt x="52" y="268"/>
                    <a:pt x="52" y="268"/>
                  </a:cubicBezTo>
                  <a:cubicBezTo>
                    <a:pt x="85" y="261"/>
                    <a:pt x="79" y="244"/>
                    <a:pt x="88" y="216"/>
                  </a:cubicBezTo>
                  <a:cubicBezTo>
                    <a:pt x="91" y="207"/>
                    <a:pt x="99" y="200"/>
                    <a:pt x="104" y="192"/>
                  </a:cubicBezTo>
                  <a:cubicBezTo>
                    <a:pt x="116" y="174"/>
                    <a:pt x="121" y="136"/>
                    <a:pt x="128" y="116"/>
                  </a:cubicBezTo>
                  <a:cubicBezTo>
                    <a:pt x="131" y="108"/>
                    <a:pt x="134" y="79"/>
                    <a:pt x="140" y="76"/>
                  </a:cubicBezTo>
                  <a:cubicBezTo>
                    <a:pt x="147" y="72"/>
                    <a:pt x="156" y="73"/>
                    <a:pt x="164" y="72"/>
                  </a:cubicBezTo>
                  <a:cubicBezTo>
                    <a:pt x="158" y="19"/>
                    <a:pt x="161" y="33"/>
                    <a:pt x="12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47" name="Freeform 57"/>
            <p:cNvSpPr>
              <a:spLocks/>
            </p:cNvSpPr>
            <p:nvPr/>
          </p:nvSpPr>
          <p:spPr bwMode="invGray">
            <a:xfrm>
              <a:off x="3655" y="3034"/>
              <a:ext cx="49" cy="61"/>
            </a:xfrm>
            <a:custGeom>
              <a:avLst/>
              <a:gdLst>
                <a:gd name="T0" fmla="*/ 1 w 66"/>
                <a:gd name="T1" fmla="*/ 0 h 81"/>
                <a:gd name="T2" fmla="*/ 1 w 66"/>
                <a:gd name="T3" fmla="*/ 2 h 81"/>
                <a:gd name="T4" fmla="*/ 1 w 66"/>
                <a:gd name="T5" fmla="*/ 2 h 81"/>
                <a:gd name="T6" fmla="*/ 1 w 66"/>
                <a:gd name="T7" fmla="*/ 2 h 81"/>
                <a:gd name="T8" fmla="*/ 1 w 66"/>
                <a:gd name="T9" fmla="*/ 2 h 81"/>
                <a:gd name="T10" fmla="*/ 1 w 66"/>
                <a:gd name="T11" fmla="*/ 0 h 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81">
                  <a:moveTo>
                    <a:pt x="29" y="0"/>
                  </a:moveTo>
                  <a:cubicBezTo>
                    <a:pt x="0" y="10"/>
                    <a:pt x="20" y="38"/>
                    <a:pt x="25" y="60"/>
                  </a:cubicBezTo>
                  <a:cubicBezTo>
                    <a:pt x="26" y="65"/>
                    <a:pt x="26" y="72"/>
                    <a:pt x="29" y="76"/>
                  </a:cubicBezTo>
                  <a:cubicBezTo>
                    <a:pt x="32" y="79"/>
                    <a:pt x="37" y="79"/>
                    <a:pt x="41" y="80"/>
                  </a:cubicBezTo>
                  <a:cubicBezTo>
                    <a:pt x="46" y="79"/>
                    <a:pt x="55" y="81"/>
                    <a:pt x="57" y="76"/>
                  </a:cubicBezTo>
                  <a:cubicBezTo>
                    <a:pt x="66" y="53"/>
                    <a:pt x="45" y="16"/>
                    <a:pt x="2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48" name="Freeform 58"/>
            <p:cNvSpPr>
              <a:spLocks/>
            </p:cNvSpPr>
            <p:nvPr/>
          </p:nvSpPr>
          <p:spPr bwMode="invGray">
            <a:xfrm>
              <a:off x="3988" y="3100"/>
              <a:ext cx="111" cy="183"/>
            </a:xfrm>
            <a:custGeom>
              <a:avLst/>
              <a:gdLst>
                <a:gd name="T0" fmla="*/ 2 w 148"/>
                <a:gd name="T1" fmla="*/ 0 h 244"/>
                <a:gd name="T2" fmla="*/ 2 w 148"/>
                <a:gd name="T3" fmla="*/ 2 h 244"/>
                <a:gd name="T4" fmla="*/ 2 w 148"/>
                <a:gd name="T5" fmla="*/ 2 h 244"/>
                <a:gd name="T6" fmla="*/ 2 w 148"/>
                <a:gd name="T7" fmla="*/ 2 h 244"/>
                <a:gd name="T8" fmla="*/ 2 w 148"/>
                <a:gd name="T9" fmla="*/ 2 h 244"/>
                <a:gd name="T10" fmla="*/ 2 w 148"/>
                <a:gd name="T11" fmla="*/ 2 h 244"/>
                <a:gd name="T12" fmla="*/ 2 w 148"/>
                <a:gd name="T13" fmla="*/ 2 h 244"/>
                <a:gd name="T14" fmla="*/ 2 w 148"/>
                <a:gd name="T15" fmla="*/ 2 h 244"/>
                <a:gd name="T16" fmla="*/ 2 w 148"/>
                <a:gd name="T17" fmla="*/ 2 h 244"/>
                <a:gd name="T18" fmla="*/ 2 w 148"/>
                <a:gd name="T19" fmla="*/ 2 h 244"/>
                <a:gd name="T20" fmla="*/ 2 w 148"/>
                <a:gd name="T21" fmla="*/ 2 h 244"/>
                <a:gd name="T22" fmla="*/ 2 w 148"/>
                <a:gd name="T23" fmla="*/ 2 h 244"/>
                <a:gd name="T24" fmla="*/ 2 w 148"/>
                <a:gd name="T25" fmla="*/ 2 h 244"/>
                <a:gd name="T26" fmla="*/ 2 w 148"/>
                <a:gd name="T27" fmla="*/ 0 h 2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8" h="244">
                  <a:moveTo>
                    <a:pt x="96" y="0"/>
                  </a:moveTo>
                  <a:cubicBezTo>
                    <a:pt x="86" y="29"/>
                    <a:pt x="70" y="55"/>
                    <a:pt x="60" y="84"/>
                  </a:cubicBezTo>
                  <a:cubicBezTo>
                    <a:pt x="57" y="92"/>
                    <a:pt x="43" y="87"/>
                    <a:pt x="36" y="92"/>
                  </a:cubicBezTo>
                  <a:cubicBezTo>
                    <a:pt x="28" y="97"/>
                    <a:pt x="12" y="108"/>
                    <a:pt x="12" y="108"/>
                  </a:cubicBezTo>
                  <a:cubicBezTo>
                    <a:pt x="0" y="144"/>
                    <a:pt x="30" y="158"/>
                    <a:pt x="40" y="188"/>
                  </a:cubicBezTo>
                  <a:cubicBezTo>
                    <a:pt x="44" y="200"/>
                    <a:pt x="45" y="213"/>
                    <a:pt x="52" y="224"/>
                  </a:cubicBezTo>
                  <a:cubicBezTo>
                    <a:pt x="55" y="228"/>
                    <a:pt x="56" y="233"/>
                    <a:pt x="60" y="236"/>
                  </a:cubicBezTo>
                  <a:cubicBezTo>
                    <a:pt x="67" y="240"/>
                    <a:pt x="84" y="244"/>
                    <a:pt x="84" y="244"/>
                  </a:cubicBezTo>
                  <a:cubicBezTo>
                    <a:pt x="111" y="235"/>
                    <a:pt x="103" y="218"/>
                    <a:pt x="96" y="196"/>
                  </a:cubicBezTo>
                  <a:cubicBezTo>
                    <a:pt x="100" y="183"/>
                    <a:pt x="124" y="168"/>
                    <a:pt x="124" y="168"/>
                  </a:cubicBezTo>
                  <a:cubicBezTo>
                    <a:pt x="148" y="132"/>
                    <a:pt x="123" y="101"/>
                    <a:pt x="112" y="68"/>
                  </a:cubicBezTo>
                  <a:cubicBezTo>
                    <a:pt x="140" y="59"/>
                    <a:pt x="133" y="68"/>
                    <a:pt x="140" y="48"/>
                  </a:cubicBezTo>
                  <a:cubicBezTo>
                    <a:pt x="136" y="35"/>
                    <a:pt x="112" y="20"/>
                    <a:pt x="112" y="20"/>
                  </a:cubicBezTo>
                  <a:cubicBezTo>
                    <a:pt x="102" y="5"/>
                    <a:pt x="107" y="11"/>
                    <a:pt x="9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49" name="Freeform 59"/>
            <p:cNvSpPr>
              <a:spLocks/>
            </p:cNvSpPr>
            <p:nvPr/>
          </p:nvSpPr>
          <p:spPr bwMode="invGray">
            <a:xfrm>
              <a:off x="3894" y="3043"/>
              <a:ext cx="72" cy="137"/>
            </a:xfrm>
            <a:custGeom>
              <a:avLst/>
              <a:gdLst>
                <a:gd name="T0" fmla="*/ 2 w 96"/>
                <a:gd name="T1" fmla="*/ 1 h 183"/>
                <a:gd name="T2" fmla="*/ 2 w 96"/>
                <a:gd name="T3" fmla="*/ 1 h 183"/>
                <a:gd name="T4" fmla="*/ 2 w 96"/>
                <a:gd name="T5" fmla="*/ 1 h 183"/>
                <a:gd name="T6" fmla="*/ 2 w 96"/>
                <a:gd name="T7" fmla="*/ 1 h 183"/>
                <a:gd name="T8" fmla="*/ 2 w 96"/>
                <a:gd name="T9" fmla="*/ 1 h 183"/>
                <a:gd name="T10" fmla="*/ 2 w 96"/>
                <a:gd name="T11" fmla="*/ 1 h 183"/>
                <a:gd name="T12" fmla="*/ 2 w 96"/>
                <a:gd name="T13" fmla="*/ 1 h 183"/>
                <a:gd name="T14" fmla="*/ 2 w 96"/>
                <a:gd name="T15" fmla="*/ 1 h 183"/>
                <a:gd name="T16" fmla="*/ 2 w 96"/>
                <a:gd name="T17" fmla="*/ 1 h 183"/>
                <a:gd name="T18" fmla="*/ 2 w 96"/>
                <a:gd name="T19" fmla="*/ 1 h 183"/>
                <a:gd name="T20" fmla="*/ 2 w 96"/>
                <a:gd name="T21" fmla="*/ 1 h 183"/>
                <a:gd name="T22" fmla="*/ 2 w 96"/>
                <a:gd name="T23" fmla="*/ 1 h 183"/>
                <a:gd name="T24" fmla="*/ 2 w 96"/>
                <a:gd name="T25" fmla="*/ 1 h 183"/>
                <a:gd name="T26" fmla="*/ 2 w 96"/>
                <a:gd name="T27" fmla="*/ 1 h 183"/>
                <a:gd name="T28" fmla="*/ 2 w 96"/>
                <a:gd name="T29" fmla="*/ 1 h 183"/>
                <a:gd name="T30" fmla="*/ 2 w 96"/>
                <a:gd name="T31" fmla="*/ 1 h 183"/>
                <a:gd name="T32" fmla="*/ 2 w 96"/>
                <a:gd name="T33" fmla="*/ 1 h 183"/>
                <a:gd name="T34" fmla="*/ 2 w 96"/>
                <a:gd name="T35" fmla="*/ 1 h 183"/>
                <a:gd name="T36" fmla="*/ 2 w 96"/>
                <a:gd name="T37" fmla="*/ 1 h 183"/>
                <a:gd name="T38" fmla="*/ 2 w 96"/>
                <a:gd name="T39" fmla="*/ 1 h 183"/>
                <a:gd name="T40" fmla="*/ 2 w 96"/>
                <a:gd name="T41" fmla="*/ 1 h 1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6" h="183">
                  <a:moveTo>
                    <a:pt x="48" y="2"/>
                  </a:moveTo>
                  <a:cubicBezTo>
                    <a:pt x="47" y="4"/>
                    <a:pt x="49" y="25"/>
                    <a:pt x="51" y="35"/>
                  </a:cubicBezTo>
                  <a:cubicBezTo>
                    <a:pt x="53" y="45"/>
                    <a:pt x="58" y="53"/>
                    <a:pt x="60" y="62"/>
                  </a:cubicBezTo>
                  <a:cubicBezTo>
                    <a:pt x="62" y="71"/>
                    <a:pt x="61" y="85"/>
                    <a:pt x="62" y="92"/>
                  </a:cubicBezTo>
                  <a:cubicBezTo>
                    <a:pt x="63" y="99"/>
                    <a:pt x="67" y="99"/>
                    <a:pt x="68" y="105"/>
                  </a:cubicBezTo>
                  <a:cubicBezTo>
                    <a:pt x="69" y="111"/>
                    <a:pt x="73" y="128"/>
                    <a:pt x="71" y="126"/>
                  </a:cubicBezTo>
                  <a:cubicBezTo>
                    <a:pt x="69" y="124"/>
                    <a:pt x="63" y="101"/>
                    <a:pt x="57" y="93"/>
                  </a:cubicBezTo>
                  <a:cubicBezTo>
                    <a:pt x="51" y="85"/>
                    <a:pt x="44" y="80"/>
                    <a:pt x="35" y="78"/>
                  </a:cubicBezTo>
                  <a:cubicBezTo>
                    <a:pt x="26" y="76"/>
                    <a:pt x="10" y="79"/>
                    <a:pt x="5" y="83"/>
                  </a:cubicBezTo>
                  <a:cubicBezTo>
                    <a:pt x="0" y="87"/>
                    <a:pt x="2" y="97"/>
                    <a:pt x="8" y="102"/>
                  </a:cubicBezTo>
                  <a:cubicBezTo>
                    <a:pt x="14" y="107"/>
                    <a:pt x="33" y="109"/>
                    <a:pt x="41" y="114"/>
                  </a:cubicBezTo>
                  <a:cubicBezTo>
                    <a:pt x="49" y="119"/>
                    <a:pt x="52" y="132"/>
                    <a:pt x="57" y="135"/>
                  </a:cubicBezTo>
                  <a:cubicBezTo>
                    <a:pt x="62" y="138"/>
                    <a:pt x="68" y="133"/>
                    <a:pt x="71" y="135"/>
                  </a:cubicBezTo>
                  <a:cubicBezTo>
                    <a:pt x="74" y="137"/>
                    <a:pt x="74" y="143"/>
                    <a:pt x="78" y="150"/>
                  </a:cubicBezTo>
                  <a:cubicBezTo>
                    <a:pt x="82" y="157"/>
                    <a:pt x="96" y="183"/>
                    <a:pt x="96" y="179"/>
                  </a:cubicBezTo>
                  <a:cubicBezTo>
                    <a:pt x="96" y="175"/>
                    <a:pt x="84" y="140"/>
                    <a:pt x="81" y="126"/>
                  </a:cubicBezTo>
                  <a:cubicBezTo>
                    <a:pt x="78" y="112"/>
                    <a:pt x="82" y="104"/>
                    <a:pt x="80" y="93"/>
                  </a:cubicBezTo>
                  <a:cubicBezTo>
                    <a:pt x="78" y="82"/>
                    <a:pt x="74" y="72"/>
                    <a:pt x="71" y="63"/>
                  </a:cubicBezTo>
                  <a:cubicBezTo>
                    <a:pt x="68" y="54"/>
                    <a:pt x="65" y="48"/>
                    <a:pt x="63" y="41"/>
                  </a:cubicBezTo>
                  <a:cubicBezTo>
                    <a:pt x="61" y="34"/>
                    <a:pt x="59" y="26"/>
                    <a:pt x="57" y="20"/>
                  </a:cubicBezTo>
                  <a:cubicBezTo>
                    <a:pt x="55" y="14"/>
                    <a:pt x="49" y="0"/>
                    <a:pt x="48"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50" name="Freeform 60"/>
            <p:cNvSpPr>
              <a:spLocks/>
            </p:cNvSpPr>
            <p:nvPr/>
          </p:nvSpPr>
          <p:spPr bwMode="invGray">
            <a:xfrm>
              <a:off x="3943" y="3153"/>
              <a:ext cx="40" cy="131"/>
            </a:xfrm>
            <a:custGeom>
              <a:avLst/>
              <a:gdLst>
                <a:gd name="T0" fmla="*/ 1 w 54"/>
                <a:gd name="T1" fmla="*/ 0 h 175"/>
                <a:gd name="T2" fmla="*/ 0 w 54"/>
                <a:gd name="T3" fmla="*/ 1 h 175"/>
                <a:gd name="T4" fmla="*/ 1 w 54"/>
                <a:gd name="T5" fmla="*/ 1 h 175"/>
                <a:gd name="T6" fmla="*/ 1 w 54"/>
                <a:gd name="T7" fmla="*/ 1 h 175"/>
                <a:gd name="T8" fmla="*/ 1 w 54"/>
                <a:gd name="T9" fmla="*/ 1 h 175"/>
                <a:gd name="T10" fmla="*/ 1 w 54"/>
                <a:gd name="T11" fmla="*/ 1 h 175"/>
                <a:gd name="T12" fmla="*/ 1 w 54"/>
                <a:gd name="T13" fmla="*/ 1 h 175"/>
                <a:gd name="T14" fmla="*/ 1 w 54"/>
                <a:gd name="T15" fmla="*/ 1 h 175"/>
                <a:gd name="T16" fmla="*/ 1 w 54"/>
                <a:gd name="T17" fmla="*/ 1 h 175"/>
                <a:gd name="T18" fmla="*/ 1 w 54"/>
                <a:gd name="T19" fmla="*/ 1 h 175"/>
                <a:gd name="T20" fmla="*/ 1 w 54"/>
                <a:gd name="T21" fmla="*/ 1 h 175"/>
                <a:gd name="T22" fmla="*/ 1 w 54"/>
                <a:gd name="T23" fmla="*/ 0 h 1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175">
                  <a:moveTo>
                    <a:pt x="6" y="0"/>
                  </a:moveTo>
                  <a:lnTo>
                    <a:pt x="0" y="25"/>
                  </a:lnTo>
                  <a:cubicBezTo>
                    <a:pt x="3" y="48"/>
                    <a:pt x="3" y="40"/>
                    <a:pt x="9" y="54"/>
                  </a:cubicBezTo>
                  <a:cubicBezTo>
                    <a:pt x="10" y="66"/>
                    <a:pt x="12" y="83"/>
                    <a:pt x="18" y="94"/>
                  </a:cubicBezTo>
                  <a:cubicBezTo>
                    <a:pt x="21" y="109"/>
                    <a:pt x="25" y="117"/>
                    <a:pt x="34" y="129"/>
                  </a:cubicBezTo>
                  <a:cubicBezTo>
                    <a:pt x="35" y="143"/>
                    <a:pt x="35" y="171"/>
                    <a:pt x="54" y="175"/>
                  </a:cubicBezTo>
                  <a:cubicBezTo>
                    <a:pt x="52" y="133"/>
                    <a:pt x="53" y="141"/>
                    <a:pt x="40" y="115"/>
                  </a:cubicBezTo>
                  <a:cubicBezTo>
                    <a:pt x="39" y="108"/>
                    <a:pt x="37" y="100"/>
                    <a:pt x="34" y="93"/>
                  </a:cubicBezTo>
                  <a:cubicBezTo>
                    <a:pt x="33" y="82"/>
                    <a:pt x="30" y="72"/>
                    <a:pt x="28" y="61"/>
                  </a:cubicBezTo>
                  <a:cubicBezTo>
                    <a:pt x="28" y="58"/>
                    <a:pt x="28" y="50"/>
                    <a:pt x="25" y="46"/>
                  </a:cubicBezTo>
                  <a:cubicBezTo>
                    <a:pt x="22" y="43"/>
                    <a:pt x="16" y="37"/>
                    <a:pt x="16" y="37"/>
                  </a:cubicBezTo>
                  <a:cubicBezTo>
                    <a:pt x="14" y="25"/>
                    <a:pt x="13" y="9"/>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51" name="Freeform 61"/>
            <p:cNvSpPr>
              <a:spLocks/>
            </p:cNvSpPr>
            <p:nvPr/>
          </p:nvSpPr>
          <p:spPr bwMode="invGray">
            <a:xfrm>
              <a:off x="3988" y="3290"/>
              <a:ext cx="65" cy="54"/>
            </a:xfrm>
            <a:custGeom>
              <a:avLst/>
              <a:gdLst>
                <a:gd name="T0" fmla="*/ 2 w 86"/>
                <a:gd name="T1" fmla="*/ 0 h 73"/>
                <a:gd name="T2" fmla="*/ 2 w 86"/>
                <a:gd name="T3" fmla="*/ 1 h 73"/>
                <a:gd name="T4" fmla="*/ 2 w 86"/>
                <a:gd name="T5" fmla="*/ 1 h 73"/>
                <a:gd name="T6" fmla="*/ 2 w 86"/>
                <a:gd name="T7" fmla="*/ 1 h 73"/>
                <a:gd name="T8" fmla="*/ 2 w 86"/>
                <a:gd name="T9" fmla="*/ 1 h 73"/>
                <a:gd name="T10" fmla="*/ 2 w 86"/>
                <a:gd name="T11" fmla="*/ 1 h 73"/>
                <a:gd name="T12" fmla="*/ 2 w 86"/>
                <a:gd name="T13" fmla="*/ 1 h 73"/>
                <a:gd name="T14" fmla="*/ 2 w 86"/>
                <a:gd name="T15" fmla="*/ 1 h 73"/>
                <a:gd name="T16" fmla="*/ 2 w 86"/>
                <a:gd name="T17" fmla="*/ 1 h 73"/>
                <a:gd name="T18" fmla="*/ 2 w 86"/>
                <a:gd name="T19" fmla="*/ 1 h 73"/>
                <a:gd name="T20" fmla="*/ 2 w 86"/>
                <a:gd name="T21" fmla="*/ 1 h 73"/>
                <a:gd name="T22" fmla="*/ 2 w 86"/>
                <a:gd name="T23" fmla="*/ 0 h 73"/>
                <a:gd name="T24" fmla="*/ 2 w 86"/>
                <a:gd name="T25" fmla="*/ 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6" h="73">
                  <a:moveTo>
                    <a:pt x="2" y="0"/>
                  </a:moveTo>
                  <a:cubicBezTo>
                    <a:pt x="3" y="17"/>
                    <a:pt x="0" y="23"/>
                    <a:pt x="8" y="34"/>
                  </a:cubicBezTo>
                  <a:cubicBezTo>
                    <a:pt x="10" y="43"/>
                    <a:pt x="14" y="42"/>
                    <a:pt x="23" y="43"/>
                  </a:cubicBezTo>
                  <a:cubicBezTo>
                    <a:pt x="30" y="47"/>
                    <a:pt x="40" y="48"/>
                    <a:pt x="48" y="49"/>
                  </a:cubicBezTo>
                  <a:cubicBezTo>
                    <a:pt x="53" y="51"/>
                    <a:pt x="57" y="54"/>
                    <a:pt x="62" y="57"/>
                  </a:cubicBezTo>
                  <a:cubicBezTo>
                    <a:pt x="66" y="62"/>
                    <a:pt x="68" y="64"/>
                    <a:pt x="74" y="66"/>
                  </a:cubicBezTo>
                  <a:cubicBezTo>
                    <a:pt x="78" y="72"/>
                    <a:pt x="79" y="73"/>
                    <a:pt x="86" y="69"/>
                  </a:cubicBezTo>
                  <a:cubicBezTo>
                    <a:pt x="83" y="53"/>
                    <a:pt x="80" y="52"/>
                    <a:pt x="72" y="39"/>
                  </a:cubicBezTo>
                  <a:cubicBezTo>
                    <a:pt x="68" y="34"/>
                    <a:pt x="63" y="22"/>
                    <a:pt x="63" y="22"/>
                  </a:cubicBezTo>
                  <a:cubicBezTo>
                    <a:pt x="52" y="26"/>
                    <a:pt x="48" y="26"/>
                    <a:pt x="36" y="24"/>
                  </a:cubicBezTo>
                  <a:cubicBezTo>
                    <a:pt x="24" y="15"/>
                    <a:pt x="43" y="29"/>
                    <a:pt x="24" y="19"/>
                  </a:cubicBezTo>
                  <a:cubicBezTo>
                    <a:pt x="15" y="15"/>
                    <a:pt x="16" y="2"/>
                    <a:pt x="6" y="0"/>
                  </a:cubicBezTo>
                  <a:cubicBezTo>
                    <a:pt x="1" y="4"/>
                    <a:pt x="2" y="5"/>
                    <a:pt x="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52" name="Freeform 62"/>
            <p:cNvSpPr>
              <a:spLocks/>
            </p:cNvSpPr>
            <p:nvPr/>
          </p:nvSpPr>
          <p:spPr bwMode="invGray">
            <a:xfrm>
              <a:off x="4092" y="3195"/>
              <a:ext cx="83" cy="117"/>
            </a:xfrm>
            <a:custGeom>
              <a:avLst/>
              <a:gdLst>
                <a:gd name="T0" fmla="*/ 1 w 111"/>
                <a:gd name="T1" fmla="*/ 0 h 156"/>
                <a:gd name="T2" fmla="*/ 1 w 111"/>
                <a:gd name="T3" fmla="*/ 2 h 156"/>
                <a:gd name="T4" fmla="*/ 1 w 111"/>
                <a:gd name="T5" fmla="*/ 2 h 156"/>
                <a:gd name="T6" fmla="*/ 1 w 111"/>
                <a:gd name="T7" fmla="*/ 2 h 156"/>
                <a:gd name="T8" fmla="*/ 1 w 111"/>
                <a:gd name="T9" fmla="*/ 2 h 156"/>
                <a:gd name="T10" fmla="*/ 1 w 111"/>
                <a:gd name="T11" fmla="*/ 2 h 156"/>
                <a:gd name="T12" fmla="*/ 1 w 111"/>
                <a:gd name="T13" fmla="*/ 2 h 156"/>
                <a:gd name="T14" fmla="*/ 1 w 111"/>
                <a:gd name="T15" fmla="*/ 2 h 156"/>
                <a:gd name="T16" fmla="*/ 1 w 111"/>
                <a:gd name="T17" fmla="*/ 2 h 156"/>
                <a:gd name="T18" fmla="*/ 1 w 111"/>
                <a:gd name="T19" fmla="*/ 2 h 156"/>
                <a:gd name="T20" fmla="*/ 1 w 111"/>
                <a:gd name="T21" fmla="*/ 2 h 156"/>
                <a:gd name="T22" fmla="*/ 1 w 111"/>
                <a:gd name="T23" fmla="*/ 2 h 156"/>
                <a:gd name="T24" fmla="*/ 1 w 111"/>
                <a:gd name="T25" fmla="*/ 2 h 156"/>
                <a:gd name="T26" fmla="*/ 1 w 111"/>
                <a:gd name="T27" fmla="*/ 2 h 156"/>
                <a:gd name="T28" fmla="*/ 1 w 111"/>
                <a:gd name="T29" fmla="*/ 2 h 156"/>
                <a:gd name="T30" fmla="*/ 1 w 111"/>
                <a:gd name="T31" fmla="*/ 2 h 156"/>
                <a:gd name="T32" fmla="*/ 1 w 111"/>
                <a:gd name="T33" fmla="*/ 2 h 156"/>
                <a:gd name="T34" fmla="*/ 1 w 111"/>
                <a:gd name="T35" fmla="*/ 2 h 156"/>
                <a:gd name="T36" fmla="*/ 1 w 111"/>
                <a:gd name="T37" fmla="*/ 2 h 156"/>
                <a:gd name="T38" fmla="*/ 1 w 111"/>
                <a:gd name="T39" fmla="*/ 2 h 156"/>
                <a:gd name="T40" fmla="*/ 1 w 111"/>
                <a:gd name="T41" fmla="*/ 2 h 156"/>
                <a:gd name="T42" fmla="*/ 1 w 111"/>
                <a:gd name="T43" fmla="*/ 2 h 156"/>
                <a:gd name="T44" fmla="*/ 1 w 111"/>
                <a:gd name="T45" fmla="*/ 2 h 156"/>
                <a:gd name="T46" fmla="*/ 1 w 111"/>
                <a:gd name="T47" fmla="*/ 2 h 156"/>
                <a:gd name="T48" fmla="*/ 1 w 111"/>
                <a:gd name="T49" fmla="*/ 2 h 156"/>
                <a:gd name="T50" fmla="*/ 1 w 111"/>
                <a:gd name="T51" fmla="*/ 0 h 1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1" h="156">
                  <a:moveTo>
                    <a:pt x="98" y="0"/>
                  </a:moveTo>
                  <a:cubicBezTo>
                    <a:pt x="75" y="2"/>
                    <a:pt x="87" y="8"/>
                    <a:pt x="75" y="10"/>
                  </a:cubicBezTo>
                  <a:cubicBezTo>
                    <a:pt x="72" y="10"/>
                    <a:pt x="25" y="3"/>
                    <a:pt x="23" y="15"/>
                  </a:cubicBezTo>
                  <a:cubicBezTo>
                    <a:pt x="25" y="26"/>
                    <a:pt x="23" y="27"/>
                    <a:pt x="14" y="33"/>
                  </a:cubicBezTo>
                  <a:cubicBezTo>
                    <a:pt x="15" y="43"/>
                    <a:pt x="20" y="54"/>
                    <a:pt x="11" y="61"/>
                  </a:cubicBezTo>
                  <a:cubicBezTo>
                    <a:pt x="8" y="68"/>
                    <a:pt x="10" y="69"/>
                    <a:pt x="14" y="75"/>
                  </a:cubicBezTo>
                  <a:cubicBezTo>
                    <a:pt x="16" y="84"/>
                    <a:pt x="12" y="86"/>
                    <a:pt x="3" y="88"/>
                  </a:cubicBezTo>
                  <a:cubicBezTo>
                    <a:pt x="1" y="99"/>
                    <a:pt x="0" y="106"/>
                    <a:pt x="14" y="109"/>
                  </a:cubicBezTo>
                  <a:cubicBezTo>
                    <a:pt x="21" y="112"/>
                    <a:pt x="20" y="118"/>
                    <a:pt x="23" y="124"/>
                  </a:cubicBezTo>
                  <a:cubicBezTo>
                    <a:pt x="25" y="133"/>
                    <a:pt x="23" y="139"/>
                    <a:pt x="15" y="144"/>
                  </a:cubicBezTo>
                  <a:cubicBezTo>
                    <a:pt x="17" y="150"/>
                    <a:pt x="18" y="153"/>
                    <a:pt x="24" y="156"/>
                  </a:cubicBezTo>
                  <a:cubicBezTo>
                    <a:pt x="31" y="154"/>
                    <a:pt x="36" y="148"/>
                    <a:pt x="42" y="144"/>
                  </a:cubicBezTo>
                  <a:cubicBezTo>
                    <a:pt x="41" y="128"/>
                    <a:pt x="33" y="103"/>
                    <a:pt x="50" y="93"/>
                  </a:cubicBezTo>
                  <a:cubicBezTo>
                    <a:pt x="52" y="105"/>
                    <a:pt x="46" y="116"/>
                    <a:pt x="56" y="126"/>
                  </a:cubicBezTo>
                  <a:cubicBezTo>
                    <a:pt x="57" y="134"/>
                    <a:pt x="58" y="141"/>
                    <a:pt x="65" y="145"/>
                  </a:cubicBezTo>
                  <a:cubicBezTo>
                    <a:pt x="70" y="134"/>
                    <a:pt x="64" y="123"/>
                    <a:pt x="62" y="112"/>
                  </a:cubicBezTo>
                  <a:cubicBezTo>
                    <a:pt x="65" y="97"/>
                    <a:pt x="55" y="81"/>
                    <a:pt x="72" y="73"/>
                  </a:cubicBezTo>
                  <a:cubicBezTo>
                    <a:pt x="79" y="64"/>
                    <a:pt x="75" y="59"/>
                    <a:pt x="69" y="51"/>
                  </a:cubicBezTo>
                  <a:cubicBezTo>
                    <a:pt x="61" y="52"/>
                    <a:pt x="61" y="56"/>
                    <a:pt x="54" y="60"/>
                  </a:cubicBezTo>
                  <a:cubicBezTo>
                    <a:pt x="37" y="57"/>
                    <a:pt x="43" y="60"/>
                    <a:pt x="35" y="54"/>
                  </a:cubicBezTo>
                  <a:cubicBezTo>
                    <a:pt x="31" y="45"/>
                    <a:pt x="28" y="39"/>
                    <a:pt x="41" y="36"/>
                  </a:cubicBezTo>
                  <a:cubicBezTo>
                    <a:pt x="49" y="32"/>
                    <a:pt x="53" y="33"/>
                    <a:pt x="62" y="34"/>
                  </a:cubicBezTo>
                  <a:cubicBezTo>
                    <a:pt x="67" y="36"/>
                    <a:pt x="73" y="36"/>
                    <a:pt x="78" y="39"/>
                  </a:cubicBezTo>
                  <a:cubicBezTo>
                    <a:pt x="85" y="36"/>
                    <a:pt x="90" y="31"/>
                    <a:pt x="98" y="30"/>
                  </a:cubicBezTo>
                  <a:cubicBezTo>
                    <a:pt x="104" y="26"/>
                    <a:pt x="107" y="19"/>
                    <a:pt x="111" y="13"/>
                  </a:cubicBezTo>
                  <a:cubicBezTo>
                    <a:pt x="107" y="8"/>
                    <a:pt x="102" y="4"/>
                    <a:pt x="9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53" name="Freeform 63"/>
            <p:cNvSpPr>
              <a:spLocks/>
            </p:cNvSpPr>
            <p:nvPr/>
          </p:nvSpPr>
          <p:spPr bwMode="invGray">
            <a:xfrm>
              <a:off x="4064" y="2777"/>
              <a:ext cx="22" cy="71"/>
            </a:xfrm>
            <a:custGeom>
              <a:avLst/>
              <a:gdLst>
                <a:gd name="T0" fmla="*/ 1 w 30"/>
                <a:gd name="T1" fmla="*/ 0 h 94"/>
                <a:gd name="T2" fmla="*/ 0 w 30"/>
                <a:gd name="T3" fmla="*/ 2 h 94"/>
                <a:gd name="T4" fmla="*/ 1 w 30"/>
                <a:gd name="T5" fmla="*/ 2 h 94"/>
                <a:gd name="T6" fmla="*/ 1 w 30"/>
                <a:gd name="T7" fmla="*/ 2 h 94"/>
                <a:gd name="T8" fmla="*/ 1 w 30"/>
                <a:gd name="T9" fmla="*/ 2 h 94"/>
                <a:gd name="T10" fmla="*/ 1 w 30"/>
                <a:gd name="T11" fmla="*/ 2 h 94"/>
                <a:gd name="T12" fmla="*/ 1 w 30"/>
                <a:gd name="T13" fmla="*/ 2 h 94"/>
                <a:gd name="T14" fmla="*/ 1 w 30"/>
                <a:gd name="T15" fmla="*/ 0 h 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94">
                  <a:moveTo>
                    <a:pt x="12" y="0"/>
                  </a:moveTo>
                  <a:cubicBezTo>
                    <a:pt x="9" y="6"/>
                    <a:pt x="4" y="11"/>
                    <a:pt x="0" y="16"/>
                  </a:cubicBezTo>
                  <a:cubicBezTo>
                    <a:pt x="1" y="23"/>
                    <a:pt x="3" y="30"/>
                    <a:pt x="6" y="37"/>
                  </a:cubicBezTo>
                  <a:cubicBezTo>
                    <a:pt x="3" y="45"/>
                    <a:pt x="4" y="53"/>
                    <a:pt x="1" y="61"/>
                  </a:cubicBezTo>
                  <a:cubicBezTo>
                    <a:pt x="3" y="81"/>
                    <a:pt x="2" y="83"/>
                    <a:pt x="16" y="94"/>
                  </a:cubicBezTo>
                  <a:cubicBezTo>
                    <a:pt x="24" y="92"/>
                    <a:pt x="27" y="90"/>
                    <a:pt x="30" y="82"/>
                  </a:cubicBezTo>
                  <a:cubicBezTo>
                    <a:pt x="28" y="73"/>
                    <a:pt x="26" y="69"/>
                    <a:pt x="22" y="61"/>
                  </a:cubicBezTo>
                  <a:cubicBezTo>
                    <a:pt x="19" y="40"/>
                    <a:pt x="18" y="20"/>
                    <a:pt x="1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54" name="Freeform 64"/>
            <p:cNvSpPr>
              <a:spLocks/>
            </p:cNvSpPr>
            <p:nvPr/>
          </p:nvSpPr>
          <p:spPr bwMode="invGray">
            <a:xfrm>
              <a:off x="4078" y="2896"/>
              <a:ext cx="61" cy="118"/>
            </a:xfrm>
            <a:custGeom>
              <a:avLst/>
              <a:gdLst>
                <a:gd name="T0" fmla="*/ 2 w 81"/>
                <a:gd name="T1" fmla="*/ 1 h 158"/>
                <a:gd name="T2" fmla="*/ 0 w 81"/>
                <a:gd name="T3" fmla="*/ 1 h 158"/>
                <a:gd name="T4" fmla="*/ 2 w 81"/>
                <a:gd name="T5" fmla="*/ 1 h 158"/>
                <a:gd name="T6" fmla="*/ 2 w 81"/>
                <a:gd name="T7" fmla="*/ 1 h 158"/>
                <a:gd name="T8" fmla="*/ 2 w 81"/>
                <a:gd name="T9" fmla="*/ 1 h 158"/>
                <a:gd name="T10" fmla="*/ 2 w 81"/>
                <a:gd name="T11" fmla="*/ 1 h 158"/>
                <a:gd name="T12" fmla="*/ 2 w 81"/>
                <a:gd name="T13" fmla="*/ 1 h 158"/>
                <a:gd name="T14" fmla="*/ 2 w 81"/>
                <a:gd name="T15" fmla="*/ 1 h 158"/>
                <a:gd name="T16" fmla="*/ 2 w 81"/>
                <a:gd name="T17" fmla="*/ 1 h 158"/>
                <a:gd name="T18" fmla="*/ 2 w 81"/>
                <a:gd name="T19" fmla="*/ 1 h 158"/>
                <a:gd name="T20" fmla="*/ 2 w 81"/>
                <a:gd name="T21" fmla="*/ 1 h 158"/>
                <a:gd name="T22" fmla="*/ 2 w 81"/>
                <a:gd name="T23" fmla="*/ 1 h 158"/>
                <a:gd name="T24" fmla="*/ 2 w 81"/>
                <a:gd name="T25" fmla="*/ 1 h 158"/>
                <a:gd name="T26" fmla="*/ 2 w 81"/>
                <a:gd name="T27" fmla="*/ 1 h 158"/>
                <a:gd name="T28" fmla="*/ 2 w 81"/>
                <a:gd name="T29" fmla="*/ 1 h 158"/>
                <a:gd name="T30" fmla="*/ 2 w 81"/>
                <a:gd name="T31" fmla="*/ 1 h 158"/>
                <a:gd name="T32" fmla="*/ 2 w 81"/>
                <a:gd name="T33" fmla="*/ 1 h 158"/>
                <a:gd name="T34" fmla="*/ 2 w 81"/>
                <a:gd name="T35" fmla="*/ 1 h 158"/>
                <a:gd name="T36" fmla="*/ 2 w 81"/>
                <a:gd name="T37" fmla="*/ 1 h 158"/>
                <a:gd name="T38" fmla="*/ 2 w 81"/>
                <a:gd name="T39" fmla="*/ 1 h 1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1" h="158">
                  <a:moveTo>
                    <a:pt x="12" y="2"/>
                  </a:moveTo>
                  <a:cubicBezTo>
                    <a:pt x="8" y="8"/>
                    <a:pt x="3" y="13"/>
                    <a:pt x="0" y="20"/>
                  </a:cubicBezTo>
                  <a:cubicBezTo>
                    <a:pt x="5" y="31"/>
                    <a:pt x="6" y="35"/>
                    <a:pt x="8" y="49"/>
                  </a:cubicBezTo>
                  <a:cubicBezTo>
                    <a:pt x="7" y="69"/>
                    <a:pt x="4" y="87"/>
                    <a:pt x="6" y="107"/>
                  </a:cubicBezTo>
                  <a:cubicBezTo>
                    <a:pt x="8" y="106"/>
                    <a:pt x="14" y="101"/>
                    <a:pt x="17" y="103"/>
                  </a:cubicBezTo>
                  <a:cubicBezTo>
                    <a:pt x="20" y="105"/>
                    <a:pt x="17" y="112"/>
                    <a:pt x="20" y="115"/>
                  </a:cubicBezTo>
                  <a:cubicBezTo>
                    <a:pt x="22" y="118"/>
                    <a:pt x="29" y="122"/>
                    <a:pt x="29" y="122"/>
                  </a:cubicBezTo>
                  <a:cubicBezTo>
                    <a:pt x="29" y="133"/>
                    <a:pt x="27" y="158"/>
                    <a:pt x="38" y="140"/>
                  </a:cubicBezTo>
                  <a:cubicBezTo>
                    <a:pt x="39" y="133"/>
                    <a:pt x="41" y="131"/>
                    <a:pt x="48" y="128"/>
                  </a:cubicBezTo>
                  <a:cubicBezTo>
                    <a:pt x="55" y="130"/>
                    <a:pt x="59" y="133"/>
                    <a:pt x="65" y="134"/>
                  </a:cubicBezTo>
                  <a:cubicBezTo>
                    <a:pt x="81" y="131"/>
                    <a:pt x="76" y="112"/>
                    <a:pt x="63" y="109"/>
                  </a:cubicBezTo>
                  <a:cubicBezTo>
                    <a:pt x="58" y="107"/>
                    <a:pt x="53" y="106"/>
                    <a:pt x="48" y="104"/>
                  </a:cubicBezTo>
                  <a:cubicBezTo>
                    <a:pt x="45" y="100"/>
                    <a:pt x="42" y="95"/>
                    <a:pt x="39" y="91"/>
                  </a:cubicBezTo>
                  <a:cubicBezTo>
                    <a:pt x="38" y="85"/>
                    <a:pt x="36" y="79"/>
                    <a:pt x="33" y="73"/>
                  </a:cubicBezTo>
                  <a:cubicBezTo>
                    <a:pt x="31" y="64"/>
                    <a:pt x="33" y="58"/>
                    <a:pt x="41" y="53"/>
                  </a:cubicBezTo>
                  <a:cubicBezTo>
                    <a:pt x="48" y="44"/>
                    <a:pt x="47" y="38"/>
                    <a:pt x="35" y="35"/>
                  </a:cubicBezTo>
                  <a:cubicBezTo>
                    <a:pt x="36" y="28"/>
                    <a:pt x="39" y="26"/>
                    <a:pt x="42" y="20"/>
                  </a:cubicBezTo>
                  <a:cubicBezTo>
                    <a:pt x="41" y="13"/>
                    <a:pt x="35" y="8"/>
                    <a:pt x="29" y="4"/>
                  </a:cubicBezTo>
                  <a:cubicBezTo>
                    <a:pt x="25" y="9"/>
                    <a:pt x="23" y="13"/>
                    <a:pt x="18" y="7"/>
                  </a:cubicBezTo>
                  <a:cubicBezTo>
                    <a:pt x="17" y="0"/>
                    <a:pt x="19" y="2"/>
                    <a:pt x="12"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55" name="Freeform 65"/>
            <p:cNvSpPr>
              <a:spLocks/>
            </p:cNvSpPr>
            <p:nvPr/>
          </p:nvSpPr>
          <p:spPr bwMode="invGray">
            <a:xfrm>
              <a:off x="4121" y="3052"/>
              <a:ext cx="64" cy="79"/>
            </a:xfrm>
            <a:custGeom>
              <a:avLst/>
              <a:gdLst>
                <a:gd name="T0" fmla="*/ 2 w 85"/>
                <a:gd name="T1" fmla="*/ 0 h 105"/>
                <a:gd name="T2" fmla="*/ 2 w 85"/>
                <a:gd name="T3" fmla="*/ 2 h 105"/>
                <a:gd name="T4" fmla="*/ 2 w 85"/>
                <a:gd name="T5" fmla="*/ 2 h 105"/>
                <a:gd name="T6" fmla="*/ 2 w 85"/>
                <a:gd name="T7" fmla="*/ 2 h 105"/>
                <a:gd name="T8" fmla="*/ 2 w 85"/>
                <a:gd name="T9" fmla="*/ 2 h 105"/>
                <a:gd name="T10" fmla="*/ 2 w 85"/>
                <a:gd name="T11" fmla="*/ 2 h 105"/>
                <a:gd name="T12" fmla="*/ 2 w 85"/>
                <a:gd name="T13" fmla="*/ 2 h 105"/>
                <a:gd name="T14" fmla="*/ 2 w 85"/>
                <a:gd name="T15" fmla="*/ 2 h 105"/>
                <a:gd name="T16" fmla="*/ 2 w 85"/>
                <a:gd name="T17" fmla="*/ 2 h 105"/>
                <a:gd name="T18" fmla="*/ 2 w 85"/>
                <a:gd name="T19" fmla="*/ 2 h 105"/>
                <a:gd name="T20" fmla="*/ 2 w 85"/>
                <a:gd name="T21" fmla="*/ 2 h 105"/>
                <a:gd name="T22" fmla="*/ 2 w 85"/>
                <a:gd name="T23" fmla="*/ 2 h 105"/>
                <a:gd name="T24" fmla="*/ 2 w 85"/>
                <a:gd name="T25" fmla="*/ 2 h 105"/>
                <a:gd name="T26" fmla="*/ 2 w 85"/>
                <a:gd name="T27" fmla="*/ 0 h 1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5" h="105">
                  <a:moveTo>
                    <a:pt x="52" y="0"/>
                  </a:moveTo>
                  <a:cubicBezTo>
                    <a:pt x="50" y="6"/>
                    <a:pt x="47" y="12"/>
                    <a:pt x="44" y="18"/>
                  </a:cubicBezTo>
                  <a:cubicBezTo>
                    <a:pt x="43" y="28"/>
                    <a:pt x="42" y="28"/>
                    <a:pt x="32" y="30"/>
                  </a:cubicBezTo>
                  <a:cubicBezTo>
                    <a:pt x="27" y="33"/>
                    <a:pt x="21" y="33"/>
                    <a:pt x="16" y="35"/>
                  </a:cubicBezTo>
                  <a:cubicBezTo>
                    <a:pt x="13" y="39"/>
                    <a:pt x="11" y="44"/>
                    <a:pt x="8" y="48"/>
                  </a:cubicBezTo>
                  <a:cubicBezTo>
                    <a:pt x="4" y="66"/>
                    <a:pt x="0" y="42"/>
                    <a:pt x="4" y="74"/>
                  </a:cubicBezTo>
                  <a:cubicBezTo>
                    <a:pt x="7" y="73"/>
                    <a:pt x="10" y="73"/>
                    <a:pt x="13" y="71"/>
                  </a:cubicBezTo>
                  <a:cubicBezTo>
                    <a:pt x="19" y="67"/>
                    <a:pt x="17" y="64"/>
                    <a:pt x="25" y="62"/>
                  </a:cubicBezTo>
                  <a:cubicBezTo>
                    <a:pt x="32" y="59"/>
                    <a:pt x="31" y="64"/>
                    <a:pt x="34" y="69"/>
                  </a:cubicBezTo>
                  <a:cubicBezTo>
                    <a:pt x="37" y="82"/>
                    <a:pt x="44" y="96"/>
                    <a:pt x="58" y="99"/>
                  </a:cubicBezTo>
                  <a:cubicBezTo>
                    <a:pt x="70" y="105"/>
                    <a:pt x="60" y="78"/>
                    <a:pt x="71" y="72"/>
                  </a:cubicBezTo>
                  <a:cubicBezTo>
                    <a:pt x="78" y="74"/>
                    <a:pt x="80" y="74"/>
                    <a:pt x="85" y="68"/>
                  </a:cubicBezTo>
                  <a:cubicBezTo>
                    <a:pt x="82" y="56"/>
                    <a:pt x="80" y="49"/>
                    <a:pt x="74" y="39"/>
                  </a:cubicBezTo>
                  <a:cubicBezTo>
                    <a:pt x="73" y="6"/>
                    <a:pt x="80" y="6"/>
                    <a:pt x="5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56" name="Freeform 66"/>
            <p:cNvSpPr>
              <a:spLocks/>
            </p:cNvSpPr>
            <p:nvPr/>
          </p:nvSpPr>
          <p:spPr bwMode="invGray">
            <a:xfrm>
              <a:off x="4197" y="3193"/>
              <a:ext cx="29" cy="49"/>
            </a:xfrm>
            <a:custGeom>
              <a:avLst/>
              <a:gdLst>
                <a:gd name="T0" fmla="*/ 2 w 38"/>
                <a:gd name="T1" fmla="*/ 1 h 66"/>
                <a:gd name="T2" fmla="*/ 2 w 38"/>
                <a:gd name="T3" fmla="*/ 1 h 66"/>
                <a:gd name="T4" fmla="*/ 2 w 38"/>
                <a:gd name="T5" fmla="*/ 1 h 66"/>
                <a:gd name="T6" fmla="*/ 2 w 38"/>
                <a:gd name="T7" fmla="*/ 1 h 66"/>
                <a:gd name="T8" fmla="*/ 2 w 38"/>
                <a:gd name="T9" fmla="*/ 1 h 66"/>
                <a:gd name="T10" fmla="*/ 2 w 38"/>
                <a:gd name="T11" fmla="*/ 1 h 66"/>
                <a:gd name="T12" fmla="*/ 2 w 38"/>
                <a:gd name="T13" fmla="*/ 1 h 66"/>
                <a:gd name="T14" fmla="*/ 2 w 38"/>
                <a:gd name="T15" fmla="*/ 1 h 66"/>
                <a:gd name="T16" fmla="*/ 2 w 38"/>
                <a:gd name="T17" fmla="*/ 1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 h="66">
                  <a:moveTo>
                    <a:pt x="6" y="27"/>
                  </a:moveTo>
                  <a:cubicBezTo>
                    <a:pt x="8" y="52"/>
                    <a:pt x="5" y="58"/>
                    <a:pt x="26" y="66"/>
                  </a:cubicBezTo>
                  <a:cubicBezTo>
                    <a:pt x="36" y="63"/>
                    <a:pt x="33" y="61"/>
                    <a:pt x="30" y="52"/>
                  </a:cubicBezTo>
                  <a:cubicBezTo>
                    <a:pt x="28" y="41"/>
                    <a:pt x="34" y="49"/>
                    <a:pt x="38" y="40"/>
                  </a:cubicBezTo>
                  <a:cubicBezTo>
                    <a:pt x="34" y="35"/>
                    <a:pt x="33" y="30"/>
                    <a:pt x="30" y="25"/>
                  </a:cubicBezTo>
                  <a:cubicBezTo>
                    <a:pt x="29" y="14"/>
                    <a:pt x="30" y="0"/>
                    <a:pt x="20" y="13"/>
                  </a:cubicBezTo>
                  <a:cubicBezTo>
                    <a:pt x="14" y="9"/>
                    <a:pt x="12" y="8"/>
                    <a:pt x="11" y="1"/>
                  </a:cubicBezTo>
                  <a:cubicBezTo>
                    <a:pt x="5" y="4"/>
                    <a:pt x="3" y="5"/>
                    <a:pt x="2" y="12"/>
                  </a:cubicBezTo>
                  <a:cubicBezTo>
                    <a:pt x="3" y="25"/>
                    <a:pt x="0" y="21"/>
                    <a:pt x="6" y="2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57" name="Freeform 67"/>
            <p:cNvSpPr>
              <a:spLocks/>
            </p:cNvSpPr>
            <p:nvPr/>
          </p:nvSpPr>
          <p:spPr bwMode="invGray">
            <a:xfrm>
              <a:off x="4181" y="3275"/>
              <a:ext cx="18" cy="17"/>
            </a:xfrm>
            <a:custGeom>
              <a:avLst/>
              <a:gdLst>
                <a:gd name="T0" fmla="*/ 0 w 24"/>
                <a:gd name="T1" fmla="*/ 0 h 23"/>
                <a:gd name="T2" fmla="*/ 2 w 24"/>
                <a:gd name="T3" fmla="*/ 1 h 23"/>
                <a:gd name="T4" fmla="*/ 2 w 24"/>
                <a:gd name="T5" fmla="*/ 1 h 23"/>
                <a:gd name="T6" fmla="*/ 0 w 24"/>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3">
                  <a:moveTo>
                    <a:pt x="0" y="0"/>
                  </a:moveTo>
                  <a:cubicBezTo>
                    <a:pt x="1" y="8"/>
                    <a:pt x="3" y="16"/>
                    <a:pt x="6" y="23"/>
                  </a:cubicBezTo>
                  <a:cubicBezTo>
                    <a:pt x="19" y="20"/>
                    <a:pt x="19" y="22"/>
                    <a:pt x="24" y="11"/>
                  </a:cubicBezTo>
                  <a:cubicBezTo>
                    <a:pt x="20" y="0"/>
                    <a:pt x="4" y="8"/>
                    <a:pt x="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58" name="Freeform 68"/>
            <p:cNvSpPr>
              <a:spLocks/>
            </p:cNvSpPr>
            <p:nvPr/>
          </p:nvSpPr>
          <p:spPr bwMode="invGray">
            <a:xfrm>
              <a:off x="4208" y="3265"/>
              <a:ext cx="45" cy="37"/>
            </a:xfrm>
            <a:custGeom>
              <a:avLst/>
              <a:gdLst>
                <a:gd name="T0" fmla="*/ 2 w 60"/>
                <a:gd name="T1" fmla="*/ 0 h 49"/>
                <a:gd name="T2" fmla="*/ 0 w 60"/>
                <a:gd name="T3" fmla="*/ 2 h 49"/>
                <a:gd name="T4" fmla="*/ 2 w 60"/>
                <a:gd name="T5" fmla="*/ 2 h 49"/>
                <a:gd name="T6" fmla="*/ 2 w 60"/>
                <a:gd name="T7" fmla="*/ 2 h 49"/>
                <a:gd name="T8" fmla="*/ 2 w 60"/>
                <a:gd name="T9" fmla="*/ 2 h 49"/>
                <a:gd name="T10" fmla="*/ 2 w 60"/>
                <a:gd name="T11" fmla="*/ 2 h 49"/>
                <a:gd name="T12" fmla="*/ 2 w 60"/>
                <a:gd name="T13" fmla="*/ 2 h 49"/>
                <a:gd name="T14" fmla="*/ 2 w 60"/>
                <a:gd name="T15" fmla="*/ 2 h 49"/>
                <a:gd name="T16" fmla="*/ 2 w 60"/>
                <a:gd name="T17" fmla="*/ 0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49">
                  <a:moveTo>
                    <a:pt x="9" y="0"/>
                  </a:moveTo>
                  <a:cubicBezTo>
                    <a:pt x="8" y="7"/>
                    <a:pt x="0" y="18"/>
                    <a:pt x="0" y="18"/>
                  </a:cubicBezTo>
                  <a:cubicBezTo>
                    <a:pt x="2" y="36"/>
                    <a:pt x="9" y="31"/>
                    <a:pt x="28" y="33"/>
                  </a:cubicBezTo>
                  <a:cubicBezTo>
                    <a:pt x="33" y="40"/>
                    <a:pt x="33" y="44"/>
                    <a:pt x="42" y="46"/>
                  </a:cubicBezTo>
                  <a:cubicBezTo>
                    <a:pt x="49" y="49"/>
                    <a:pt x="56" y="49"/>
                    <a:pt x="60" y="42"/>
                  </a:cubicBezTo>
                  <a:cubicBezTo>
                    <a:pt x="58" y="32"/>
                    <a:pt x="59" y="26"/>
                    <a:pt x="49" y="24"/>
                  </a:cubicBezTo>
                  <a:cubicBezTo>
                    <a:pt x="47" y="12"/>
                    <a:pt x="41" y="5"/>
                    <a:pt x="28" y="3"/>
                  </a:cubicBezTo>
                  <a:cubicBezTo>
                    <a:pt x="23" y="10"/>
                    <a:pt x="30" y="23"/>
                    <a:pt x="19" y="16"/>
                  </a:cubicBezTo>
                  <a:cubicBezTo>
                    <a:pt x="17" y="6"/>
                    <a:pt x="20" y="0"/>
                    <a:pt x="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59" name="Freeform 69"/>
            <p:cNvSpPr>
              <a:spLocks/>
            </p:cNvSpPr>
            <p:nvPr/>
          </p:nvSpPr>
          <p:spPr bwMode="invGray">
            <a:xfrm>
              <a:off x="4277" y="3335"/>
              <a:ext cx="24" cy="33"/>
            </a:xfrm>
            <a:custGeom>
              <a:avLst/>
              <a:gdLst>
                <a:gd name="T0" fmla="*/ 2 w 32"/>
                <a:gd name="T1" fmla="*/ 0 h 44"/>
                <a:gd name="T2" fmla="*/ 2 w 32"/>
                <a:gd name="T3" fmla="*/ 2 h 44"/>
                <a:gd name="T4" fmla="*/ 2 w 32"/>
                <a:gd name="T5" fmla="*/ 2 h 44"/>
                <a:gd name="T6" fmla="*/ 2 w 32"/>
                <a:gd name="T7" fmla="*/ 2 h 44"/>
                <a:gd name="T8" fmla="*/ 2 w 32"/>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44">
                  <a:moveTo>
                    <a:pt x="28" y="0"/>
                  </a:moveTo>
                  <a:cubicBezTo>
                    <a:pt x="32" y="10"/>
                    <a:pt x="18" y="9"/>
                    <a:pt x="10" y="11"/>
                  </a:cubicBezTo>
                  <a:cubicBezTo>
                    <a:pt x="0" y="18"/>
                    <a:pt x="7" y="24"/>
                    <a:pt x="12" y="32"/>
                  </a:cubicBezTo>
                  <a:cubicBezTo>
                    <a:pt x="14" y="44"/>
                    <a:pt x="15" y="41"/>
                    <a:pt x="24" y="36"/>
                  </a:cubicBezTo>
                  <a:cubicBezTo>
                    <a:pt x="32" y="25"/>
                    <a:pt x="29" y="14"/>
                    <a:pt x="2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60" name="Freeform 70"/>
            <p:cNvSpPr>
              <a:spLocks/>
            </p:cNvSpPr>
            <p:nvPr/>
          </p:nvSpPr>
          <p:spPr bwMode="invGray">
            <a:xfrm>
              <a:off x="4544" y="3293"/>
              <a:ext cx="46" cy="47"/>
            </a:xfrm>
            <a:custGeom>
              <a:avLst/>
              <a:gdLst>
                <a:gd name="T0" fmla="*/ 2 w 61"/>
                <a:gd name="T1" fmla="*/ 0 h 63"/>
                <a:gd name="T2" fmla="*/ 0 w 61"/>
                <a:gd name="T3" fmla="*/ 1 h 63"/>
                <a:gd name="T4" fmla="*/ 2 w 61"/>
                <a:gd name="T5" fmla="*/ 1 h 63"/>
                <a:gd name="T6" fmla="*/ 2 w 61"/>
                <a:gd name="T7" fmla="*/ 1 h 63"/>
                <a:gd name="T8" fmla="*/ 2 w 61"/>
                <a:gd name="T9" fmla="*/ 1 h 63"/>
                <a:gd name="T10" fmla="*/ 2 w 61"/>
                <a:gd name="T11" fmla="*/ 1 h 63"/>
                <a:gd name="T12" fmla="*/ 2 w 61"/>
                <a:gd name="T13" fmla="*/ 1 h 63"/>
                <a:gd name="T14" fmla="*/ 2 w 61"/>
                <a:gd name="T15" fmla="*/ 0 h 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 h="63">
                  <a:moveTo>
                    <a:pt x="7" y="0"/>
                  </a:moveTo>
                  <a:cubicBezTo>
                    <a:pt x="6" y="6"/>
                    <a:pt x="3" y="9"/>
                    <a:pt x="0" y="14"/>
                  </a:cubicBezTo>
                  <a:cubicBezTo>
                    <a:pt x="7" y="23"/>
                    <a:pt x="13" y="31"/>
                    <a:pt x="24" y="35"/>
                  </a:cubicBezTo>
                  <a:cubicBezTo>
                    <a:pt x="27" y="42"/>
                    <a:pt x="31" y="48"/>
                    <a:pt x="36" y="54"/>
                  </a:cubicBezTo>
                  <a:cubicBezTo>
                    <a:pt x="37" y="61"/>
                    <a:pt x="40" y="59"/>
                    <a:pt x="46" y="63"/>
                  </a:cubicBezTo>
                  <a:cubicBezTo>
                    <a:pt x="54" y="62"/>
                    <a:pt x="56" y="62"/>
                    <a:pt x="61" y="56"/>
                  </a:cubicBezTo>
                  <a:cubicBezTo>
                    <a:pt x="59" y="46"/>
                    <a:pt x="42" y="23"/>
                    <a:pt x="33" y="17"/>
                  </a:cubicBezTo>
                  <a:cubicBezTo>
                    <a:pt x="23" y="10"/>
                    <a:pt x="14" y="9"/>
                    <a:pt x="7"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61" name="Freeform 71"/>
            <p:cNvSpPr>
              <a:spLocks/>
            </p:cNvSpPr>
            <p:nvPr/>
          </p:nvSpPr>
          <p:spPr bwMode="invGray">
            <a:xfrm>
              <a:off x="4147" y="3352"/>
              <a:ext cx="46" cy="50"/>
            </a:xfrm>
            <a:custGeom>
              <a:avLst/>
              <a:gdLst>
                <a:gd name="T0" fmla="*/ 2 w 61"/>
                <a:gd name="T1" fmla="*/ 1 h 67"/>
                <a:gd name="T2" fmla="*/ 2 w 61"/>
                <a:gd name="T3" fmla="*/ 1 h 67"/>
                <a:gd name="T4" fmla="*/ 2 w 61"/>
                <a:gd name="T5" fmla="*/ 1 h 67"/>
                <a:gd name="T6" fmla="*/ 2 w 61"/>
                <a:gd name="T7" fmla="*/ 1 h 67"/>
                <a:gd name="T8" fmla="*/ 2 w 61"/>
                <a:gd name="T9" fmla="*/ 1 h 67"/>
                <a:gd name="T10" fmla="*/ 2 w 61"/>
                <a:gd name="T11" fmla="*/ 1 h 67"/>
                <a:gd name="T12" fmla="*/ 2 w 61"/>
                <a:gd name="T13" fmla="*/ 1 h 67"/>
                <a:gd name="T14" fmla="*/ 2 w 61"/>
                <a:gd name="T15" fmla="*/ 1 h 67"/>
                <a:gd name="T16" fmla="*/ 2 w 61"/>
                <a:gd name="T17" fmla="*/ 1 h 67"/>
                <a:gd name="T18" fmla="*/ 2 w 61"/>
                <a:gd name="T19" fmla="*/ 1 h 67"/>
                <a:gd name="T20" fmla="*/ 2 w 61"/>
                <a:gd name="T21" fmla="*/ 1 h 67"/>
                <a:gd name="T22" fmla="*/ 2 w 61"/>
                <a:gd name="T23" fmla="*/ 1 h 67"/>
                <a:gd name="T24" fmla="*/ 2 w 61"/>
                <a:gd name="T25" fmla="*/ 1 h 67"/>
                <a:gd name="T26" fmla="*/ 2 w 61"/>
                <a:gd name="T27" fmla="*/ 1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1" h="67">
                  <a:moveTo>
                    <a:pt x="28" y="7"/>
                  </a:moveTo>
                  <a:cubicBezTo>
                    <a:pt x="17" y="15"/>
                    <a:pt x="24" y="25"/>
                    <a:pt x="30" y="34"/>
                  </a:cubicBezTo>
                  <a:cubicBezTo>
                    <a:pt x="27" y="44"/>
                    <a:pt x="26" y="44"/>
                    <a:pt x="16" y="43"/>
                  </a:cubicBezTo>
                  <a:cubicBezTo>
                    <a:pt x="0" y="46"/>
                    <a:pt x="13" y="63"/>
                    <a:pt x="22" y="67"/>
                  </a:cubicBezTo>
                  <a:cubicBezTo>
                    <a:pt x="31" y="65"/>
                    <a:pt x="39" y="60"/>
                    <a:pt x="48" y="58"/>
                  </a:cubicBezTo>
                  <a:cubicBezTo>
                    <a:pt x="51" y="52"/>
                    <a:pt x="54" y="50"/>
                    <a:pt x="60" y="47"/>
                  </a:cubicBezTo>
                  <a:cubicBezTo>
                    <a:pt x="61" y="40"/>
                    <a:pt x="51" y="28"/>
                    <a:pt x="51" y="28"/>
                  </a:cubicBezTo>
                  <a:cubicBezTo>
                    <a:pt x="52" y="22"/>
                    <a:pt x="55" y="19"/>
                    <a:pt x="57" y="14"/>
                  </a:cubicBezTo>
                  <a:cubicBezTo>
                    <a:pt x="56" y="10"/>
                    <a:pt x="58" y="5"/>
                    <a:pt x="55" y="2"/>
                  </a:cubicBezTo>
                  <a:cubicBezTo>
                    <a:pt x="53" y="0"/>
                    <a:pt x="48" y="2"/>
                    <a:pt x="46" y="4"/>
                  </a:cubicBezTo>
                  <a:cubicBezTo>
                    <a:pt x="45" y="5"/>
                    <a:pt x="49" y="5"/>
                    <a:pt x="51" y="5"/>
                  </a:cubicBezTo>
                  <a:cubicBezTo>
                    <a:pt x="57" y="10"/>
                    <a:pt x="52" y="9"/>
                    <a:pt x="49" y="16"/>
                  </a:cubicBezTo>
                  <a:cubicBezTo>
                    <a:pt x="58" y="23"/>
                    <a:pt x="50" y="22"/>
                    <a:pt x="43" y="23"/>
                  </a:cubicBezTo>
                  <a:cubicBezTo>
                    <a:pt x="34" y="22"/>
                    <a:pt x="31" y="16"/>
                    <a:pt x="28"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62" name="Freeform 72"/>
            <p:cNvSpPr>
              <a:spLocks/>
            </p:cNvSpPr>
            <p:nvPr/>
          </p:nvSpPr>
          <p:spPr bwMode="invGray">
            <a:xfrm>
              <a:off x="4098" y="3371"/>
              <a:ext cx="32" cy="27"/>
            </a:xfrm>
            <a:custGeom>
              <a:avLst/>
              <a:gdLst>
                <a:gd name="T0" fmla="*/ 1 w 43"/>
                <a:gd name="T1" fmla="*/ 2 h 36"/>
                <a:gd name="T2" fmla="*/ 1 w 43"/>
                <a:gd name="T3" fmla="*/ 2 h 36"/>
                <a:gd name="T4" fmla="*/ 1 w 43"/>
                <a:gd name="T5" fmla="*/ 2 h 36"/>
                <a:gd name="T6" fmla="*/ 1 w 43"/>
                <a:gd name="T7" fmla="*/ 2 h 36"/>
                <a:gd name="T8" fmla="*/ 1 w 43"/>
                <a:gd name="T9" fmla="*/ 2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36">
                  <a:moveTo>
                    <a:pt x="21" y="3"/>
                  </a:moveTo>
                  <a:cubicBezTo>
                    <a:pt x="14" y="0"/>
                    <a:pt x="12" y="2"/>
                    <a:pt x="6" y="6"/>
                  </a:cubicBezTo>
                  <a:cubicBezTo>
                    <a:pt x="0" y="17"/>
                    <a:pt x="23" y="32"/>
                    <a:pt x="33" y="36"/>
                  </a:cubicBezTo>
                  <a:cubicBezTo>
                    <a:pt x="36" y="35"/>
                    <a:pt x="42" y="34"/>
                    <a:pt x="42" y="30"/>
                  </a:cubicBezTo>
                  <a:cubicBezTo>
                    <a:pt x="43" y="24"/>
                    <a:pt x="27" y="3"/>
                    <a:pt x="21" y="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63" name="Freeform 73"/>
            <p:cNvSpPr>
              <a:spLocks/>
            </p:cNvSpPr>
            <p:nvPr/>
          </p:nvSpPr>
          <p:spPr bwMode="invGray">
            <a:xfrm>
              <a:off x="4077" y="3342"/>
              <a:ext cx="24" cy="31"/>
            </a:xfrm>
            <a:custGeom>
              <a:avLst/>
              <a:gdLst>
                <a:gd name="T0" fmla="*/ 2 w 32"/>
                <a:gd name="T1" fmla="*/ 0 h 41"/>
                <a:gd name="T2" fmla="*/ 0 w 32"/>
                <a:gd name="T3" fmla="*/ 2 h 41"/>
                <a:gd name="T4" fmla="*/ 2 w 32"/>
                <a:gd name="T5" fmla="*/ 2 h 41"/>
                <a:gd name="T6" fmla="*/ 2 w 32"/>
                <a:gd name="T7" fmla="*/ 2 h 41"/>
                <a:gd name="T8" fmla="*/ 2 w 32"/>
                <a:gd name="T9" fmla="*/ 2 h 41"/>
                <a:gd name="T10" fmla="*/ 2 w 32"/>
                <a:gd name="T11" fmla="*/ 2 h 41"/>
                <a:gd name="T12" fmla="*/ 2 w 32"/>
                <a:gd name="T13" fmla="*/ 2 h 41"/>
                <a:gd name="T14" fmla="*/ 2 w 32"/>
                <a:gd name="T15" fmla="*/ 0 h 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41">
                  <a:moveTo>
                    <a:pt x="21" y="0"/>
                  </a:moveTo>
                  <a:cubicBezTo>
                    <a:pt x="15" y="10"/>
                    <a:pt x="6" y="16"/>
                    <a:pt x="0" y="26"/>
                  </a:cubicBezTo>
                  <a:cubicBezTo>
                    <a:pt x="7" y="27"/>
                    <a:pt x="10" y="27"/>
                    <a:pt x="16" y="24"/>
                  </a:cubicBezTo>
                  <a:cubicBezTo>
                    <a:pt x="17" y="26"/>
                    <a:pt x="19" y="27"/>
                    <a:pt x="19" y="29"/>
                  </a:cubicBezTo>
                  <a:cubicBezTo>
                    <a:pt x="19" y="31"/>
                    <a:pt x="15" y="33"/>
                    <a:pt x="16" y="35"/>
                  </a:cubicBezTo>
                  <a:cubicBezTo>
                    <a:pt x="19" y="41"/>
                    <a:pt x="29" y="23"/>
                    <a:pt x="30" y="21"/>
                  </a:cubicBezTo>
                  <a:cubicBezTo>
                    <a:pt x="32" y="9"/>
                    <a:pt x="26" y="19"/>
                    <a:pt x="24" y="9"/>
                  </a:cubicBezTo>
                  <a:cubicBezTo>
                    <a:pt x="25" y="1"/>
                    <a:pt x="27" y="4"/>
                    <a:pt x="2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64" name="Freeform 74"/>
            <p:cNvSpPr>
              <a:spLocks/>
            </p:cNvSpPr>
            <p:nvPr/>
          </p:nvSpPr>
          <p:spPr bwMode="invGray">
            <a:xfrm>
              <a:off x="4111" y="3353"/>
              <a:ext cx="34" cy="24"/>
            </a:xfrm>
            <a:custGeom>
              <a:avLst/>
              <a:gdLst>
                <a:gd name="T0" fmla="*/ 2 w 45"/>
                <a:gd name="T1" fmla="*/ 0 h 32"/>
                <a:gd name="T2" fmla="*/ 0 w 45"/>
                <a:gd name="T3" fmla="*/ 2 h 32"/>
                <a:gd name="T4" fmla="*/ 2 w 45"/>
                <a:gd name="T5" fmla="*/ 2 h 32"/>
                <a:gd name="T6" fmla="*/ 2 w 45"/>
                <a:gd name="T7" fmla="*/ 2 h 32"/>
                <a:gd name="T8" fmla="*/ 2 w 45"/>
                <a:gd name="T9" fmla="*/ 2 h 32"/>
                <a:gd name="T10" fmla="*/ 2 w 45"/>
                <a:gd name="T11" fmla="*/ 0 h 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32">
                  <a:moveTo>
                    <a:pt x="21" y="0"/>
                  </a:moveTo>
                  <a:cubicBezTo>
                    <a:pt x="10" y="1"/>
                    <a:pt x="8" y="1"/>
                    <a:pt x="0" y="7"/>
                  </a:cubicBezTo>
                  <a:cubicBezTo>
                    <a:pt x="3" y="20"/>
                    <a:pt x="15" y="29"/>
                    <a:pt x="27" y="31"/>
                  </a:cubicBezTo>
                  <a:cubicBezTo>
                    <a:pt x="36" y="30"/>
                    <a:pt x="41" y="32"/>
                    <a:pt x="45" y="24"/>
                  </a:cubicBezTo>
                  <a:cubicBezTo>
                    <a:pt x="32" y="16"/>
                    <a:pt x="30" y="23"/>
                    <a:pt x="22" y="10"/>
                  </a:cubicBezTo>
                  <a:cubicBezTo>
                    <a:pt x="21" y="2"/>
                    <a:pt x="21" y="5"/>
                    <a:pt x="2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65" name="Freeform 75"/>
            <p:cNvSpPr>
              <a:spLocks/>
            </p:cNvSpPr>
            <p:nvPr/>
          </p:nvSpPr>
          <p:spPr bwMode="invGray">
            <a:xfrm>
              <a:off x="4062" y="3021"/>
              <a:ext cx="27" cy="55"/>
            </a:xfrm>
            <a:custGeom>
              <a:avLst/>
              <a:gdLst>
                <a:gd name="T0" fmla="*/ 2 w 35"/>
                <a:gd name="T1" fmla="*/ 0 h 74"/>
                <a:gd name="T2" fmla="*/ 2 w 35"/>
                <a:gd name="T3" fmla="*/ 1 h 74"/>
                <a:gd name="T4" fmla="*/ 2 w 35"/>
                <a:gd name="T5" fmla="*/ 1 h 74"/>
                <a:gd name="T6" fmla="*/ 0 w 35"/>
                <a:gd name="T7" fmla="*/ 1 h 74"/>
                <a:gd name="T8" fmla="*/ 2 w 35"/>
                <a:gd name="T9" fmla="*/ 1 h 74"/>
                <a:gd name="T10" fmla="*/ 2 w 35"/>
                <a:gd name="T11" fmla="*/ 1 h 74"/>
                <a:gd name="T12" fmla="*/ 2 w 35"/>
                <a:gd name="T13" fmla="*/ 1 h 74"/>
                <a:gd name="T14" fmla="*/ 2 w 35"/>
                <a:gd name="T15" fmla="*/ 0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 h="74">
                  <a:moveTo>
                    <a:pt x="30" y="0"/>
                  </a:moveTo>
                  <a:cubicBezTo>
                    <a:pt x="33" y="8"/>
                    <a:pt x="29" y="14"/>
                    <a:pt x="21" y="15"/>
                  </a:cubicBezTo>
                  <a:cubicBezTo>
                    <a:pt x="19" y="27"/>
                    <a:pt x="24" y="33"/>
                    <a:pt x="9" y="36"/>
                  </a:cubicBezTo>
                  <a:cubicBezTo>
                    <a:pt x="13" y="50"/>
                    <a:pt x="12" y="52"/>
                    <a:pt x="0" y="59"/>
                  </a:cubicBezTo>
                  <a:cubicBezTo>
                    <a:pt x="3" y="64"/>
                    <a:pt x="5" y="69"/>
                    <a:pt x="8" y="74"/>
                  </a:cubicBezTo>
                  <a:cubicBezTo>
                    <a:pt x="15" y="71"/>
                    <a:pt x="16" y="65"/>
                    <a:pt x="20" y="59"/>
                  </a:cubicBezTo>
                  <a:cubicBezTo>
                    <a:pt x="22" y="47"/>
                    <a:pt x="28" y="41"/>
                    <a:pt x="35" y="32"/>
                  </a:cubicBezTo>
                  <a:cubicBezTo>
                    <a:pt x="34" y="26"/>
                    <a:pt x="30" y="8"/>
                    <a:pt x="3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66" name="Freeform 76"/>
            <p:cNvSpPr>
              <a:spLocks/>
            </p:cNvSpPr>
            <p:nvPr/>
          </p:nvSpPr>
          <p:spPr bwMode="invGray">
            <a:xfrm>
              <a:off x="4113" y="3012"/>
              <a:ext cx="19" cy="55"/>
            </a:xfrm>
            <a:custGeom>
              <a:avLst/>
              <a:gdLst>
                <a:gd name="T0" fmla="*/ 2 w 25"/>
                <a:gd name="T1" fmla="*/ 2 h 73"/>
                <a:gd name="T2" fmla="*/ 2 w 25"/>
                <a:gd name="T3" fmla="*/ 2 h 73"/>
                <a:gd name="T4" fmla="*/ 0 w 25"/>
                <a:gd name="T5" fmla="*/ 2 h 73"/>
                <a:gd name="T6" fmla="*/ 2 w 25"/>
                <a:gd name="T7" fmla="*/ 2 h 73"/>
                <a:gd name="T8" fmla="*/ 2 w 25"/>
                <a:gd name="T9" fmla="*/ 2 h 73"/>
                <a:gd name="T10" fmla="*/ 2 w 25"/>
                <a:gd name="T11" fmla="*/ 2 h 73"/>
                <a:gd name="T12" fmla="*/ 2 w 25"/>
                <a:gd name="T13" fmla="*/ 2 h 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73">
                  <a:moveTo>
                    <a:pt x="13" y="7"/>
                  </a:moveTo>
                  <a:cubicBezTo>
                    <a:pt x="9" y="0"/>
                    <a:pt x="7" y="2"/>
                    <a:pt x="4" y="8"/>
                  </a:cubicBezTo>
                  <a:cubicBezTo>
                    <a:pt x="3" y="13"/>
                    <a:pt x="1" y="17"/>
                    <a:pt x="0" y="22"/>
                  </a:cubicBezTo>
                  <a:cubicBezTo>
                    <a:pt x="1" y="35"/>
                    <a:pt x="6" y="33"/>
                    <a:pt x="15" y="41"/>
                  </a:cubicBezTo>
                  <a:cubicBezTo>
                    <a:pt x="16" y="52"/>
                    <a:pt x="15" y="73"/>
                    <a:pt x="25" y="56"/>
                  </a:cubicBezTo>
                  <a:cubicBezTo>
                    <a:pt x="24" y="33"/>
                    <a:pt x="23" y="36"/>
                    <a:pt x="16" y="20"/>
                  </a:cubicBezTo>
                  <a:cubicBezTo>
                    <a:pt x="15" y="11"/>
                    <a:pt x="16" y="15"/>
                    <a:pt x="13"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67" name="Freeform 77"/>
            <p:cNvSpPr>
              <a:spLocks/>
            </p:cNvSpPr>
            <p:nvPr/>
          </p:nvSpPr>
          <p:spPr bwMode="invGray">
            <a:xfrm>
              <a:off x="4135" y="2995"/>
              <a:ext cx="10" cy="25"/>
            </a:xfrm>
            <a:custGeom>
              <a:avLst/>
              <a:gdLst>
                <a:gd name="T0" fmla="*/ 1 w 14"/>
                <a:gd name="T1" fmla="*/ 0 h 33"/>
                <a:gd name="T2" fmla="*/ 1 w 14"/>
                <a:gd name="T3" fmla="*/ 2 h 33"/>
                <a:gd name="T4" fmla="*/ 1 w 14"/>
                <a:gd name="T5" fmla="*/ 2 h 33"/>
                <a:gd name="T6" fmla="*/ 1 w 14"/>
                <a:gd name="T7" fmla="*/ 0 h 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33">
                  <a:moveTo>
                    <a:pt x="11" y="0"/>
                  </a:moveTo>
                  <a:cubicBezTo>
                    <a:pt x="7" y="3"/>
                    <a:pt x="5" y="7"/>
                    <a:pt x="1" y="10"/>
                  </a:cubicBezTo>
                  <a:cubicBezTo>
                    <a:pt x="2" y="18"/>
                    <a:pt x="0" y="33"/>
                    <a:pt x="11" y="25"/>
                  </a:cubicBezTo>
                  <a:cubicBezTo>
                    <a:pt x="14" y="15"/>
                    <a:pt x="5" y="4"/>
                    <a:pt x="1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68" name="Freeform 78"/>
            <p:cNvSpPr>
              <a:spLocks/>
            </p:cNvSpPr>
            <p:nvPr/>
          </p:nvSpPr>
          <p:spPr bwMode="invGray">
            <a:xfrm>
              <a:off x="4145" y="3007"/>
              <a:ext cx="21" cy="48"/>
            </a:xfrm>
            <a:custGeom>
              <a:avLst/>
              <a:gdLst>
                <a:gd name="T0" fmla="*/ 2 w 28"/>
                <a:gd name="T1" fmla="*/ 0 h 64"/>
                <a:gd name="T2" fmla="*/ 2 w 28"/>
                <a:gd name="T3" fmla="*/ 2 h 64"/>
                <a:gd name="T4" fmla="*/ 2 w 28"/>
                <a:gd name="T5" fmla="*/ 2 h 64"/>
                <a:gd name="T6" fmla="*/ 2 w 28"/>
                <a:gd name="T7" fmla="*/ 2 h 64"/>
                <a:gd name="T8" fmla="*/ 0 w 28"/>
                <a:gd name="T9" fmla="*/ 2 h 64"/>
                <a:gd name="T10" fmla="*/ 2 w 28"/>
                <a:gd name="T11" fmla="*/ 2 h 64"/>
                <a:gd name="T12" fmla="*/ 2 w 28"/>
                <a:gd name="T13" fmla="*/ 2 h 64"/>
                <a:gd name="T14" fmla="*/ 2 w 28"/>
                <a:gd name="T15" fmla="*/ 0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 h="64">
                  <a:moveTo>
                    <a:pt x="5" y="0"/>
                  </a:moveTo>
                  <a:cubicBezTo>
                    <a:pt x="6" y="5"/>
                    <a:pt x="7" y="10"/>
                    <a:pt x="11" y="14"/>
                  </a:cubicBezTo>
                  <a:cubicBezTo>
                    <a:pt x="14" y="17"/>
                    <a:pt x="20" y="21"/>
                    <a:pt x="20" y="21"/>
                  </a:cubicBezTo>
                  <a:cubicBezTo>
                    <a:pt x="9" y="27"/>
                    <a:pt x="0" y="23"/>
                    <a:pt x="8" y="39"/>
                  </a:cubicBezTo>
                  <a:cubicBezTo>
                    <a:pt x="6" y="47"/>
                    <a:pt x="4" y="50"/>
                    <a:pt x="0" y="56"/>
                  </a:cubicBezTo>
                  <a:cubicBezTo>
                    <a:pt x="4" y="62"/>
                    <a:pt x="7" y="64"/>
                    <a:pt x="11" y="57"/>
                  </a:cubicBezTo>
                  <a:cubicBezTo>
                    <a:pt x="13" y="43"/>
                    <a:pt x="10" y="29"/>
                    <a:pt x="26" y="26"/>
                  </a:cubicBezTo>
                  <a:cubicBezTo>
                    <a:pt x="28" y="15"/>
                    <a:pt x="14" y="4"/>
                    <a:pt x="5"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69" name="Freeform 79"/>
            <p:cNvSpPr>
              <a:spLocks/>
            </p:cNvSpPr>
            <p:nvPr/>
          </p:nvSpPr>
          <p:spPr bwMode="invGray">
            <a:xfrm>
              <a:off x="3876" y="3076"/>
              <a:ext cx="12" cy="27"/>
            </a:xfrm>
            <a:custGeom>
              <a:avLst/>
              <a:gdLst>
                <a:gd name="T0" fmla="*/ 2 w 16"/>
                <a:gd name="T1" fmla="*/ 2 h 36"/>
                <a:gd name="T2" fmla="*/ 0 w 16"/>
                <a:gd name="T3" fmla="*/ 2 h 36"/>
                <a:gd name="T4" fmla="*/ 2 w 16"/>
                <a:gd name="T5" fmla="*/ 2 h 36"/>
                <a:gd name="T6" fmla="*/ 2 w 16"/>
                <a:gd name="T7" fmla="*/ 2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4" y="3"/>
                  </a:moveTo>
                  <a:cubicBezTo>
                    <a:pt x="7" y="0"/>
                    <a:pt x="4" y="1"/>
                    <a:pt x="0" y="7"/>
                  </a:cubicBezTo>
                  <a:cubicBezTo>
                    <a:pt x="3" y="14"/>
                    <a:pt x="2" y="17"/>
                    <a:pt x="8" y="22"/>
                  </a:cubicBezTo>
                  <a:cubicBezTo>
                    <a:pt x="16" y="36"/>
                    <a:pt x="11" y="7"/>
                    <a:pt x="14" y="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70" name="Freeform 80"/>
            <p:cNvSpPr>
              <a:spLocks/>
            </p:cNvSpPr>
            <p:nvPr/>
          </p:nvSpPr>
          <p:spPr bwMode="invGray">
            <a:xfrm>
              <a:off x="3866" y="3053"/>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71" name="Freeform 81"/>
            <p:cNvSpPr>
              <a:spLocks/>
            </p:cNvSpPr>
            <p:nvPr/>
          </p:nvSpPr>
          <p:spPr bwMode="invGray">
            <a:xfrm>
              <a:off x="3862" y="3035"/>
              <a:ext cx="12" cy="14"/>
            </a:xfrm>
            <a:custGeom>
              <a:avLst/>
              <a:gdLst>
                <a:gd name="T0" fmla="*/ 2 w 16"/>
                <a:gd name="T1" fmla="*/ 1 h 19"/>
                <a:gd name="T2" fmla="*/ 0 w 16"/>
                <a:gd name="T3" fmla="*/ 1 h 19"/>
                <a:gd name="T4" fmla="*/ 2 w 16"/>
                <a:gd name="T5" fmla="*/ 1 h 19"/>
                <a:gd name="T6" fmla="*/ 2 w 16"/>
                <a:gd name="T7" fmla="*/ 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19">
                  <a:moveTo>
                    <a:pt x="10" y="5"/>
                  </a:moveTo>
                  <a:cubicBezTo>
                    <a:pt x="4" y="0"/>
                    <a:pt x="1" y="3"/>
                    <a:pt x="0" y="10"/>
                  </a:cubicBezTo>
                  <a:cubicBezTo>
                    <a:pt x="4" y="15"/>
                    <a:pt x="7" y="16"/>
                    <a:pt x="12" y="19"/>
                  </a:cubicBezTo>
                  <a:cubicBezTo>
                    <a:pt x="16" y="12"/>
                    <a:pt x="14"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72" name="Freeform 82"/>
            <p:cNvSpPr>
              <a:spLocks/>
            </p:cNvSpPr>
            <p:nvPr/>
          </p:nvSpPr>
          <p:spPr bwMode="invGray">
            <a:xfrm>
              <a:off x="3850" y="2995"/>
              <a:ext cx="11" cy="19"/>
            </a:xfrm>
            <a:custGeom>
              <a:avLst/>
              <a:gdLst>
                <a:gd name="T0" fmla="*/ 2 w 14"/>
                <a:gd name="T1" fmla="*/ 0 h 25"/>
                <a:gd name="T2" fmla="*/ 0 w 14"/>
                <a:gd name="T3" fmla="*/ 2 h 25"/>
                <a:gd name="T4" fmla="*/ 2 w 14"/>
                <a:gd name="T5" fmla="*/ 2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73" name="Freeform 83"/>
            <p:cNvSpPr>
              <a:spLocks/>
            </p:cNvSpPr>
            <p:nvPr/>
          </p:nvSpPr>
          <p:spPr bwMode="invGray">
            <a:xfrm>
              <a:off x="3852" y="3020"/>
              <a:ext cx="16" cy="13"/>
            </a:xfrm>
            <a:custGeom>
              <a:avLst/>
              <a:gdLst>
                <a:gd name="T0" fmla="*/ 1 w 22"/>
                <a:gd name="T1" fmla="*/ 0 h 18"/>
                <a:gd name="T2" fmla="*/ 1 w 22"/>
                <a:gd name="T3" fmla="*/ 1 h 18"/>
                <a:gd name="T4" fmla="*/ 1 w 22"/>
                <a:gd name="T5" fmla="*/ 1 h 18"/>
                <a:gd name="T6" fmla="*/ 1 w 22"/>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18">
                  <a:moveTo>
                    <a:pt x="13" y="0"/>
                  </a:moveTo>
                  <a:cubicBezTo>
                    <a:pt x="0" y="8"/>
                    <a:pt x="9" y="12"/>
                    <a:pt x="19" y="18"/>
                  </a:cubicBezTo>
                  <a:cubicBezTo>
                    <a:pt x="20" y="11"/>
                    <a:pt x="22" y="8"/>
                    <a:pt x="14" y="6"/>
                  </a:cubicBezTo>
                  <a:cubicBezTo>
                    <a:pt x="9" y="3"/>
                    <a:pt x="9" y="5"/>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74" name="Freeform 84"/>
            <p:cNvSpPr>
              <a:spLocks/>
            </p:cNvSpPr>
            <p:nvPr/>
          </p:nvSpPr>
          <p:spPr bwMode="invGray">
            <a:xfrm>
              <a:off x="4688" y="3643"/>
              <a:ext cx="45" cy="60"/>
            </a:xfrm>
            <a:custGeom>
              <a:avLst/>
              <a:gdLst>
                <a:gd name="T0" fmla="*/ 2 w 60"/>
                <a:gd name="T1" fmla="*/ 1 h 81"/>
                <a:gd name="T2" fmla="*/ 2 w 60"/>
                <a:gd name="T3" fmla="*/ 1 h 81"/>
                <a:gd name="T4" fmla="*/ 2 w 60"/>
                <a:gd name="T5" fmla="*/ 1 h 81"/>
                <a:gd name="T6" fmla="*/ 2 w 60"/>
                <a:gd name="T7" fmla="*/ 1 h 81"/>
                <a:gd name="T8" fmla="*/ 2 w 60"/>
                <a:gd name="T9" fmla="*/ 1 h 81"/>
                <a:gd name="T10" fmla="*/ 2 w 60"/>
                <a:gd name="T11" fmla="*/ 1 h 81"/>
                <a:gd name="T12" fmla="*/ 2 w 60"/>
                <a:gd name="T13" fmla="*/ 1 h 81"/>
                <a:gd name="T14" fmla="*/ 2 w 60"/>
                <a:gd name="T15" fmla="*/ 1 h 81"/>
                <a:gd name="T16" fmla="*/ 2 w 60"/>
                <a:gd name="T17" fmla="*/ 1 h 81"/>
                <a:gd name="T18" fmla="*/ 2 w 60"/>
                <a:gd name="T19" fmla="*/ 1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81">
                  <a:moveTo>
                    <a:pt x="10" y="7"/>
                  </a:moveTo>
                  <a:cubicBezTo>
                    <a:pt x="0" y="0"/>
                    <a:pt x="0" y="9"/>
                    <a:pt x="3" y="18"/>
                  </a:cubicBezTo>
                  <a:cubicBezTo>
                    <a:pt x="5" y="25"/>
                    <a:pt x="12" y="32"/>
                    <a:pt x="15" y="39"/>
                  </a:cubicBezTo>
                  <a:cubicBezTo>
                    <a:pt x="16" y="51"/>
                    <a:pt x="17" y="51"/>
                    <a:pt x="27" y="54"/>
                  </a:cubicBezTo>
                  <a:cubicBezTo>
                    <a:pt x="31" y="57"/>
                    <a:pt x="36" y="60"/>
                    <a:pt x="40" y="63"/>
                  </a:cubicBezTo>
                  <a:cubicBezTo>
                    <a:pt x="43" y="70"/>
                    <a:pt x="45" y="77"/>
                    <a:pt x="51" y="81"/>
                  </a:cubicBezTo>
                  <a:cubicBezTo>
                    <a:pt x="60" y="75"/>
                    <a:pt x="56" y="66"/>
                    <a:pt x="52" y="57"/>
                  </a:cubicBezTo>
                  <a:cubicBezTo>
                    <a:pt x="51" y="49"/>
                    <a:pt x="50" y="41"/>
                    <a:pt x="43" y="37"/>
                  </a:cubicBezTo>
                  <a:cubicBezTo>
                    <a:pt x="37" y="30"/>
                    <a:pt x="33" y="23"/>
                    <a:pt x="25" y="18"/>
                  </a:cubicBezTo>
                  <a:cubicBezTo>
                    <a:pt x="20" y="12"/>
                    <a:pt x="17" y="9"/>
                    <a:pt x="10"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75" name="Freeform 85"/>
            <p:cNvSpPr>
              <a:spLocks/>
            </p:cNvSpPr>
            <p:nvPr/>
          </p:nvSpPr>
          <p:spPr bwMode="invGray">
            <a:xfrm>
              <a:off x="4919" y="3594"/>
              <a:ext cx="53" cy="46"/>
            </a:xfrm>
            <a:custGeom>
              <a:avLst/>
              <a:gdLst>
                <a:gd name="T0" fmla="*/ 1 w 71"/>
                <a:gd name="T1" fmla="*/ 2 h 61"/>
                <a:gd name="T2" fmla="*/ 1 w 71"/>
                <a:gd name="T3" fmla="*/ 2 h 61"/>
                <a:gd name="T4" fmla="*/ 1 w 71"/>
                <a:gd name="T5" fmla="*/ 2 h 61"/>
                <a:gd name="T6" fmla="*/ 1 w 71"/>
                <a:gd name="T7" fmla="*/ 2 h 61"/>
                <a:gd name="T8" fmla="*/ 1 w 71"/>
                <a:gd name="T9" fmla="*/ 2 h 61"/>
                <a:gd name="T10" fmla="*/ 1 w 71"/>
                <a:gd name="T11" fmla="*/ 2 h 61"/>
                <a:gd name="T12" fmla="*/ 1 w 71"/>
                <a:gd name="T13" fmla="*/ 0 h 61"/>
                <a:gd name="T14" fmla="*/ 1 w 71"/>
                <a:gd name="T15" fmla="*/ 2 h 61"/>
                <a:gd name="T16" fmla="*/ 1 w 71"/>
                <a:gd name="T17" fmla="*/ 2 h 61"/>
                <a:gd name="T18" fmla="*/ 1 w 71"/>
                <a:gd name="T19" fmla="*/ 2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 h="61">
                  <a:moveTo>
                    <a:pt x="28" y="23"/>
                  </a:moveTo>
                  <a:cubicBezTo>
                    <a:pt x="25" y="33"/>
                    <a:pt x="25" y="33"/>
                    <a:pt x="13" y="32"/>
                  </a:cubicBezTo>
                  <a:cubicBezTo>
                    <a:pt x="2" y="33"/>
                    <a:pt x="3" y="34"/>
                    <a:pt x="1" y="44"/>
                  </a:cubicBezTo>
                  <a:cubicBezTo>
                    <a:pt x="2" y="60"/>
                    <a:pt x="0" y="61"/>
                    <a:pt x="13" y="59"/>
                  </a:cubicBezTo>
                  <a:cubicBezTo>
                    <a:pt x="19" y="54"/>
                    <a:pt x="21" y="48"/>
                    <a:pt x="28" y="44"/>
                  </a:cubicBezTo>
                  <a:cubicBezTo>
                    <a:pt x="30" y="33"/>
                    <a:pt x="28" y="25"/>
                    <a:pt x="40" y="23"/>
                  </a:cubicBezTo>
                  <a:cubicBezTo>
                    <a:pt x="42" y="12"/>
                    <a:pt x="44" y="4"/>
                    <a:pt x="55" y="0"/>
                  </a:cubicBezTo>
                  <a:cubicBezTo>
                    <a:pt x="65" y="2"/>
                    <a:pt x="69" y="1"/>
                    <a:pt x="71" y="11"/>
                  </a:cubicBezTo>
                  <a:cubicBezTo>
                    <a:pt x="63" y="22"/>
                    <a:pt x="48" y="21"/>
                    <a:pt x="35" y="23"/>
                  </a:cubicBezTo>
                  <a:cubicBezTo>
                    <a:pt x="30" y="27"/>
                    <a:pt x="32" y="27"/>
                    <a:pt x="28" y="2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76" name="Freeform 86"/>
            <p:cNvSpPr>
              <a:spLocks/>
            </p:cNvSpPr>
            <p:nvPr/>
          </p:nvSpPr>
          <p:spPr bwMode="invGray">
            <a:xfrm>
              <a:off x="4759" y="3569"/>
              <a:ext cx="17" cy="23"/>
            </a:xfrm>
            <a:custGeom>
              <a:avLst/>
              <a:gdLst>
                <a:gd name="T0" fmla="*/ 1 w 23"/>
                <a:gd name="T1" fmla="*/ 0 h 30"/>
                <a:gd name="T2" fmla="*/ 0 w 23"/>
                <a:gd name="T3" fmla="*/ 2 h 30"/>
                <a:gd name="T4" fmla="*/ 1 w 23"/>
                <a:gd name="T5" fmla="*/ 2 h 30"/>
                <a:gd name="T6" fmla="*/ 1 w 23"/>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30">
                  <a:moveTo>
                    <a:pt x="9" y="0"/>
                  </a:moveTo>
                  <a:cubicBezTo>
                    <a:pt x="8" y="7"/>
                    <a:pt x="3" y="8"/>
                    <a:pt x="0" y="14"/>
                  </a:cubicBezTo>
                  <a:cubicBezTo>
                    <a:pt x="3" y="21"/>
                    <a:pt x="8" y="24"/>
                    <a:pt x="12" y="30"/>
                  </a:cubicBezTo>
                  <a:cubicBezTo>
                    <a:pt x="23" y="15"/>
                    <a:pt x="4" y="9"/>
                    <a:pt x="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77" name="Freeform 87"/>
            <p:cNvSpPr>
              <a:spLocks/>
            </p:cNvSpPr>
            <p:nvPr/>
          </p:nvSpPr>
          <p:spPr bwMode="invGray">
            <a:xfrm>
              <a:off x="4751" y="3547"/>
              <a:ext cx="20" cy="17"/>
            </a:xfrm>
            <a:custGeom>
              <a:avLst/>
              <a:gdLst>
                <a:gd name="T0" fmla="*/ 2 w 26"/>
                <a:gd name="T1" fmla="*/ 0 h 23"/>
                <a:gd name="T2" fmla="*/ 0 w 26"/>
                <a:gd name="T3" fmla="*/ 1 h 23"/>
                <a:gd name="T4" fmla="*/ 2 w 26"/>
                <a:gd name="T5" fmla="*/ 1 h 23"/>
                <a:gd name="T6" fmla="*/ 2 w 26"/>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3">
                  <a:moveTo>
                    <a:pt x="19" y="0"/>
                  </a:moveTo>
                  <a:cubicBezTo>
                    <a:pt x="17" y="12"/>
                    <a:pt x="10" y="11"/>
                    <a:pt x="0" y="14"/>
                  </a:cubicBezTo>
                  <a:cubicBezTo>
                    <a:pt x="5" y="23"/>
                    <a:pt x="11" y="22"/>
                    <a:pt x="21" y="20"/>
                  </a:cubicBezTo>
                  <a:cubicBezTo>
                    <a:pt x="26" y="12"/>
                    <a:pt x="23" y="7"/>
                    <a:pt x="1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78" name="Freeform 88"/>
            <p:cNvSpPr>
              <a:spLocks/>
            </p:cNvSpPr>
            <p:nvPr/>
          </p:nvSpPr>
          <p:spPr bwMode="invGray">
            <a:xfrm>
              <a:off x="4598" y="3353"/>
              <a:ext cx="24" cy="33"/>
            </a:xfrm>
            <a:custGeom>
              <a:avLst/>
              <a:gdLst>
                <a:gd name="T0" fmla="*/ 2 w 32"/>
                <a:gd name="T1" fmla="*/ 0 h 44"/>
                <a:gd name="T2" fmla="*/ 2 w 32"/>
                <a:gd name="T3" fmla="*/ 2 h 44"/>
                <a:gd name="T4" fmla="*/ 2 w 32"/>
                <a:gd name="T5" fmla="*/ 2 h 44"/>
                <a:gd name="T6" fmla="*/ 2 w 32"/>
                <a:gd name="T7" fmla="*/ 2 h 44"/>
                <a:gd name="T8" fmla="*/ 2 w 32"/>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44">
                  <a:moveTo>
                    <a:pt x="28" y="0"/>
                  </a:moveTo>
                  <a:cubicBezTo>
                    <a:pt x="32" y="10"/>
                    <a:pt x="18" y="9"/>
                    <a:pt x="10" y="11"/>
                  </a:cubicBezTo>
                  <a:cubicBezTo>
                    <a:pt x="0" y="18"/>
                    <a:pt x="7" y="24"/>
                    <a:pt x="12" y="32"/>
                  </a:cubicBezTo>
                  <a:cubicBezTo>
                    <a:pt x="14" y="44"/>
                    <a:pt x="15" y="41"/>
                    <a:pt x="24" y="36"/>
                  </a:cubicBezTo>
                  <a:cubicBezTo>
                    <a:pt x="32" y="25"/>
                    <a:pt x="29" y="14"/>
                    <a:pt x="2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79" name="Freeform 89"/>
            <p:cNvSpPr>
              <a:spLocks/>
            </p:cNvSpPr>
            <p:nvPr/>
          </p:nvSpPr>
          <p:spPr bwMode="invGray">
            <a:xfrm>
              <a:off x="4632" y="3396"/>
              <a:ext cx="26" cy="33"/>
            </a:xfrm>
            <a:custGeom>
              <a:avLst/>
              <a:gdLst>
                <a:gd name="T0" fmla="*/ 2 w 34"/>
                <a:gd name="T1" fmla="*/ 0 h 44"/>
                <a:gd name="T2" fmla="*/ 2 w 34"/>
                <a:gd name="T3" fmla="*/ 2 h 44"/>
                <a:gd name="T4" fmla="*/ 2 w 34"/>
                <a:gd name="T5" fmla="*/ 2 h 44"/>
                <a:gd name="T6" fmla="*/ 2 w 34"/>
                <a:gd name="T7" fmla="*/ 2 h 44"/>
                <a:gd name="T8" fmla="*/ 2 w 34"/>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4">
                  <a:moveTo>
                    <a:pt x="30" y="0"/>
                  </a:moveTo>
                  <a:cubicBezTo>
                    <a:pt x="34" y="10"/>
                    <a:pt x="18" y="7"/>
                    <a:pt x="10" y="9"/>
                  </a:cubicBezTo>
                  <a:cubicBezTo>
                    <a:pt x="0" y="16"/>
                    <a:pt x="9" y="24"/>
                    <a:pt x="14" y="32"/>
                  </a:cubicBezTo>
                  <a:cubicBezTo>
                    <a:pt x="16" y="44"/>
                    <a:pt x="17" y="41"/>
                    <a:pt x="26" y="36"/>
                  </a:cubicBezTo>
                  <a:cubicBezTo>
                    <a:pt x="34" y="25"/>
                    <a:pt x="31" y="14"/>
                    <a:pt x="3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80" name="Freeform 90"/>
            <p:cNvSpPr>
              <a:spLocks/>
            </p:cNvSpPr>
            <p:nvPr/>
          </p:nvSpPr>
          <p:spPr bwMode="invGray">
            <a:xfrm>
              <a:off x="4659" y="3459"/>
              <a:ext cx="28" cy="28"/>
            </a:xfrm>
            <a:custGeom>
              <a:avLst/>
              <a:gdLst>
                <a:gd name="T0" fmla="*/ 1 w 38"/>
                <a:gd name="T1" fmla="*/ 2 h 37"/>
                <a:gd name="T2" fmla="*/ 1 w 38"/>
                <a:gd name="T3" fmla="*/ 2 h 37"/>
                <a:gd name="T4" fmla="*/ 1 w 38"/>
                <a:gd name="T5" fmla="*/ 2 h 37"/>
                <a:gd name="T6" fmla="*/ 1 w 38"/>
                <a:gd name="T7" fmla="*/ 2 h 37"/>
                <a:gd name="T8" fmla="*/ 1 w 38"/>
                <a:gd name="T9" fmla="*/ 2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37">
                  <a:moveTo>
                    <a:pt x="34" y="2"/>
                  </a:moveTo>
                  <a:cubicBezTo>
                    <a:pt x="38" y="12"/>
                    <a:pt x="18" y="0"/>
                    <a:pt x="10" y="2"/>
                  </a:cubicBezTo>
                  <a:cubicBezTo>
                    <a:pt x="0" y="9"/>
                    <a:pt x="9" y="17"/>
                    <a:pt x="14" y="25"/>
                  </a:cubicBezTo>
                  <a:cubicBezTo>
                    <a:pt x="16" y="37"/>
                    <a:pt x="17" y="34"/>
                    <a:pt x="26" y="29"/>
                  </a:cubicBezTo>
                  <a:cubicBezTo>
                    <a:pt x="34" y="18"/>
                    <a:pt x="35" y="16"/>
                    <a:pt x="34"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81" name="Freeform 91"/>
            <p:cNvSpPr>
              <a:spLocks/>
            </p:cNvSpPr>
            <p:nvPr/>
          </p:nvSpPr>
          <p:spPr bwMode="invGray">
            <a:xfrm>
              <a:off x="4693" y="3449"/>
              <a:ext cx="28" cy="26"/>
            </a:xfrm>
            <a:custGeom>
              <a:avLst/>
              <a:gdLst>
                <a:gd name="T0" fmla="*/ 1 w 38"/>
                <a:gd name="T1" fmla="*/ 2 h 34"/>
                <a:gd name="T2" fmla="*/ 1 w 38"/>
                <a:gd name="T3" fmla="*/ 2 h 34"/>
                <a:gd name="T4" fmla="*/ 1 w 38"/>
                <a:gd name="T5" fmla="*/ 2 h 34"/>
                <a:gd name="T6" fmla="*/ 1 w 38"/>
                <a:gd name="T7" fmla="*/ 2 h 34"/>
                <a:gd name="T8" fmla="*/ 1 w 38"/>
                <a:gd name="T9" fmla="*/ 2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34">
                  <a:moveTo>
                    <a:pt x="34" y="2"/>
                  </a:moveTo>
                  <a:cubicBezTo>
                    <a:pt x="38" y="12"/>
                    <a:pt x="18" y="0"/>
                    <a:pt x="10" y="2"/>
                  </a:cubicBezTo>
                  <a:cubicBezTo>
                    <a:pt x="0" y="9"/>
                    <a:pt x="11" y="14"/>
                    <a:pt x="16" y="22"/>
                  </a:cubicBezTo>
                  <a:cubicBezTo>
                    <a:pt x="18" y="34"/>
                    <a:pt x="18" y="27"/>
                    <a:pt x="27" y="22"/>
                  </a:cubicBezTo>
                  <a:cubicBezTo>
                    <a:pt x="35" y="11"/>
                    <a:pt x="35" y="16"/>
                    <a:pt x="34"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82" name="Freeform 92"/>
            <p:cNvSpPr>
              <a:spLocks/>
            </p:cNvSpPr>
            <p:nvPr/>
          </p:nvSpPr>
          <p:spPr bwMode="invGray">
            <a:xfrm>
              <a:off x="4683" y="3413"/>
              <a:ext cx="26" cy="20"/>
            </a:xfrm>
            <a:custGeom>
              <a:avLst/>
              <a:gdLst>
                <a:gd name="T0" fmla="*/ 1 w 35"/>
                <a:gd name="T1" fmla="*/ 1 h 27"/>
                <a:gd name="T2" fmla="*/ 1 w 35"/>
                <a:gd name="T3" fmla="*/ 1 h 27"/>
                <a:gd name="T4" fmla="*/ 1 w 35"/>
                <a:gd name="T5" fmla="*/ 1 h 27"/>
                <a:gd name="T6" fmla="*/ 1 w 35"/>
                <a:gd name="T7" fmla="*/ 1 h 27"/>
                <a:gd name="T8" fmla="*/ 1 w 35"/>
                <a:gd name="T9" fmla="*/ 1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27">
                  <a:moveTo>
                    <a:pt x="31" y="1"/>
                  </a:moveTo>
                  <a:cubicBezTo>
                    <a:pt x="35" y="11"/>
                    <a:pt x="18" y="0"/>
                    <a:pt x="10" y="2"/>
                  </a:cubicBezTo>
                  <a:cubicBezTo>
                    <a:pt x="0" y="9"/>
                    <a:pt x="8" y="7"/>
                    <a:pt x="13" y="15"/>
                  </a:cubicBezTo>
                  <a:cubicBezTo>
                    <a:pt x="15" y="27"/>
                    <a:pt x="16" y="24"/>
                    <a:pt x="25" y="19"/>
                  </a:cubicBezTo>
                  <a:cubicBezTo>
                    <a:pt x="33" y="8"/>
                    <a:pt x="32" y="15"/>
                    <a:pt x="31"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83" name="Freeform 93"/>
            <p:cNvSpPr>
              <a:spLocks/>
            </p:cNvSpPr>
            <p:nvPr/>
          </p:nvSpPr>
          <p:spPr bwMode="invGray">
            <a:xfrm>
              <a:off x="4657" y="3388"/>
              <a:ext cx="26" cy="35"/>
            </a:xfrm>
            <a:custGeom>
              <a:avLst/>
              <a:gdLst>
                <a:gd name="T0" fmla="*/ 1 w 35"/>
                <a:gd name="T1" fmla="*/ 1 h 47"/>
                <a:gd name="T2" fmla="*/ 1 w 35"/>
                <a:gd name="T3" fmla="*/ 1 h 47"/>
                <a:gd name="T4" fmla="*/ 1 w 35"/>
                <a:gd name="T5" fmla="*/ 1 h 47"/>
                <a:gd name="T6" fmla="*/ 1 w 35"/>
                <a:gd name="T7" fmla="*/ 1 h 47"/>
                <a:gd name="T8" fmla="*/ 1 w 35"/>
                <a:gd name="T9" fmla="*/ 1 h 47"/>
                <a:gd name="T10" fmla="*/ 1 w 35"/>
                <a:gd name="T11" fmla="*/ 1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47">
                  <a:moveTo>
                    <a:pt x="28" y="16"/>
                  </a:moveTo>
                  <a:cubicBezTo>
                    <a:pt x="27" y="13"/>
                    <a:pt x="22" y="0"/>
                    <a:pt x="19" y="2"/>
                  </a:cubicBezTo>
                  <a:cubicBezTo>
                    <a:pt x="16" y="4"/>
                    <a:pt x="10" y="20"/>
                    <a:pt x="10" y="25"/>
                  </a:cubicBezTo>
                  <a:cubicBezTo>
                    <a:pt x="0" y="32"/>
                    <a:pt x="14" y="27"/>
                    <a:pt x="19" y="35"/>
                  </a:cubicBezTo>
                  <a:cubicBezTo>
                    <a:pt x="21" y="47"/>
                    <a:pt x="18" y="34"/>
                    <a:pt x="27" y="29"/>
                  </a:cubicBezTo>
                  <a:cubicBezTo>
                    <a:pt x="35" y="18"/>
                    <a:pt x="29" y="30"/>
                    <a:pt x="28" y="1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84" name="Freeform 94"/>
            <p:cNvSpPr>
              <a:spLocks/>
            </p:cNvSpPr>
            <p:nvPr/>
          </p:nvSpPr>
          <p:spPr bwMode="invGray">
            <a:xfrm>
              <a:off x="4625" y="3372"/>
              <a:ext cx="24" cy="26"/>
            </a:xfrm>
            <a:custGeom>
              <a:avLst/>
              <a:gdLst>
                <a:gd name="T0" fmla="*/ 2 w 32"/>
                <a:gd name="T1" fmla="*/ 1 h 35"/>
                <a:gd name="T2" fmla="*/ 2 w 32"/>
                <a:gd name="T3" fmla="*/ 1 h 35"/>
                <a:gd name="T4" fmla="*/ 2 w 32"/>
                <a:gd name="T5" fmla="*/ 1 h 35"/>
                <a:gd name="T6" fmla="*/ 2 w 32"/>
                <a:gd name="T7" fmla="*/ 1 h 35"/>
                <a:gd name="T8" fmla="*/ 2 w 32"/>
                <a:gd name="T9" fmla="*/ 1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5">
                  <a:moveTo>
                    <a:pt x="22" y="10"/>
                  </a:moveTo>
                  <a:cubicBezTo>
                    <a:pt x="26" y="20"/>
                    <a:pt x="18" y="0"/>
                    <a:pt x="10" y="2"/>
                  </a:cubicBezTo>
                  <a:cubicBezTo>
                    <a:pt x="0" y="9"/>
                    <a:pt x="7" y="15"/>
                    <a:pt x="12" y="23"/>
                  </a:cubicBezTo>
                  <a:cubicBezTo>
                    <a:pt x="14" y="35"/>
                    <a:pt x="15" y="32"/>
                    <a:pt x="24" y="27"/>
                  </a:cubicBezTo>
                  <a:cubicBezTo>
                    <a:pt x="32" y="16"/>
                    <a:pt x="23" y="24"/>
                    <a:pt x="22"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85" name="Freeform 95"/>
            <p:cNvSpPr>
              <a:spLocks/>
            </p:cNvSpPr>
            <p:nvPr/>
          </p:nvSpPr>
          <p:spPr bwMode="invGray">
            <a:xfrm>
              <a:off x="4665" y="3425"/>
              <a:ext cx="24" cy="26"/>
            </a:xfrm>
            <a:custGeom>
              <a:avLst/>
              <a:gdLst>
                <a:gd name="T0" fmla="*/ 2 w 32"/>
                <a:gd name="T1" fmla="*/ 1 h 35"/>
                <a:gd name="T2" fmla="*/ 2 w 32"/>
                <a:gd name="T3" fmla="*/ 1 h 35"/>
                <a:gd name="T4" fmla="*/ 2 w 32"/>
                <a:gd name="T5" fmla="*/ 1 h 35"/>
                <a:gd name="T6" fmla="*/ 2 w 32"/>
                <a:gd name="T7" fmla="*/ 1 h 35"/>
                <a:gd name="T8" fmla="*/ 2 w 32"/>
                <a:gd name="T9" fmla="*/ 1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5">
                  <a:moveTo>
                    <a:pt x="22" y="10"/>
                  </a:moveTo>
                  <a:cubicBezTo>
                    <a:pt x="26" y="20"/>
                    <a:pt x="18" y="0"/>
                    <a:pt x="10" y="2"/>
                  </a:cubicBezTo>
                  <a:cubicBezTo>
                    <a:pt x="0" y="9"/>
                    <a:pt x="7" y="15"/>
                    <a:pt x="12" y="23"/>
                  </a:cubicBezTo>
                  <a:cubicBezTo>
                    <a:pt x="14" y="35"/>
                    <a:pt x="15" y="32"/>
                    <a:pt x="24" y="27"/>
                  </a:cubicBezTo>
                  <a:cubicBezTo>
                    <a:pt x="32" y="16"/>
                    <a:pt x="23" y="24"/>
                    <a:pt x="22"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86" name="Freeform 96"/>
            <p:cNvSpPr>
              <a:spLocks/>
            </p:cNvSpPr>
            <p:nvPr/>
          </p:nvSpPr>
          <p:spPr bwMode="invGray">
            <a:xfrm>
              <a:off x="3055" y="2051"/>
              <a:ext cx="141" cy="108"/>
            </a:xfrm>
            <a:custGeom>
              <a:avLst/>
              <a:gdLst>
                <a:gd name="T0" fmla="*/ 1 w 189"/>
                <a:gd name="T1" fmla="*/ 2 h 144"/>
                <a:gd name="T2" fmla="*/ 1 w 189"/>
                <a:gd name="T3" fmla="*/ 2 h 144"/>
                <a:gd name="T4" fmla="*/ 1 w 189"/>
                <a:gd name="T5" fmla="*/ 2 h 144"/>
                <a:gd name="T6" fmla="*/ 1 w 189"/>
                <a:gd name="T7" fmla="*/ 2 h 144"/>
                <a:gd name="T8" fmla="*/ 1 w 189"/>
                <a:gd name="T9" fmla="*/ 2 h 144"/>
                <a:gd name="T10" fmla="*/ 1 w 189"/>
                <a:gd name="T11" fmla="*/ 2 h 144"/>
                <a:gd name="T12" fmla="*/ 1 w 189"/>
                <a:gd name="T13" fmla="*/ 2 h 144"/>
                <a:gd name="T14" fmla="*/ 1 w 189"/>
                <a:gd name="T15" fmla="*/ 2 h 144"/>
                <a:gd name="T16" fmla="*/ 1 w 189"/>
                <a:gd name="T17" fmla="*/ 2 h 144"/>
                <a:gd name="T18" fmla="*/ 1 w 189"/>
                <a:gd name="T19" fmla="*/ 2 h 144"/>
                <a:gd name="T20" fmla="*/ 1 w 189"/>
                <a:gd name="T21" fmla="*/ 2 h 144"/>
                <a:gd name="T22" fmla="*/ 1 w 189"/>
                <a:gd name="T23" fmla="*/ 2 h 144"/>
                <a:gd name="T24" fmla="*/ 1 w 189"/>
                <a:gd name="T25" fmla="*/ 2 h 144"/>
                <a:gd name="T26" fmla="*/ 1 w 189"/>
                <a:gd name="T27" fmla="*/ 2 h 144"/>
                <a:gd name="T28" fmla="*/ 1 w 189"/>
                <a:gd name="T29" fmla="*/ 2 h 144"/>
                <a:gd name="T30" fmla="*/ 1 w 189"/>
                <a:gd name="T31" fmla="*/ 2 h 144"/>
                <a:gd name="T32" fmla="*/ 1 w 189"/>
                <a:gd name="T33" fmla="*/ 2 h 144"/>
                <a:gd name="T34" fmla="*/ 1 w 189"/>
                <a:gd name="T35" fmla="*/ 2 h 144"/>
                <a:gd name="T36" fmla="*/ 1 w 189"/>
                <a:gd name="T37" fmla="*/ 2 h 144"/>
                <a:gd name="T38" fmla="*/ 1 w 189"/>
                <a:gd name="T39" fmla="*/ 2 h 144"/>
                <a:gd name="T40" fmla="*/ 1 w 189"/>
                <a:gd name="T41" fmla="*/ 2 h 144"/>
                <a:gd name="T42" fmla="*/ 1 w 189"/>
                <a:gd name="T43" fmla="*/ 2 h 144"/>
                <a:gd name="T44" fmla="*/ 1 w 189"/>
                <a:gd name="T45" fmla="*/ 2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89" h="144">
                  <a:moveTo>
                    <a:pt x="171" y="4"/>
                  </a:moveTo>
                  <a:cubicBezTo>
                    <a:pt x="174" y="3"/>
                    <a:pt x="182" y="0"/>
                    <a:pt x="185" y="4"/>
                  </a:cubicBezTo>
                  <a:cubicBezTo>
                    <a:pt x="187" y="7"/>
                    <a:pt x="189" y="16"/>
                    <a:pt x="189" y="16"/>
                  </a:cubicBezTo>
                  <a:cubicBezTo>
                    <a:pt x="188" y="19"/>
                    <a:pt x="189" y="22"/>
                    <a:pt x="187" y="24"/>
                  </a:cubicBezTo>
                  <a:cubicBezTo>
                    <a:pt x="175" y="34"/>
                    <a:pt x="146" y="34"/>
                    <a:pt x="131" y="44"/>
                  </a:cubicBezTo>
                  <a:cubicBezTo>
                    <a:pt x="125" y="53"/>
                    <a:pt x="120" y="54"/>
                    <a:pt x="109" y="58"/>
                  </a:cubicBezTo>
                  <a:cubicBezTo>
                    <a:pt x="105" y="59"/>
                    <a:pt x="97" y="62"/>
                    <a:pt x="97" y="62"/>
                  </a:cubicBezTo>
                  <a:cubicBezTo>
                    <a:pt x="88" y="76"/>
                    <a:pt x="83" y="74"/>
                    <a:pt x="71" y="82"/>
                  </a:cubicBezTo>
                  <a:cubicBezTo>
                    <a:pt x="66" y="98"/>
                    <a:pt x="70" y="78"/>
                    <a:pt x="75" y="92"/>
                  </a:cubicBezTo>
                  <a:cubicBezTo>
                    <a:pt x="81" y="108"/>
                    <a:pt x="71" y="108"/>
                    <a:pt x="83" y="116"/>
                  </a:cubicBezTo>
                  <a:cubicBezTo>
                    <a:pt x="90" y="121"/>
                    <a:pt x="107" y="126"/>
                    <a:pt x="107" y="126"/>
                  </a:cubicBezTo>
                  <a:cubicBezTo>
                    <a:pt x="105" y="139"/>
                    <a:pt x="106" y="144"/>
                    <a:pt x="93" y="140"/>
                  </a:cubicBezTo>
                  <a:cubicBezTo>
                    <a:pt x="91" y="137"/>
                    <a:pt x="87" y="130"/>
                    <a:pt x="83" y="130"/>
                  </a:cubicBezTo>
                  <a:cubicBezTo>
                    <a:pt x="79" y="130"/>
                    <a:pt x="71" y="134"/>
                    <a:pt x="71" y="134"/>
                  </a:cubicBezTo>
                  <a:cubicBezTo>
                    <a:pt x="52" y="129"/>
                    <a:pt x="42" y="124"/>
                    <a:pt x="21" y="122"/>
                  </a:cubicBezTo>
                  <a:cubicBezTo>
                    <a:pt x="14" y="115"/>
                    <a:pt x="0" y="102"/>
                    <a:pt x="19" y="106"/>
                  </a:cubicBezTo>
                  <a:cubicBezTo>
                    <a:pt x="29" y="91"/>
                    <a:pt x="26" y="93"/>
                    <a:pt x="47" y="90"/>
                  </a:cubicBezTo>
                  <a:cubicBezTo>
                    <a:pt x="55" y="84"/>
                    <a:pt x="54" y="88"/>
                    <a:pt x="51" y="76"/>
                  </a:cubicBezTo>
                  <a:cubicBezTo>
                    <a:pt x="50" y="72"/>
                    <a:pt x="47" y="64"/>
                    <a:pt x="47" y="64"/>
                  </a:cubicBezTo>
                  <a:cubicBezTo>
                    <a:pt x="50" y="41"/>
                    <a:pt x="50" y="43"/>
                    <a:pt x="73" y="46"/>
                  </a:cubicBezTo>
                  <a:cubicBezTo>
                    <a:pt x="82" y="45"/>
                    <a:pt x="97" y="36"/>
                    <a:pt x="97" y="36"/>
                  </a:cubicBezTo>
                  <a:cubicBezTo>
                    <a:pt x="102" y="29"/>
                    <a:pt x="105" y="27"/>
                    <a:pt x="113" y="24"/>
                  </a:cubicBezTo>
                  <a:cubicBezTo>
                    <a:pt x="134" y="27"/>
                    <a:pt x="161" y="25"/>
                    <a:pt x="171"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87" name="Freeform 97"/>
            <p:cNvSpPr>
              <a:spLocks/>
            </p:cNvSpPr>
            <p:nvPr/>
          </p:nvSpPr>
          <p:spPr bwMode="invGray">
            <a:xfrm>
              <a:off x="3139" y="2155"/>
              <a:ext cx="40" cy="12"/>
            </a:xfrm>
            <a:custGeom>
              <a:avLst/>
              <a:gdLst>
                <a:gd name="T0" fmla="*/ 2 w 53"/>
                <a:gd name="T1" fmla="*/ 0 h 17"/>
                <a:gd name="T2" fmla="*/ 2 w 53"/>
                <a:gd name="T3" fmla="*/ 1 h 17"/>
                <a:gd name="T4" fmla="*/ 2 w 53"/>
                <a:gd name="T5" fmla="*/ 1 h 17"/>
                <a:gd name="T6" fmla="*/ 2 w 53"/>
                <a:gd name="T7" fmla="*/ 1 h 17"/>
                <a:gd name="T8" fmla="*/ 2 w 53"/>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7">
                  <a:moveTo>
                    <a:pt x="24" y="0"/>
                  </a:moveTo>
                  <a:cubicBezTo>
                    <a:pt x="20" y="1"/>
                    <a:pt x="16" y="0"/>
                    <a:pt x="12" y="2"/>
                  </a:cubicBezTo>
                  <a:cubicBezTo>
                    <a:pt x="0" y="9"/>
                    <a:pt x="30" y="15"/>
                    <a:pt x="32" y="16"/>
                  </a:cubicBezTo>
                  <a:cubicBezTo>
                    <a:pt x="36" y="15"/>
                    <a:pt x="41" y="17"/>
                    <a:pt x="44" y="14"/>
                  </a:cubicBezTo>
                  <a:cubicBezTo>
                    <a:pt x="53" y="3"/>
                    <a:pt x="30" y="0"/>
                    <a:pt x="2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88" name="Freeform 98"/>
            <p:cNvSpPr>
              <a:spLocks/>
            </p:cNvSpPr>
            <p:nvPr/>
          </p:nvSpPr>
          <p:spPr bwMode="invGray">
            <a:xfrm>
              <a:off x="3344" y="1999"/>
              <a:ext cx="42" cy="28"/>
            </a:xfrm>
            <a:custGeom>
              <a:avLst/>
              <a:gdLst>
                <a:gd name="T0" fmla="*/ 1 w 57"/>
                <a:gd name="T1" fmla="*/ 2 h 37"/>
                <a:gd name="T2" fmla="*/ 1 w 57"/>
                <a:gd name="T3" fmla="*/ 2 h 37"/>
                <a:gd name="T4" fmla="*/ 1 w 57"/>
                <a:gd name="T5" fmla="*/ 2 h 37"/>
                <a:gd name="T6" fmla="*/ 1 w 57"/>
                <a:gd name="T7" fmla="*/ 2 h 37"/>
                <a:gd name="T8" fmla="*/ 1 w 57"/>
                <a:gd name="T9" fmla="*/ 0 h 37"/>
                <a:gd name="T10" fmla="*/ 1 w 57"/>
                <a:gd name="T11" fmla="*/ 2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37">
                  <a:moveTo>
                    <a:pt x="57" y="4"/>
                  </a:moveTo>
                  <a:cubicBezTo>
                    <a:pt x="53" y="16"/>
                    <a:pt x="35" y="17"/>
                    <a:pt x="25" y="24"/>
                  </a:cubicBezTo>
                  <a:cubicBezTo>
                    <a:pt x="22" y="34"/>
                    <a:pt x="22" y="37"/>
                    <a:pt x="11" y="34"/>
                  </a:cubicBezTo>
                  <a:cubicBezTo>
                    <a:pt x="6" y="27"/>
                    <a:pt x="0" y="10"/>
                    <a:pt x="9" y="4"/>
                  </a:cubicBezTo>
                  <a:cubicBezTo>
                    <a:pt x="12" y="2"/>
                    <a:pt x="21" y="0"/>
                    <a:pt x="21" y="0"/>
                  </a:cubicBezTo>
                  <a:cubicBezTo>
                    <a:pt x="33" y="2"/>
                    <a:pt x="45" y="4"/>
                    <a:pt x="57"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89" name="Freeform 99"/>
            <p:cNvSpPr>
              <a:spLocks/>
            </p:cNvSpPr>
            <p:nvPr/>
          </p:nvSpPr>
          <p:spPr bwMode="invGray">
            <a:xfrm>
              <a:off x="3374" y="2012"/>
              <a:ext cx="50" cy="20"/>
            </a:xfrm>
            <a:custGeom>
              <a:avLst/>
              <a:gdLst>
                <a:gd name="T0" fmla="*/ 1 w 68"/>
                <a:gd name="T1" fmla="*/ 0 h 26"/>
                <a:gd name="T2" fmla="*/ 1 w 68"/>
                <a:gd name="T3" fmla="*/ 2 h 26"/>
                <a:gd name="T4" fmla="*/ 1 w 68"/>
                <a:gd name="T5" fmla="*/ 2 h 26"/>
                <a:gd name="T6" fmla="*/ 1 w 68"/>
                <a:gd name="T7" fmla="*/ 2 h 26"/>
                <a:gd name="T8" fmla="*/ 1 w 68"/>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26">
                  <a:moveTo>
                    <a:pt x="29" y="0"/>
                  </a:moveTo>
                  <a:cubicBezTo>
                    <a:pt x="23" y="2"/>
                    <a:pt x="11" y="6"/>
                    <a:pt x="11" y="6"/>
                  </a:cubicBezTo>
                  <a:cubicBezTo>
                    <a:pt x="0" y="23"/>
                    <a:pt x="47" y="24"/>
                    <a:pt x="57" y="26"/>
                  </a:cubicBezTo>
                  <a:cubicBezTo>
                    <a:pt x="59" y="25"/>
                    <a:pt x="62" y="26"/>
                    <a:pt x="63" y="24"/>
                  </a:cubicBezTo>
                  <a:cubicBezTo>
                    <a:pt x="68" y="3"/>
                    <a:pt x="42" y="3"/>
                    <a:pt x="2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90" name="Freeform 100"/>
            <p:cNvSpPr>
              <a:spLocks/>
            </p:cNvSpPr>
            <p:nvPr/>
          </p:nvSpPr>
          <p:spPr bwMode="invGray">
            <a:xfrm>
              <a:off x="3428" y="2015"/>
              <a:ext cx="50" cy="32"/>
            </a:xfrm>
            <a:custGeom>
              <a:avLst/>
              <a:gdLst>
                <a:gd name="T0" fmla="*/ 2 w 66"/>
                <a:gd name="T1" fmla="*/ 1 h 43"/>
                <a:gd name="T2" fmla="*/ 2 w 66"/>
                <a:gd name="T3" fmla="*/ 1 h 43"/>
                <a:gd name="T4" fmla="*/ 2 w 66"/>
                <a:gd name="T5" fmla="*/ 1 h 43"/>
                <a:gd name="T6" fmla="*/ 2 w 66"/>
                <a:gd name="T7" fmla="*/ 1 h 43"/>
                <a:gd name="T8" fmla="*/ 2 w 66"/>
                <a:gd name="T9" fmla="*/ 1 h 43"/>
                <a:gd name="T10" fmla="*/ 2 w 66"/>
                <a:gd name="T11" fmla="*/ 1 h 43"/>
                <a:gd name="T12" fmla="*/ 2 w 66"/>
                <a:gd name="T13" fmla="*/ 1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 h="43">
                  <a:moveTo>
                    <a:pt x="50" y="9"/>
                  </a:moveTo>
                  <a:cubicBezTo>
                    <a:pt x="40" y="16"/>
                    <a:pt x="36" y="16"/>
                    <a:pt x="26" y="9"/>
                  </a:cubicBezTo>
                  <a:cubicBezTo>
                    <a:pt x="20" y="0"/>
                    <a:pt x="18" y="4"/>
                    <a:pt x="10" y="9"/>
                  </a:cubicBezTo>
                  <a:cubicBezTo>
                    <a:pt x="4" y="17"/>
                    <a:pt x="0" y="21"/>
                    <a:pt x="8" y="35"/>
                  </a:cubicBezTo>
                  <a:cubicBezTo>
                    <a:pt x="12" y="42"/>
                    <a:pt x="32" y="43"/>
                    <a:pt x="32" y="43"/>
                  </a:cubicBezTo>
                  <a:cubicBezTo>
                    <a:pt x="41" y="40"/>
                    <a:pt x="54" y="33"/>
                    <a:pt x="62" y="27"/>
                  </a:cubicBezTo>
                  <a:cubicBezTo>
                    <a:pt x="66" y="15"/>
                    <a:pt x="61" y="15"/>
                    <a:pt x="50" y="9"/>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91" name="Freeform 101"/>
            <p:cNvSpPr>
              <a:spLocks/>
            </p:cNvSpPr>
            <p:nvPr/>
          </p:nvSpPr>
          <p:spPr bwMode="invGray">
            <a:xfrm>
              <a:off x="3777" y="2042"/>
              <a:ext cx="88" cy="31"/>
            </a:xfrm>
            <a:custGeom>
              <a:avLst/>
              <a:gdLst>
                <a:gd name="T0" fmla="*/ 2 w 117"/>
                <a:gd name="T1" fmla="*/ 0 h 41"/>
                <a:gd name="T2" fmla="*/ 2 w 117"/>
                <a:gd name="T3" fmla="*/ 2 h 41"/>
                <a:gd name="T4" fmla="*/ 2 w 117"/>
                <a:gd name="T5" fmla="*/ 2 h 41"/>
                <a:gd name="T6" fmla="*/ 2 w 117"/>
                <a:gd name="T7" fmla="*/ 2 h 41"/>
                <a:gd name="T8" fmla="*/ 2 w 117"/>
                <a:gd name="T9" fmla="*/ 2 h 41"/>
                <a:gd name="T10" fmla="*/ 2 w 117"/>
                <a:gd name="T11" fmla="*/ 2 h 41"/>
                <a:gd name="T12" fmla="*/ 2 w 117"/>
                <a:gd name="T13" fmla="*/ 0 h 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 h="41">
                  <a:moveTo>
                    <a:pt x="14" y="0"/>
                  </a:moveTo>
                  <a:cubicBezTo>
                    <a:pt x="8" y="4"/>
                    <a:pt x="0" y="9"/>
                    <a:pt x="8" y="16"/>
                  </a:cubicBezTo>
                  <a:cubicBezTo>
                    <a:pt x="21" y="27"/>
                    <a:pt x="34" y="28"/>
                    <a:pt x="50" y="30"/>
                  </a:cubicBezTo>
                  <a:cubicBezTo>
                    <a:pt x="66" y="41"/>
                    <a:pt x="57" y="39"/>
                    <a:pt x="76" y="36"/>
                  </a:cubicBezTo>
                  <a:cubicBezTo>
                    <a:pt x="88" y="32"/>
                    <a:pt x="101" y="29"/>
                    <a:pt x="112" y="22"/>
                  </a:cubicBezTo>
                  <a:cubicBezTo>
                    <a:pt x="117" y="6"/>
                    <a:pt x="87" y="5"/>
                    <a:pt x="78" y="4"/>
                  </a:cubicBezTo>
                  <a:cubicBezTo>
                    <a:pt x="17" y="6"/>
                    <a:pt x="34" y="20"/>
                    <a:pt x="1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92" name="Freeform 102"/>
            <p:cNvSpPr>
              <a:spLocks/>
            </p:cNvSpPr>
            <p:nvPr/>
          </p:nvSpPr>
          <p:spPr bwMode="invGray">
            <a:xfrm>
              <a:off x="3867" y="2041"/>
              <a:ext cx="46" cy="24"/>
            </a:xfrm>
            <a:custGeom>
              <a:avLst/>
              <a:gdLst>
                <a:gd name="T0" fmla="*/ 1 w 62"/>
                <a:gd name="T1" fmla="*/ 2 h 32"/>
                <a:gd name="T2" fmla="*/ 1 w 62"/>
                <a:gd name="T3" fmla="*/ 2 h 32"/>
                <a:gd name="T4" fmla="*/ 1 w 62"/>
                <a:gd name="T5" fmla="*/ 2 h 32"/>
                <a:gd name="T6" fmla="*/ 1 w 62"/>
                <a:gd name="T7" fmla="*/ 2 h 32"/>
                <a:gd name="T8" fmla="*/ 1 w 62"/>
                <a:gd name="T9" fmla="*/ 2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32">
                  <a:moveTo>
                    <a:pt x="32" y="4"/>
                  </a:moveTo>
                  <a:cubicBezTo>
                    <a:pt x="44" y="0"/>
                    <a:pt x="53" y="1"/>
                    <a:pt x="62" y="10"/>
                  </a:cubicBezTo>
                  <a:cubicBezTo>
                    <a:pt x="59" y="23"/>
                    <a:pt x="42" y="28"/>
                    <a:pt x="30" y="32"/>
                  </a:cubicBezTo>
                  <a:cubicBezTo>
                    <a:pt x="15" y="22"/>
                    <a:pt x="23" y="25"/>
                    <a:pt x="6" y="22"/>
                  </a:cubicBezTo>
                  <a:cubicBezTo>
                    <a:pt x="0" y="4"/>
                    <a:pt x="14" y="8"/>
                    <a:pt x="32"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93" name="Freeform 103"/>
            <p:cNvSpPr>
              <a:spLocks/>
            </p:cNvSpPr>
            <p:nvPr/>
          </p:nvSpPr>
          <p:spPr bwMode="invGray">
            <a:xfrm>
              <a:off x="3846" y="2070"/>
              <a:ext cx="37" cy="17"/>
            </a:xfrm>
            <a:custGeom>
              <a:avLst/>
              <a:gdLst>
                <a:gd name="T0" fmla="*/ 2 w 49"/>
                <a:gd name="T1" fmla="*/ 1 h 23"/>
                <a:gd name="T2" fmla="*/ 2 w 49"/>
                <a:gd name="T3" fmla="*/ 1 h 23"/>
                <a:gd name="T4" fmla="*/ 2 w 49"/>
                <a:gd name="T5" fmla="*/ 1 h 23"/>
                <a:gd name="T6" fmla="*/ 2 w 49"/>
                <a:gd name="T7" fmla="*/ 1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23">
                  <a:moveTo>
                    <a:pt x="20" y="1"/>
                  </a:moveTo>
                  <a:cubicBezTo>
                    <a:pt x="15" y="2"/>
                    <a:pt x="8" y="0"/>
                    <a:pt x="6" y="5"/>
                  </a:cubicBezTo>
                  <a:cubicBezTo>
                    <a:pt x="0" y="19"/>
                    <a:pt x="32" y="21"/>
                    <a:pt x="38" y="23"/>
                  </a:cubicBezTo>
                  <a:cubicBezTo>
                    <a:pt x="49" y="6"/>
                    <a:pt x="35" y="3"/>
                    <a:pt x="20"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94" name="Freeform 104"/>
            <p:cNvSpPr>
              <a:spLocks/>
            </p:cNvSpPr>
            <p:nvPr/>
          </p:nvSpPr>
          <p:spPr bwMode="invGray">
            <a:xfrm>
              <a:off x="4098" y="2294"/>
              <a:ext cx="76" cy="114"/>
            </a:xfrm>
            <a:custGeom>
              <a:avLst/>
              <a:gdLst>
                <a:gd name="T0" fmla="*/ 1 w 102"/>
                <a:gd name="T1" fmla="*/ 0 h 152"/>
                <a:gd name="T2" fmla="*/ 0 w 102"/>
                <a:gd name="T3" fmla="*/ 2 h 152"/>
                <a:gd name="T4" fmla="*/ 1 w 102"/>
                <a:gd name="T5" fmla="*/ 2 h 152"/>
                <a:gd name="T6" fmla="*/ 1 w 102"/>
                <a:gd name="T7" fmla="*/ 2 h 152"/>
                <a:gd name="T8" fmla="*/ 1 w 102"/>
                <a:gd name="T9" fmla="*/ 2 h 152"/>
                <a:gd name="T10" fmla="*/ 1 w 102"/>
                <a:gd name="T11" fmla="*/ 2 h 152"/>
                <a:gd name="T12" fmla="*/ 1 w 102"/>
                <a:gd name="T13" fmla="*/ 2 h 152"/>
                <a:gd name="T14" fmla="*/ 1 w 102"/>
                <a:gd name="T15" fmla="*/ 2 h 152"/>
                <a:gd name="T16" fmla="*/ 1 w 102"/>
                <a:gd name="T17" fmla="*/ 2 h 152"/>
                <a:gd name="T18" fmla="*/ 1 w 102"/>
                <a:gd name="T19" fmla="*/ 2 h 152"/>
                <a:gd name="T20" fmla="*/ 1 w 102"/>
                <a:gd name="T21" fmla="*/ 2 h 152"/>
                <a:gd name="T22" fmla="*/ 1 w 102"/>
                <a:gd name="T23" fmla="*/ 2 h 152"/>
                <a:gd name="T24" fmla="*/ 1 w 102"/>
                <a:gd name="T25" fmla="*/ 0 h 1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52">
                  <a:moveTo>
                    <a:pt x="6" y="0"/>
                  </a:moveTo>
                  <a:cubicBezTo>
                    <a:pt x="4" y="6"/>
                    <a:pt x="0" y="18"/>
                    <a:pt x="0" y="18"/>
                  </a:cubicBezTo>
                  <a:cubicBezTo>
                    <a:pt x="3" y="26"/>
                    <a:pt x="9" y="35"/>
                    <a:pt x="14" y="42"/>
                  </a:cubicBezTo>
                  <a:cubicBezTo>
                    <a:pt x="17" y="58"/>
                    <a:pt x="16" y="69"/>
                    <a:pt x="32" y="72"/>
                  </a:cubicBezTo>
                  <a:cubicBezTo>
                    <a:pt x="44" y="80"/>
                    <a:pt x="40" y="91"/>
                    <a:pt x="36" y="104"/>
                  </a:cubicBezTo>
                  <a:cubicBezTo>
                    <a:pt x="57" y="118"/>
                    <a:pt x="60" y="139"/>
                    <a:pt x="80" y="152"/>
                  </a:cubicBezTo>
                  <a:cubicBezTo>
                    <a:pt x="95" y="148"/>
                    <a:pt x="102" y="135"/>
                    <a:pt x="86" y="124"/>
                  </a:cubicBezTo>
                  <a:cubicBezTo>
                    <a:pt x="72" y="129"/>
                    <a:pt x="78" y="110"/>
                    <a:pt x="74" y="102"/>
                  </a:cubicBezTo>
                  <a:cubicBezTo>
                    <a:pt x="72" y="98"/>
                    <a:pt x="65" y="94"/>
                    <a:pt x="62" y="92"/>
                  </a:cubicBezTo>
                  <a:cubicBezTo>
                    <a:pt x="59" y="82"/>
                    <a:pt x="65" y="65"/>
                    <a:pt x="52" y="74"/>
                  </a:cubicBezTo>
                  <a:cubicBezTo>
                    <a:pt x="46" y="65"/>
                    <a:pt x="47" y="54"/>
                    <a:pt x="42" y="44"/>
                  </a:cubicBezTo>
                  <a:cubicBezTo>
                    <a:pt x="36" y="32"/>
                    <a:pt x="16" y="18"/>
                    <a:pt x="4" y="12"/>
                  </a:cubicBezTo>
                  <a:lnTo>
                    <a:pt x="6" y="0"/>
                  </a:ln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95" name="Freeform 105"/>
            <p:cNvSpPr>
              <a:spLocks/>
            </p:cNvSpPr>
            <p:nvPr/>
          </p:nvSpPr>
          <p:spPr bwMode="invGray">
            <a:xfrm>
              <a:off x="4159" y="2412"/>
              <a:ext cx="55" cy="78"/>
            </a:xfrm>
            <a:custGeom>
              <a:avLst/>
              <a:gdLst>
                <a:gd name="T0" fmla="*/ 1 w 74"/>
                <a:gd name="T1" fmla="*/ 2 h 103"/>
                <a:gd name="T2" fmla="*/ 1 w 74"/>
                <a:gd name="T3" fmla="*/ 2 h 103"/>
                <a:gd name="T4" fmla="*/ 1 w 74"/>
                <a:gd name="T5" fmla="*/ 2 h 103"/>
                <a:gd name="T6" fmla="*/ 1 w 74"/>
                <a:gd name="T7" fmla="*/ 2 h 103"/>
                <a:gd name="T8" fmla="*/ 1 w 74"/>
                <a:gd name="T9" fmla="*/ 2 h 103"/>
                <a:gd name="T10" fmla="*/ 1 w 74"/>
                <a:gd name="T11" fmla="*/ 2 h 103"/>
                <a:gd name="T12" fmla="*/ 0 w 74"/>
                <a:gd name="T13" fmla="*/ 2 h 103"/>
                <a:gd name="T14" fmla="*/ 1 w 74"/>
                <a:gd name="T15" fmla="*/ 2 h 103"/>
                <a:gd name="T16" fmla="*/ 1 w 74"/>
                <a:gd name="T17" fmla="*/ 2 h 103"/>
                <a:gd name="T18" fmla="*/ 1 w 74"/>
                <a:gd name="T19" fmla="*/ 2 h 103"/>
                <a:gd name="T20" fmla="*/ 1 w 74"/>
                <a:gd name="T21" fmla="*/ 2 h 103"/>
                <a:gd name="T22" fmla="*/ 1 w 74"/>
                <a:gd name="T23" fmla="*/ 2 h 103"/>
                <a:gd name="T24" fmla="*/ 1 w 74"/>
                <a:gd name="T25" fmla="*/ 2 h 103"/>
                <a:gd name="T26" fmla="*/ 1 w 74"/>
                <a:gd name="T27" fmla="*/ 2 h 1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103">
                  <a:moveTo>
                    <a:pt x="64" y="22"/>
                  </a:moveTo>
                  <a:cubicBezTo>
                    <a:pt x="73" y="36"/>
                    <a:pt x="70" y="29"/>
                    <a:pt x="74" y="40"/>
                  </a:cubicBezTo>
                  <a:cubicBezTo>
                    <a:pt x="70" y="77"/>
                    <a:pt x="68" y="81"/>
                    <a:pt x="30" y="84"/>
                  </a:cubicBezTo>
                  <a:cubicBezTo>
                    <a:pt x="33" y="88"/>
                    <a:pt x="39" y="95"/>
                    <a:pt x="32" y="100"/>
                  </a:cubicBezTo>
                  <a:cubicBezTo>
                    <a:pt x="28" y="103"/>
                    <a:pt x="24" y="95"/>
                    <a:pt x="20" y="94"/>
                  </a:cubicBezTo>
                  <a:cubicBezTo>
                    <a:pt x="17" y="84"/>
                    <a:pt x="20" y="89"/>
                    <a:pt x="6" y="84"/>
                  </a:cubicBezTo>
                  <a:cubicBezTo>
                    <a:pt x="4" y="83"/>
                    <a:pt x="0" y="82"/>
                    <a:pt x="0" y="82"/>
                  </a:cubicBezTo>
                  <a:cubicBezTo>
                    <a:pt x="3" y="73"/>
                    <a:pt x="7" y="67"/>
                    <a:pt x="10" y="58"/>
                  </a:cubicBezTo>
                  <a:cubicBezTo>
                    <a:pt x="11" y="56"/>
                    <a:pt x="12" y="52"/>
                    <a:pt x="12" y="52"/>
                  </a:cubicBezTo>
                  <a:cubicBezTo>
                    <a:pt x="10" y="42"/>
                    <a:pt x="8" y="33"/>
                    <a:pt x="2" y="24"/>
                  </a:cubicBezTo>
                  <a:cubicBezTo>
                    <a:pt x="3" y="21"/>
                    <a:pt x="2" y="17"/>
                    <a:pt x="4" y="14"/>
                  </a:cubicBezTo>
                  <a:cubicBezTo>
                    <a:pt x="11" y="0"/>
                    <a:pt x="18" y="19"/>
                    <a:pt x="26" y="22"/>
                  </a:cubicBezTo>
                  <a:cubicBezTo>
                    <a:pt x="31" y="36"/>
                    <a:pt x="26" y="33"/>
                    <a:pt x="36" y="36"/>
                  </a:cubicBezTo>
                  <a:cubicBezTo>
                    <a:pt x="45" y="30"/>
                    <a:pt x="55" y="28"/>
                    <a:pt x="64" y="2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96" name="Freeform 106"/>
            <p:cNvSpPr>
              <a:spLocks/>
            </p:cNvSpPr>
            <p:nvPr/>
          </p:nvSpPr>
          <p:spPr bwMode="invGray">
            <a:xfrm>
              <a:off x="4123" y="2492"/>
              <a:ext cx="109" cy="189"/>
            </a:xfrm>
            <a:custGeom>
              <a:avLst/>
              <a:gdLst>
                <a:gd name="T0" fmla="*/ 1 w 146"/>
                <a:gd name="T1" fmla="*/ 2 h 252"/>
                <a:gd name="T2" fmla="*/ 1 w 146"/>
                <a:gd name="T3" fmla="*/ 2 h 252"/>
                <a:gd name="T4" fmla="*/ 1 w 146"/>
                <a:gd name="T5" fmla="*/ 2 h 252"/>
                <a:gd name="T6" fmla="*/ 1 w 146"/>
                <a:gd name="T7" fmla="*/ 2 h 252"/>
                <a:gd name="T8" fmla="*/ 1 w 146"/>
                <a:gd name="T9" fmla="*/ 2 h 252"/>
                <a:gd name="T10" fmla="*/ 1 w 146"/>
                <a:gd name="T11" fmla="*/ 2 h 252"/>
                <a:gd name="T12" fmla="*/ 1 w 146"/>
                <a:gd name="T13" fmla="*/ 2 h 252"/>
                <a:gd name="T14" fmla="*/ 1 w 146"/>
                <a:gd name="T15" fmla="*/ 2 h 252"/>
                <a:gd name="T16" fmla="*/ 1 w 146"/>
                <a:gd name="T17" fmla="*/ 2 h 252"/>
                <a:gd name="T18" fmla="*/ 1 w 146"/>
                <a:gd name="T19" fmla="*/ 2 h 252"/>
                <a:gd name="T20" fmla="*/ 1 w 146"/>
                <a:gd name="T21" fmla="*/ 2 h 252"/>
                <a:gd name="T22" fmla="*/ 1 w 146"/>
                <a:gd name="T23" fmla="*/ 2 h 252"/>
                <a:gd name="T24" fmla="*/ 1 w 146"/>
                <a:gd name="T25" fmla="*/ 2 h 252"/>
                <a:gd name="T26" fmla="*/ 1 w 146"/>
                <a:gd name="T27" fmla="*/ 2 h 252"/>
                <a:gd name="T28" fmla="*/ 1 w 146"/>
                <a:gd name="T29" fmla="*/ 2 h 252"/>
                <a:gd name="T30" fmla="*/ 1 w 146"/>
                <a:gd name="T31" fmla="*/ 2 h 252"/>
                <a:gd name="T32" fmla="*/ 1 w 146"/>
                <a:gd name="T33" fmla="*/ 2 h 252"/>
                <a:gd name="T34" fmla="*/ 1 w 146"/>
                <a:gd name="T35" fmla="*/ 2 h 252"/>
                <a:gd name="T36" fmla="*/ 1 w 146"/>
                <a:gd name="T37" fmla="*/ 2 h 252"/>
                <a:gd name="T38" fmla="*/ 1 w 146"/>
                <a:gd name="T39" fmla="*/ 2 h 252"/>
                <a:gd name="T40" fmla="*/ 1 w 146"/>
                <a:gd name="T41" fmla="*/ 2 h 252"/>
                <a:gd name="T42" fmla="*/ 1 w 146"/>
                <a:gd name="T43" fmla="*/ 2 h 252"/>
                <a:gd name="T44" fmla="*/ 1 w 146"/>
                <a:gd name="T45" fmla="*/ 2 h 252"/>
                <a:gd name="T46" fmla="*/ 1 w 146"/>
                <a:gd name="T47" fmla="*/ 2 h 252"/>
                <a:gd name="T48" fmla="*/ 1 w 146"/>
                <a:gd name="T49" fmla="*/ 0 h 252"/>
                <a:gd name="T50" fmla="*/ 1 w 146"/>
                <a:gd name="T51" fmla="*/ 2 h 252"/>
                <a:gd name="T52" fmla="*/ 1 w 146"/>
                <a:gd name="T53" fmla="*/ 2 h 252"/>
                <a:gd name="T54" fmla="*/ 1 w 146"/>
                <a:gd name="T55" fmla="*/ 2 h 252"/>
                <a:gd name="T56" fmla="*/ 1 w 146"/>
                <a:gd name="T57" fmla="*/ 2 h 2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6" h="252">
                  <a:moveTo>
                    <a:pt x="82" y="100"/>
                  </a:moveTo>
                  <a:cubicBezTo>
                    <a:pt x="70" y="88"/>
                    <a:pt x="69" y="92"/>
                    <a:pt x="66" y="106"/>
                  </a:cubicBezTo>
                  <a:cubicBezTo>
                    <a:pt x="65" y="115"/>
                    <a:pt x="68" y="124"/>
                    <a:pt x="64" y="132"/>
                  </a:cubicBezTo>
                  <a:cubicBezTo>
                    <a:pt x="63" y="133"/>
                    <a:pt x="28" y="142"/>
                    <a:pt x="22" y="146"/>
                  </a:cubicBezTo>
                  <a:cubicBezTo>
                    <a:pt x="18" y="157"/>
                    <a:pt x="18" y="162"/>
                    <a:pt x="8" y="168"/>
                  </a:cubicBezTo>
                  <a:cubicBezTo>
                    <a:pt x="0" y="180"/>
                    <a:pt x="7" y="180"/>
                    <a:pt x="20" y="182"/>
                  </a:cubicBezTo>
                  <a:cubicBezTo>
                    <a:pt x="17" y="190"/>
                    <a:pt x="15" y="193"/>
                    <a:pt x="8" y="198"/>
                  </a:cubicBezTo>
                  <a:cubicBezTo>
                    <a:pt x="10" y="214"/>
                    <a:pt x="9" y="242"/>
                    <a:pt x="24" y="252"/>
                  </a:cubicBezTo>
                  <a:cubicBezTo>
                    <a:pt x="42" y="246"/>
                    <a:pt x="31" y="227"/>
                    <a:pt x="28" y="214"/>
                  </a:cubicBezTo>
                  <a:cubicBezTo>
                    <a:pt x="26" y="207"/>
                    <a:pt x="22" y="192"/>
                    <a:pt x="22" y="192"/>
                  </a:cubicBezTo>
                  <a:cubicBezTo>
                    <a:pt x="25" y="180"/>
                    <a:pt x="33" y="182"/>
                    <a:pt x="42" y="176"/>
                  </a:cubicBezTo>
                  <a:cubicBezTo>
                    <a:pt x="44" y="169"/>
                    <a:pt x="52" y="158"/>
                    <a:pt x="52" y="158"/>
                  </a:cubicBezTo>
                  <a:cubicBezTo>
                    <a:pt x="58" y="164"/>
                    <a:pt x="63" y="166"/>
                    <a:pt x="66" y="174"/>
                  </a:cubicBezTo>
                  <a:cubicBezTo>
                    <a:pt x="59" y="178"/>
                    <a:pt x="51" y="188"/>
                    <a:pt x="44" y="190"/>
                  </a:cubicBezTo>
                  <a:cubicBezTo>
                    <a:pt x="36" y="202"/>
                    <a:pt x="46" y="202"/>
                    <a:pt x="56" y="200"/>
                  </a:cubicBezTo>
                  <a:cubicBezTo>
                    <a:pt x="60" y="189"/>
                    <a:pt x="59" y="184"/>
                    <a:pt x="68" y="178"/>
                  </a:cubicBezTo>
                  <a:cubicBezTo>
                    <a:pt x="77" y="181"/>
                    <a:pt x="75" y="187"/>
                    <a:pt x="84" y="184"/>
                  </a:cubicBezTo>
                  <a:cubicBezTo>
                    <a:pt x="92" y="171"/>
                    <a:pt x="91" y="157"/>
                    <a:pt x="104" y="148"/>
                  </a:cubicBezTo>
                  <a:cubicBezTo>
                    <a:pt x="108" y="149"/>
                    <a:pt x="110" y="155"/>
                    <a:pt x="114" y="156"/>
                  </a:cubicBezTo>
                  <a:cubicBezTo>
                    <a:pt x="120" y="158"/>
                    <a:pt x="131" y="151"/>
                    <a:pt x="136" y="148"/>
                  </a:cubicBezTo>
                  <a:cubicBezTo>
                    <a:pt x="145" y="134"/>
                    <a:pt x="142" y="141"/>
                    <a:pt x="146" y="130"/>
                  </a:cubicBezTo>
                  <a:cubicBezTo>
                    <a:pt x="146" y="127"/>
                    <a:pt x="145" y="115"/>
                    <a:pt x="142" y="110"/>
                  </a:cubicBezTo>
                  <a:cubicBezTo>
                    <a:pt x="140" y="106"/>
                    <a:pt x="134" y="98"/>
                    <a:pt x="134" y="98"/>
                  </a:cubicBezTo>
                  <a:cubicBezTo>
                    <a:pt x="131" y="78"/>
                    <a:pt x="142" y="53"/>
                    <a:pt x="122" y="40"/>
                  </a:cubicBezTo>
                  <a:cubicBezTo>
                    <a:pt x="112" y="26"/>
                    <a:pt x="109" y="10"/>
                    <a:pt x="94" y="0"/>
                  </a:cubicBezTo>
                  <a:cubicBezTo>
                    <a:pt x="87" y="4"/>
                    <a:pt x="86" y="9"/>
                    <a:pt x="78" y="12"/>
                  </a:cubicBezTo>
                  <a:cubicBezTo>
                    <a:pt x="67" y="29"/>
                    <a:pt x="80" y="31"/>
                    <a:pt x="96" y="34"/>
                  </a:cubicBezTo>
                  <a:cubicBezTo>
                    <a:pt x="103" y="44"/>
                    <a:pt x="100" y="53"/>
                    <a:pt x="96" y="64"/>
                  </a:cubicBezTo>
                  <a:cubicBezTo>
                    <a:pt x="96" y="68"/>
                    <a:pt x="95" y="106"/>
                    <a:pt x="82" y="10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97" name="Freeform 107"/>
            <p:cNvSpPr>
              <a:spLocks/>
            </p:cNvSpPr>
            <p:nvPr/>
          </p:nvSpPr>
          <p:spPr bwMode="invGray">
            <a:xfrm>
              <a:off x="3062" y="1988"/>
              <a:ext cx="52" cy="30"/>
            </a:xfrm>
            <a:custGeom>
              <a:avLst/>
              <a:gdLst>
                <a:gd name="T0" fmla="*/ 1 w 70"/>
                <a:gd name="T1" fmla="*/ 0 h 40"/>
                <a:gd name="T2" fmla="*/ 1 w 70"/>
                <a:gd name="T3" fmla="*/ 2 h 40"/>
                <a:gd name="T4" fmla="*/ 1 w 70"/>
                <a:gd name="T5" fmla="*/ 2 h 40"/>
                <a:gd name="T6" fmla="*/ 1 w 70"/>
                <a:gd name="T7" fmla="*/ 2 h 40"/>
                <a:gd name="T8" fmla="*/ 1 w 70"/>
                <a:gd name="T9" fmla="*/ 2 h 40"/>
                <a:gd name="T10" fmla="*/ 1 w 70"/>
                <a:gd name="T11" fmla="*/ 2 h 40"/>
                <a:gd name="T12" fmla="*/ 1 w 70"/>
                <a:gd name="T13" fmla="*/ 2 h 40"/>
                <a:gd name="T14" fmla="*/ 1 w 70"/>
                <a:gd name="T15" fmla="*/ 0 h 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40">
                  <a:moveTo>
                    <a:pt x="59" y="0"/>
                  </a:moveTo>
                  <a:cubicBezTo>
                    <a:pt x="68" y="3"/>
                    <a:pt x="70" y="10"/>
                    <a:pt x="65" y="20"/>
                  </a:cubicBezTo>
                  <a:cubicBezTo>
                    <a:pt x="61" y="27"/>
                    <a:pt x="49" y="23"/>
                    <a:pt x="41" y="24"/>
                  </a:cubicBezTo>
                  <a:cubicBezTo>
                    <a:pt x="36" y="38"/>
                    <a:pt x="41" y="34"/>
                    <a:pt x="31" y="40"/>
                  </a:cubicBezTo>
                  <a:cubicBezTo>
                    <a:pt x="23" y="39"/>
                    <a:pt x="15" y="39"/>
                    <a:pt x="7" y="38"/>
                  </a:cubicBezTo>
                  <a:cubicBezTo>
                    <a:pt x="5" y="38"/>
                    <a:pt x="0" y="38"/>
                    <a:pt x="1" y="36"/>
                  </a:cubicBezTo>
                  <a:cubicBezTo>
                    <a:pt x="7" y="26"/>
                    <a:pt x="23" y="23"/>
                    <a:pt x="33" y="20"/>
                  </a:cubicBezTo>
                  <a:cubicBezTo>
                    <a:pt x="39" y="11"/>
                    <a:pt x="51" y="8"/>
                    <a:pt x="5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98" name="Freeform 108"/>
            <p:cNvSpPr>
              <a:spLocks/>
            </p:cNvSpPr>
            <p:nvPr/>
          </p:nvSpPr>
          <p:spPr bwMode="invGray">
            <a:xfrm>
              <a:off x="2955" y="1997"/>
              <a:ext cx="19" cy="22"/>
            </a:xfrm>
            <a:custGeom>
              <a:avLst/>
              <a:gdLst>
                <a:gd name="T0" fmla="*/ 1 w 26"/>
                <a:gd name="T1" fmla="*/ 0 h 29"/>
                <a:gd name="T2" fmla="*/ 0 w 26"/>
                <a:gd name="T3" fmla="*/ 2 h 29"/>
                <a:gd name="T4" fmla="*/ 1 w 26"/>
                <a:gd name="T5" fmla="*/ 2 h 29"/>
                <a:gd name="T6" fmla="*/ 1 w 26"/>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9">
                  <a:moveTo>
                    <a:pt x="18" y="0"/>
                  </a:moveTo>
                  <a:cubicBezTo>
                    <a:pt x="9" y="6"/>
                    <a:pt x="4" y="7"/>
                    <a:pt x="0" y="18"/>
                  </a:cubicBezTo>
                  <a:cubicBezTo>
                    <a:pt x="7" y="25"/>
                    <a:pt x="9" y="29"/>
                    <a:pt x="18" y="26"/>
                  </a:cubicBezTo>
                  <a:cubicBezTo>
                    <a:pt x="22" y="14"/>
                    <a:pt x="26" y="12"/>
                    <a:pt x="1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99" name="Freeform 109"/>
            <p:cNvSpPr>
              <a:spLocks/>
            </p:cNvSpPr>
            <p:nvPr/>
          </p:nvSpPr>
          <p:spPr bwMode="invGray">
            <a:xfrm>
              <a:off x="2979" y="1996"/>
              <a:ext cx="37" cy="27"/>
            </a:xfrm>
            <a:custGeom>
              <a:avLst/>
              <a:gdLst>
                <a:gd name="T0" fmla="*/ 2 w 49"/>
                <a:gd name="T1" fmla="*/ 2 h 36"/>
                <a:gd name="T2" fmla="*/ 0 w 49"/>
                <a:gd name="T3" fmla="*/ 2 h 36"/>
                <a:gd name="T4" fmla="*/ 2 w 49"/>
                <a:gd name="T5" fmla="*/ 2 h 36"/>
                <a:gd name="T6" fmla="*/ 2 w 49"/>
                <a:gd name="T7" fmla="*/ 2 h 36"/>
                <a:gd name="T8" fmla="*/ 2 w 49"/>
                <a:gd name="T9" fmla="*/ 2 h 36"/>
                <a:gd name="T10" fmla="*/ 2 w 49"/>
                <a:gd name="T11" fmla="*/ 2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36">
                  <a:moveTo>
                    <a:pt x="14" y="6"/>
                  </a:moveTo>
                  <a:cubicBezTo>
                    <a:pt x="11" y="14"/>
                    <a:pt x="7" y="13"/>
                    <a:pt x="0" y="18"/>
                  </a:cubicBezTo>
                  <a:cubicBezTo>
                    <a:pt x="1" y="22"/>
                    <a:pt x="2" y="29"/>
                    <a:pt x="6" y="32"/>
                  </a:cubicBezTo>
                  <a:cubicBezTo>
                    <a:pt x="10" y="34"/>
                    <a:pt x="18" y="36"/>
                    <a:pt x="18" y="36"/>
                  </a:cubicBezTo>
                  <a:cubicBezTo>
                    <a:pt x="24" y="27"/>
                    <a:pt x="30" y="28"/>
                    <a:pt x="40" y="26"/>
                  </a:cubicBezTo>
                  <a:cubicBezTo>
                    <a:pt x="49" y="0"/>
                    <a:pt x="26" y="18"/>
                    <a:pt x="14" y="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00" name="Freeform 110"/>
            <p:cNvSpPr>
              <a:spLocks/>
            </p:cNvSpPr>
            <p:nvPr/>
          </p:nvSpPr>
          <p:spPr bwMode="invGray">
            <a:xfrm>
              <a:off x="3040" y="1987"/>
              <a:ext cx="20" cy="16"/>
            </a:xfrm>
            <a:custGeom>
              <a:avLst/>
              <a:gdLst>
                <a:gd name="T0" fmla="*/ 1 w 27"/>
                <a:gd name="T1" fmla="*/ 0 h 22"/>
                <a:gd name="T2" fmla="*/ 1 w 27"/>
                <a:gd name="T3" fmla="*/ 1 h 22"/>
                <a:gd name="T4" fmla="*/ 1 w 27"/>
                <a:gd name="T5" fmla="*/ 1 h 22"/>
                <a:gd name="T6" fmla="*/ 1 w 27"/>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2">
                  <a:moveTo>
                    <a:pt x="11" y="0"/>
                  </a:moveTo>
                  <a:cubicBezTo>
                    <a:pt x="8" y="4"/>
                    <a:pt x="0" y="8"/>
                    <a:pt x="3" y="12"/>
                  </a:cubicBezTo>
                  <a:cubicBezTo>
                    <a:pt x="6" y="17"/>
                    <a:pt x="19" y="22"/>
                    <a:pt x="19" y="22"/>
                  </a:cubicBezTo>
                  <a:cubicBezTo>
                    <a:pt x="27" y="10"/>
                    <a:pt x="15" y="11"/>
                    <a:pt x="1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01" name="Freeform 111"/>
            <p:cNvSpPr>
              <a:spLocks/>
            </p:cNvSpPr>
            <p:nvPr/>
          </p:nvSpPr>
          <p:spPr bwMode="invGray">
            <a:xfrm>
              <a:off x="3022" y="2005"/>
              <a:ext cx="15" cy="13"/>
            </a:xfrm>
            <a:custGeom>
              <a:avLst/>
              <a:gdLst>
                <a:gd name="T0" fmla="*/ 2 w 20"/>
                <a:gd name="T1" fmla="*/ 0 h 18"/>
                <a:gd name="T2" fmla="*/ 2 w 20"/>
                <a:gd name="T3" fmla="*/ 1 h 18"/>
                <a:gd name="T4" fmla="*/ 2 w 20"/>
                <a:gd name="T5" fmla="*/ 0 h 18"/>
                <a:gd name="T6" fmla="*/ 0 60000 65536"/>
                <a:gd name="T7" fmla="*/ 0 60000 65536"/>
                <a:gd name="T8" fmla="*/ 0 60000 65536"/>
              </a:gdLst>
              <a:ahLst/>
              <a:cxnLst>
                <a:cxn ang="T6">
                  <a:pos x="T0" y="T1"/>
                </a:cxn>
                <a:cxn ang="T7">
                  <a:pos x="T2" y="T3"/>
                </a:cxn>
                <a:cxn ang="T8">
                  <a:pos x="T4" y="T5"/>
                </a:cxn>
              </a:cxnLst>
              <a:rect l="0" t="0" r="r" b="b"/>
              <a:pathLst>
                <a:path w="20" h="18">
                  <a:moveTo>
                    <a:pt x="11" y="0"/>
                  </a:moveTo>
                  <a:cubicBezTo>
                    <a:pt x="1" y="14"/>
                    <a:pt x="0" y="9"/>
                    <a:pt x="9" y="18"/>
                  </a:cubicBezTo>
                  <a:cubicBezTo>
                    <a:pt x="20" y="14"/>
                    <a:pt x="16" y="18"/>
                    <a:pt x="1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02" name="Freeform 112"/>
            <p:cNvSpPr>
              <a:spLocks/>
            </p:cNvSpPr>
            <p:nvPr/>
          </p:nvSpPr>
          <p:spPr bwMode="invGray">
            <a:xfrm>
              <a:off x="4162" y="2021"/>
              <a:ext cx="18" cy="33"/>
            </a:xfrm>
            <a:custGeom>
              <a:avLst/>
              <a:gdLst>
                <a:gd name="T0" fmla="*/ 2 w 24"/>
                <a:gd name="T1" fmla="*/ 0 h 44"/>
                <a:gd name="T2" fmla="*/ 2 w 24"/>
                <a:gd name="T3" fmla="*/ 2 h 44"/>
                <a:gd name="T4" fmla="*/ 0 w 24"/>
                <a:gd name="T5" fmla="*/ 2 h 44"/>
                <a:gd name="T6" fmla="*/ 2 w 24"/>
                <a:gd name="T7" fmla="*/ 2 h 44"/>
                <a:gd name="T8" fmla="*/ 2 w 24"/>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4">
                  <a:moveTo>
                    <a:pt x="24" y="0"/>
                  </a:moveTo>
                  <a:cubicBezTo>
                    <a:pt x="19" y="7"/>
                    <a:pt x="15" y="11"/>
                    <a:pt x="8" y="16"/>
                  </a:cubicBezTo>
                  <a:cubicBezTo>
                    <a:pt x="4" y="21"/>
                    <a:pt x="0" y="34"/>
                    <a:pt x="0" y="34"/>
                  </a:cubicBezTo>
                  <a:cubicBezTo>
                    <a:pt x="3" y="44"/>
                    <a:pt x="7" y="42"/>
                    <a:pt x="16" y="40"/>
                  </a:cubicBezTo>
                  <a:cubicBezTo>
                    <a:pt x="20" y="27"/>
                    <a:pt x="24" y="14"/>
                    <a:pt x="2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03" name="Freeform 113"/>
            <p:cNvSpPr>
              <a:spLocks/>
            </p:cNvSpPr>
            <p:nvPr/>
          </p:nvSpPr>
          <p:spPr bwMode="invGray">
            <a:xfrm>
              <a:off x="3278" y="3473"/>
              <a:ext cx="31" cy="18"/>
            </a:xfrm>
            <a:custGeom>
              <a:avLst/>
              <a:gdLst>
                <a:gd name="T0" fmla="*/ 2 w 41"/>
                <a:gd name="T1" fmla="*/ 0 h 24"/>
                <a:gd name="T2" fmla="*/ 2 w 41"/>
                <a:gd name="T3" fmla="*/ 2 h 24"/>
                <a:gd name="T4" fmla="*/ 2 w 41"/>
                <a:gd name="T5" fmla="*/ 0 h 24"/>
                <a:gd name="T6" fmla="*/ 0 60000 65536"/>
                <a:gd name="T7" fmla="*/ 0 60000 65536"/>
                <a:gd name="T8" fmla="*/ 0 60000 65536"/>
              </a:gdLst>
              <a:ahLst/>
              <a:cxnLst>
                <a:cxn ang="T6">
                  <a:pos x="T0" y="T1"/>
                </a:cxn>
                <a:cxn ang="T7">
                  <a:pos x="T2" y="T3"/>
                </a:cxn>
                <a:cxn ang="T8">
                  <a:pos x="T4" y="T5"/>
                </a:cxn>
              </a:cxnLst>
              <a:rect l="0" t="0" r="r" b="b"/>
              <a:pathLst>
                <a:path w="41" h="24">
                  <a:moveTo>
                    <a:pt x="30" y="0"/>
                  </a:moveTo>
                  <a:cubicBezTo>
                    <a:pt x="4" y="4"/>
                    <a:pt x="0" y="17"/>
                    <a:pt x="26" y="24"/>
                  </a:cubicBezTo>
                  <a:cubicBezTo>
                    <a:pt x="41" y="19"/>
                    <a:pt x="38" y="10"/>
                    <a:pt x="3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04" name="Freeform 114"/>
            <p:cNvSpPr>
              <a:spLocks/>
            </p:cNvSpPr>
            <p:nvPr/>
          </p:nvSpPr>
          <p:spPr bwMode="invGray">
            <a:xfrm>
              <a:off x="3318" y="3466"/>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05" name="Freeform 115"/>
            <p:cNvSpPr>
              <a:spLocks/>
            </p:cNvSpPr>
            <p:nvPr/>
          </p:nvSpPr>
          <p:spPr bwMode="invGray">
            <a:xfrm>
              <a:off x="3251" y="3312"/>
              <a:ext cx="9" cy="15"/>
            </a:xfrm>
            <a:custGeom>
              <a:avLst/>
              <a:gdLst>
                <a:gd name="T0" fmla="*/ 1 w 13"/>
                <a:gd name="T1" fmla="*/ 2 h 20"/>
                <a:gd name="T2" fmla="*/ 1 w 13"/>
                <a:gd name="T3" fmla="*/ 2 h 20"/>
                <a:gd name="T4" fmla="*/ 1 w 13"/>
                <a:gd name="T5" fmla="*/ 2 h 20"/>
                <a:gd name="T6" fmla="*/ 1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06" name="Freeform 116"/>
            <p:cNvSpPr>
              <a:spLocks/>
            </p:cNvSpPr>
            <p:nvPr/>
          </p:nvSpPr>
          <p:spPr bwMode="invGray">
            <a:xfrm>
              <a:off x="3311" y="3239"/>
              <a:ext cx="11" cy="19"/>
            </a:xfrm>
            <a:custGeom>
              <a:avLst/>
              <a:gdLst>
                <a:gd name="T0" fmla="*/ 2 w 14"/>
                <a:gd name="T1" fmla="*/ 0 h 25"/>
                <a:gd name="T2" fmla="*/ 0 w 14"/>
                <a:gd name="T3" fmla="*/ 2 h 25"/>
                <a:gd name="T4" fmla="*/ 2 w 14"/>
                <a:gd name="T5" fmla="*/ 2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07" name="Freeform 117"/>
            <p:cNvSpPr>
              <a:spLocks/>
            </p:cNvSpPr>
            <p:nvPr/>
          </p:nvSpPr>
          <p:spPr bwMode="invGray">
            <a:xfrm>
              <a:off x="3287" y="3238"/>
              <a:ext cx="11" cy="19"/>
            </a:xfrm>
            <a:custGeom>
              <a:avLst/>
              <a:gdLst>
                <a:gd name="T0" fmla="*/ 2 w 14"/>
                <a:gd name="T1" fmla="*/ 0 h 25"/>
                <a:gd name="T2" fmla="*/ 0 w 14"/>
                <a:gd name="T3" fmla="*/ 2 h 25"/>
                <a:gd name="T4" fmla="*/ 2 w 14"/>
                <a:gd name="T5" fmla="*/ 2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08" name="Freeform 118"/>
            <p:cNvSpPr>
              <a:spLocks/>
            </p:cNvSpPr>
            <p:nvPr/>
          </p:nvSpPr>
          <p:spPr bwMode="invGray">
            <a:xfrm>
              <a:off x="3276" y="3260"/>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09" name="Freeform 119"/>
            <p:cNvSpPr>
              <a:spLocks/>
            </p:cNvSpPr>
            <p:nvPr/>
          </p:nvSpPr>
          <p:spPr bwMode="invGray">
            <a:xfrm>
              <a:off x="3251" y="3294"/>
              <a:ext cx="9" cy="15"/>
            </a:xfrm>
            <a:custGeom>
              <a:avLst/>
              <a:gdLst>
                <a:gd name="T0" fmla="*/ 1 w 13"/>
                <a:gd name="T1" fmla="*/ 2 h 20"/>
                <a:gd name="T2" fmla="*/ 1 w 13"/>
                <a:gd name="T3" fmla="*/ 2 h 20"/>
                <a:gd name="T4" fmla="*/ 1 w 13"/>
                <a:gd name="T5" fmla="*/ 2 h 20"/>
                <a:gd name="T6" fmla="*/ 1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10" name="Freeform 120"/>
            <p:cNvSpPr>
              <a:spLocks/>
            </p:cNvSpPr>
            <p:nvPr/>
          </p:nvSpPr>
          <p:spPr bwMode="invGray">
            <a:xfrm>
              <a:off x="3270" y="3281"/>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11" name="Freeform 121"/>
            <p:cNvSpPr>
              <a:spLocks/>
            </p:cNvSpPr>
            <p:nvPr/>
          </p:nvSpPr>
          <p:spPr bwMode="invGray">
            <a:xfrm>
              <a:off x="2537" y="2293"/>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12" name="Freeform 122"/>
            <p:cNvSpPr>
              <a:spLocks/>
            </p:cNvSpPr>
            <p:nvPr/>
          </p:nvSpPr>
          <p:spPr bwMode="invGray">
            <a:xfrm>
              <a:off x="2476" y="2259"/>
              <a:ext cx="10" cy="15"/>
            </a:xfrm>
            <a:custGeom>
              <a:avLst/>
              <a:gdLst>
                <a:gd name="T0" fmla="*/ 2 w 13"/>
                <a:gd name="T1" fmla="*/ 2 h 20"/>
                <a:gd name="T2" fmla="*/ 1 w 13"/>
                <a:gd name="T3" fmla="*/ 2 h 20"/>
                <a:gd name="T4" fmla="*/ 2 w 13"/>
                <a:gd name="T5" fmla="*/ 2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sp>
          <p:nvSpPr>
            <p:cNvPr id="113" name="Freeform 123"/>
            <p:cNvSpPr>
              <a:spLocks/>
            </p:cNvSpPr>
            <p:nvPr/>
          </p:nvSpPr>
          <p:spPr bwMode="invGray">
            <a:xfrm>
              <a:off x="2238" y="2042"/>
              <a:ext cx="2060" cy="1644"/>
            </a:xfrm>
            <a:custGeom>
              <a:avLst/>
              <a:gdLst>
                <a:gd name="T0" fmla="*/ 452 w 2060"/>
                <a:gd name="T1" fmla="*/ 653 h 1644"/>
                <a:gd name="T2" fmla="*/ 333 w 2060"/>
                <a:gd name="T3" fmla="*/ 595 h 1644"/>
                <a:gd name="T4" fmla="*/ 158 w 2060"/>
                <a:gd name="T5" fmla="*/ 645 h 1644"/>
                <a:gd name="T6" fmla="*/ 46 w 2060"/>
                <a:gd name="T7" fmla="*/ 759 h 1644"/>
                <a:gd name="T8" fmla="*/ 12 w 2060"/>
                <a:gd name="T9" fmla="*/ 941 h 1644"/>
                <a:gd name="T10" fmla="*/ 146 w 2060"/>
                <a:gd name="T11" fmla="*/ 1059 h 1644"/>
                <a:gd name="T12" fmla="*/ 308 w 2060"/>
                <a:gd name="T13" fmla="*/ 1041 h 1644"/>
                <a:gd name="T14" fmla="*/ 396 w 2060"/>
                <a:gd name="T15" fmla="*/ 1138 h 1644"/>
                <a:gd name="T16" fmla="*/ 452 w 2060"/>
                <a:gd name="T17" fmla="*/ 1447 h 1644"/>
                <a:gd name="T18" fmla="*/ 497 w 2060"/>
                <a:gd name="T19" fmla="*/ 1628 h 1644"/>
                <a:gd name="T20" fmla="*/ 704 w 2060"/>
                <a:gd name="T21" fmla="*/ 1574 h 1644"/>
                <a:gd name="T22" fmla="*/ 817 w 2060"/>
                <a:gd name="T23" fmla="*/ 1380 h 1644"/>
                <a:gd name="T24" fmla="*/ 885 w 2060"/>
                <a:gd name="T25" fmla="*/ 1153 h 1644"/>
                <a:gd name="T26" fmla="*/ 998 w 2060"/>
                <a:gd name="T27" fmla="*/ 999 h 1644"/>
                <a:gd name="T28" fmla="*/ 796 w 2060"/>
                <a:gd name="T29" fmla="*/ 856 h 1644"/>
                <a:gd name="T30" fmla="*/ 817 w 2060"/>
                <a:gd name="T31" fmla="*/ 819 h 1644"/>
                <a:gd name="T32" fmla="*/ 1003 w 2060"/>
                <a:gd name="T33" fmla="*/ 916 h 1644"/>
                <a:gd name="T34" fmla="*/ 1098 w 2060"/>
                <a:gd name="T35" fmla="*/ 792 h 1644"/>
                <a:gd name="T36" fmla="*/ 1046 w 2060"/>
                <a:gd name="T37" fmla="*/ 763 h 1644"/>
                <a:gd name="T38" fmla="*/ 929 w 2060"/>
                <a:gd name="T39" fmla="*/ 716 h 1644"/>
                <a:gd name="T40" fmla="*/ 1141 w 2060"/>
                <a:gd name="T41" fmla="*/ 761 h 1644"/>
                <a:gd name="T42" fmla="*/ 1296 w 2060"/>
                <a:gd name="T43" fmla="*/ 852 h 1644"/>
                <a:gd name="T44" fmla="*/ 1373 w 2060"/>
                <a:gd name="T45" fmla="*/ 1033 h 1644"/>
                <a:gd name="T46" fmla="*/ 1608 w 2060"/>
                <a:gd name="T47" fmla="*/ 847 h 1644"/>
                <a:gd name="T48" fmla="*/ 1704 w 2060"/>
                <a:gd name="T49" fmla="*/ 1030 h 1644"/>
                <a:gd name="T50" fmla="*/ 1707 w 2060"/>
                <a:gd name="T51" fmla="*/ 874 h 1644"/>
                <a:gd name="T52" fmla="*/ 1759 w 2060"/>
                <a:gd name="T53" fmla="*/ 800 h 1644"/>
                <a:gd name="T54" fmla="*/ 1783 w 2060"/>
                <a:gd name="T55" fmla="*/ 544 h 1644"/>
                <a:gd name="T56" fmla="*/ 1824 w 2060"/>
                <a:gd name="T57" fmla="*/ 528 h 1644"/>
                <a:gd name="T58" fmla="*/ 1844 w 2060"/>
                <a:gd name="T59" fmla="*/ 427 h 1644"/>
                <a:gd name="T60" fmla="*/ 1805 w 2060"/>
                <a:gd name="T61" fmla="*/ 226 h 1644"/>
                <a:gd name="T62" fmla="*/ 1899 w 2060"/>
                <a:gd name="T63" fmla="*/ 108 h 1644"/>
                <a:gd name="T64" fmla="*/ 1947 w 2060"/>
                <a:gd name="T65" fmla="*/ 209 h 1644"/>
                <a:gd name="T66" fmla="*/ 1943 w 2060"/>
                <a:gd name="T67" fmla="*/ 123 h 1644"/>
                <a:gd name="T68" fmla="*/ 1975 w 2060"/>
                <a:gd name="T69" fmla="*/ 51 h 1644"/>
                <a:gd name="T70" fmla="*/ 2038 w 2060"/>
                <a:gd name="T71" fmla="*/ 0 h 1644"/>
                <a:gd name="T72" fmla="*/ 1820 w 2060"/>
                <a:gd name="T73" fmla="*/ 63 h 1644"/>
                <a:gd name="T74" fmla="*/ 1583 w 2060"/>
                <a:gd name="T75" fmla="*/ 83 h 1644"/>
                <a:gd name="T76" fmla="*/ 1349 w 2060"/>
                <a:gd name="T77" fmla="*/ 30 h 1644"/>
                <a:gd name="T78" fmla="*/ 1132 w 2060"/>
                <a:gd name="T79" fmla="*/ 65 h 1644"/>
                <a:gd name="T80" fmla="*/ 1040 w 2060"/>
                <a:gd name="T81" fmla="*/ 170 h 1644"/>
                <a:gd name="T82" fmla="*/ 926 w 2060"/>
                <a:gd name="T83" fmla="*/ 137 h 1644"/>
                <a:gd name="T84" fmla="*/ 758 w 2060"/>
                <a:gd name="T85" fmla="*/ 183 h 1644"/>
                <a:gd name="T86" fmla="*/ 667 w 2060"/>
                <a:gd name="T87" fmla="*/ 140 h 1644"/>
                <a:gd name="T88" fmla="*/ 364 w 2060"/>
                <a:gd name="T89" fmla="*/ 248 h 1644"/>
                <a:gd name="T90" fmla="*/ 535 w 2060"/>
                <a:gd name="T91" fmla="*/ 213 h 1644"/>
                <a:gd name="T92" fmla="*/ 638 w 2060"/>
                <a:gd name="T93" fmla="*/ 276 h 1644"/>
                <a:gd name="T94" fmla="*/ 443 w 2060"/>
                <a:gd name="T95" fmla="*/ 357 h 1644"/>
                <a:gd name="T96" fmla="*/ 275 w 2060"/>
                <a:gd name="T97" fmla="*/ 416 h 1644"/>
                <a:gd name="T98" fmla="*/ 167 w 2060"/>
                <a:gd name="T99" fmla="*/ 537 h 1644"/>
                <a:gd name="T100" fmla="*/ 283 w 2060"/>
                <a:gd name="T101" fmla="*/ 552 h 1644"/>
                <a:gd name="T102" fmla="*/ 381 w 2060"/>
                <a:gd name="T103" fmla="*/ 573 h 1644"/>
                <a:gd name="T104" fmla="*/ 493 w 2060"/>
                <a:gd name="T105" fmla="*/ 590 h 1644"/>
                <a:gd name="T106" fmla="*/ 487 w 2060"/>
                <a:gd name="T107" fmla="*/ 512 h 1644"/>
                <a:gd name="T108" fmla="*/ 592 w 2060"/>
                <a:gd name="T109" fmla="*/ 548 h 1644"/>
                <a:gd name="T110" fmla="*/ 686 w 2060"/>
                <a:gd name="T111" fmla="*/ 470 h 1644"/>
                <a:gd name="T112" fmla="*/ 772 w 2060"/>
                <a:gd name="T113" fmla="*/ 480 h 1644"/>
                <a:gd name="T114" fmla="*/ 639 w 2060"/>
                <a:gd name="T115" fmla="*/ 598 h 16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060" h="1644">
                  <a:moveTo>
                    <a:pt x="697" y="677"/>
                  </a:moveTo>
                  <a:cubicBezTo>
                    <a:pt x="659" y="675"/>
                    <a:pt x="652" y="669"/>
                    <a:pt x="618" y="667"/>
                  </a:cubicBezTo>
                  <a:cubicBezTo>
                    <a:pt x="607" y="666"/>
                    <a:pt x="594" y="661"/>
                    <a:pt x="582" y="658"/>
                  </a:cubicBezTo>
                  <a:cubicBezTo>
                    <a:pt x="577" y="655"/>
                    <a:pt x="568" y="650"/>
                    <a:pt x="568" y="650"/>
                  </a:cubicBezTo>
                  <a:cubicBezTo>
                    <a:pt x="551" y="652"/>
                    <a:pt x="557" y="655"/>
                    <a:pt x="546" y="658"/>
                  </a:cubicBezTo>
                  <a:cubicBezTo>
                    <a:pt x="540" y="667"/>
                    <a:pt x="542" y="669"/>
                    <a:pt x="546" y="677"/>
                  </a:cubicBezTo>
                  <a:cubicBezTo>
                    <a:pt x="548" y="680"/>
                    <a:pt x="550" y="686"/>
                    <a:pt x="550" y="686"/>
                  </a:cubicBezTo>
                  <a:cubicBezTo>
                    <a:pt x="526" y="694"/>
                    <a:pt x="506" y="678"/>
                    <a:pt x="488" y="670"/>
                  </a:cubicBezTo>
                  <a:cubicBezTo>
                    <a:pt x="481" y="653"/>
                    <a:pt x="472" y="655"/>
                    <a:pt x="452" y="653"/>
                  </a:cubicBezTo>
                  <a:cubicBezTo>
                    <a:pt x="446" y="648"/>
                    <a:pt x="444" y="648"/>
                    <a:pt x="437" y="650"/>
                  </a:cubicBezTo>
                  <a:cubicBezTo>
                    <a:pt x="427" y="647"/>
                    <a:pt x="433" y="648"/>
                    <a:pt x="423" y="642"/>
                  </a:cubicBezTo>
                  <a:cubicBezTo>
                    <a:pt x="421" y="641"/>
                    <a:pt x="418" y="639"/>
                    <a:pt x="418" y="639"/>
                  </a:cubicBezTo>
                  <a:cubicBezTo>
                    <a:pt x="416" y="638"/>
                    <a:pt x="413" y="633"/>
                    <a:pt x="413" y="630"/>
                  </a:cubicBezTo>
                  <a:cubicBezTo>
                    <a:pt x="415" y="625"/>
                    <a:pt x="418" y="616"/>
                    <a:pt x="418" y="616"/>
                  </a:cubicBezTo>
                  <a:cubicBezTo>
                    <a:pt x="416" y="592"/>
                    <a:pt x="421" y="588"/>
                    <a:pt x="398" y="591"/>
                  </a:cubicBezTo>
                  <a:cubicBezTo>
                    <a:pt x="390" y="598"/>
                    <a:pt x="390" y="595"/>
                    <a:pt x="381" y="592"/>
                  </a:cubicBezTo>
                  <a:cubicBezTo>
                    <a:pt x="370" y="592"/>
                    <a:pt x="361" y="595"/>
                    <a:pt x="348" y="597"/>
                  </a:cubicBezTo>
                  <a:cubicBezTo>
                    <a:pt x="344" y="595"/>
                    <a:pt x="337" y="597"/>
                    <a:pt x="333" y="595"/>
                  </a:cubicBezTo>
                  <a:cubicBezTo>
                    <a:pt x="331" y="594"/>
                    <a:pt x="330" y="592"/>
                    <a:pt x="328" y="592"/>
                  </a:cubicBezTo>
                  <a:cubicBezTo>
                    <a:pt x="314" y="591"/>
                    <a:pt x="296" y="597"/>
                    <a:pt x="283" y="602"/>
                  </a:cubicBezTo>
                  <a:cubicBezTo>
                    <a:pt x="276" y="603"/>
                    <a:pt x="268" y="606"/>
                    <a:pt x="260" y="608"/>
                  </a:cubicBezTo>
                  <a:cubicBezTo>
                    <a:pt x="255" y="609"/>
                    <a:pt x="246" y="613"/>
                    <a:pt x="246" y="613"/>
                  </a:cubicBezTo>
                  <a:cubicBezTo>
                    <a:pt x="228" y="611"/>
                    <a:pt x="209" y="609"/>
                    <a:pt x="189" y="611"/>
                  </a:cubicBezTo>
                  <a:cubicBezTo>
                    <a:pt x="184" y="613"/>
                    <a:pt x="180" y="614"/>
                    <a:pt x="175" y="617"/>
                  </a:cubicBezTo>
                  <a:cubicBezTo>
                    <a:pt x="173" y="619"/>
                    <a:pt x="173" y="620"/>
                    <a:pt x="173" y="622"/>
                  </a:cubicBezTo>
                  <a:cubicBezTo>
                    <a:pt x="172" y="623"/>
                    <a:pt x="169" y="623"/>
                    <a:pt x="169" y="625"/>
                  </a:cubicBezTo>
                  <a:cubicBezTo>
                    <a:pt x="163" y="634"/>
                    <a:pt x="167" y="641"/>
                    <a:pt x="158" y="645"/>
                  </a:cubicBezTo>
                  <a:cubicBezTo>
                    <a:pt x="153" y="648"/>
                    <a:pt x="149" y="652"/>
                    <a:pt x="144" y="655"/>
                  </a:cubicBezTo>
                  <a:cubicBezTo>
                    <a:pt x="141" y="656"/>
                    <a:pt x="135" y="659"/>
                    <a:pt x="135" y="659"/>
                  </a:cubicBezTo>
                  <a:cubicBezTo>
                    <a:pt x="133" y="664"/>
                    <a:pt x="130" y="666"/>
                    <a:pt x="130" y="669"/>
                  </a:cubicBezTo>
                  <a:cubicBezTo>
                    <a:pt x="128" y="677"/>
                    <a:pt x="132" y="691"/>
                    <a:pt x="124" y="698"/>
                  </a:cubicBezTo>
                  <a:cubicBezTo>
                    <a:pt x="118" y="703"/>
                    <a:pt x="108" y="709"/>
                    <a:pt x="101" y="711"/>
                  </a:cubicBezTo>
                  <a:cubicBezTo>
                    <a:pt x="101" y="711"/>
                    <a:pt x="90" y="716"/>
                    <a:pt x="87" y="716"/>
                  </a:cubicBezTo>
                  <a:cubicBezTo>
                    <a:pt x="85" y="717"/>
                    <a:pt x="82" y="717"/>
                    <a:pt x="82" y="717"/>
                  </a:cubicBezTo>
                  <a:cubicBezTo>
                    <a:pt x="76" y="725"/>
                    <a:pt x="68" y="733"/>
                    <a:pt x="60" y="738"/>
                  </a:cubicBezTo>
                  <a:cubicBezTo>
                    <a:pt x="56" y="745"/>
                    <a:pt x="53" y="755"/>
                    <a:pt x="46" y="759"/>
                  </a:cubicBezTo>
                  <a:cubicBezTo>
                    <a:pt x="43" y="764"/>
                    <a:pt x="37" y="767"/>
                    <a:pt x="31" y="773"/>
                  </a:cubicBezTo>
                  <a:cubicBezTo>
                    <a:pt x="26" y="780"/>
                    <a:pt x="25" y="789"/>
                    <a:pt x="23" y="797"/>
                  </a:cubicBezTo>
                  <a:cubicBezTo>
                    <a:pt x="20" y="803"/>
                    <a:pt x="19" y="809"/>
                    <a:pt x="17" y="816"/>
                  </a:cubicBezTo>
                  <a:cubicBezTo>
                    <a:pt x="15" y="817"/>
                    <a:pt x="14" y="824"/>
                    <a:pt x="14" y="824"/>
                  </a:cubicBezTo>
                  <a:cubicBezTo>
                    <a:pt x="15" y="831"/>
                    <a:pt x="26" y="842"/>
                    <a:pt x="26" y="842"/>
                  </a:cubicBezTo>
                  <a:cubicBezTo>
                    <a:pt x="26" y="847"/>
                    <a:pt x="17" y="855"/>
                    <a:pt x="17" y="855"/>
                  </a:cubicBezTo>
                  <a:cubicBezTo>
                    <a:pt x="14" y="863"/>
                    <a:pt x="17" y="867"/>
                    <a:pt x="25" y="870"/>
                  </a:cubicBezTo>
                  <a:cubicBezTo>
                    <a:pt x="28" y="884"/>
                    <a:pt x="17" y="902"/>
                    <a:pt x="6" y="909"/>
                  </a:cubicBezTo>
                  <a:cubicBezTo>
                    <a:pt x="0" y="927"/>
                    <a:pt x="5" y="927"/>
                    <a:pt x="12" y="941"/>
                  </a:cubicBezTo>
                  <a:cubicBezTo>
                    <a:pt x="23" y="963"/>
                    <a:pt x="29" y="969"/>
                    <a:pt x="53" y="977"/>
                  </a:cubicBezTo>
                  <a:cubicBezTo>
                    <a:pt x="60" y="986"/>
                    <a:pt x="56" y="983"/>
                    <a:pt x="63" y="989"/>
                  </a:cubicBezTo>
                  <a:cubicBezTo>
                    <a:pt x="62" y="994"/>
                    <a:pt x="59" y="997"/>
                    <a:pt x="59" y="1002"/>
                  </a:cubicBezTo>
                  <a:cubicBezTo>
                    <a:pt x="57" y="1009"/>
                    <a:pt x="70" y="1020"/>
                    <a:pt x="74" y="1027"/>
                  </a:cubicBezTo>
                  <a:cubicBezTo>
                    <a:pt x="77" y="1031"/>
                    <a:pt x="91" y="1036"/>
                    <a:pt x="91" y="1036"/>
                  </a:cubicBezTo>
                  <a:cubicBezTo>
                    <a:pt x="94" y="1036"/>
                    <a:pt x="96" y="1036"/>
                    <a:pt x="98" y="1034"/>
                  </a:cubicBezTo>
                  <a:cubicBezTo>
                    <a:pt x="99" y="1034"/>
                    <a:pt x="98" y="1031"/>
                    <a:pt x="99" y="1030"/>
                  </a:cubicBezTo>
                  <a:cubicBezTo>
                    <a:pt x="101" y="1030"/>
                    <a:pt x="107" y="1038"/>
                    <a:pt x="108" y="1038"/>
                  </a:cubicBezTo>
                  <a:cubicBezTo>
                    <a:pt x="119" y="1047"/>
                    <a:pt x="133" y="1055"/>
                    <a:pt x="146" y="1059"/>
                  </a:cubicBezTo>
                  <a:cubicBezTo>
                    <a:pt x="149" y="1067"/>
                    <a:pt x="152" y="1066"/>
                    <a:pt x="159" y="1064"/>
                  </a:cubicBezTo>
                  <a:cubicBezTo>
                    <a:pt x="163" y="1061"/>
                    <a:pt x="166" y="1059"/>
                    <a:pt x="169" y="1058"/>
                  </a:cubicBezTo>
                  <a:cubicBezTo>
                    <a:pt x="172" y="1056"/>
                    <a:pt x="178" y="1055"/>
                    <a:pt x="178" y="1055"/>
                  </a:cubicBezTo>
                  <a:cubicBezTo>
                    <a:pt x="192" y="1059"/>
                    <a:pt x="209" y="1061"/>
                    <a:pt x="224" y="1063"/>
                  </a:cubicBezTo>
                  <a:cubicBezTo>
                    <a:pt x="231" y="1067"/>
                    <a:pt x="229" y="1070"/>
                    <a:pt x="238" y="1069"/>
                  </a:cubicBezTo>
                  <a:cubicBezTo>
                    <a:pt x="238" y="1063"/>
                    <a:pt x="238" y="1056"/>
                    <a:pt x="238" y="1050"/>
                  </a:cubicBezTo>
                  <a:cubicBezTo>
                    <a:pt x="241" y="1041"/>
                    <a:pt x="257" y="1059"/>
                    <a:pt x="260" y="1061"/>
                  </a:cubicBezTo>
                  <a:cubicBezTo>
                    <a:pt x="266" y="1050"/>
                    <a:pt x="279" y="1052"/>
                    <a:pt x="291" y="1050"/>
                  </a:cubicBezTo>
                  <a:cubicBezTo>
                    <a:pt x="297" y="1049"/>
                    <a:pt x="302" y="1044"/>
                    <a:pt x="308" y="1041"/>
                  </a:cubicBezTo>
                  <a:cubicBezTo>
                    <a:pt x="319" y="1042"/>
                    <a:pt x="330" y="1045"/>
                    <a:pt x="341" y="1049"/>
                  </a:cubicBezTo>
                  <a:cubicBezTo>
                    <a:pt x="342" y="1050"/>
                    <a:pt x="344" y="1055"/>
                    <a:pt x="344" y="1058"/>
                  </a:cubicBezTo>
                  <a:cubicBezTo>
                    <a:pt x="344" y="1061"/>
                    <a:pt x="342" y="1067"/>
                    <a:pt x="342" y="1067"/>
                  </a:cubicBezTo>
                  <a:cubicBezTo>
                    <a:pt x="347" y="1070"/>
                    <a:pt x="355" y="1072"/>
                    <a:pt x="361" y="1075"/>
                  </a:cubicBezTo>
                  <a:cubicBezTo>
                    <a:pt x="362" y="1075"/>
                    <a:pt x="365" y="1077"/>
                    <a:pt x="365" y="1077"/>
                  </a:cubicBezTo>
                  <a:cubicBezTo>
                    <a:pt x="375" y="1074"/>
                    <a:pt x="384" y="1074"/>
                    <a:pt x="393" y="1080"/>
                  </a:cubicBezTo>
                  <a:cubicBezTo>
                    <a:pt x="396" y="1083"/>
                    <a:pt x="398" y="1088"/>
                    <a:pt x="401" y="1092"/>
                  </a:cubicBezTo>
                  <a:cubicBezTo>
                    <a:pt x="404" y="1095"/>
                    <a:pt x="407" y="1102"/>
                    <a:pt x="407" y="1102"/>
                  </a:cubicBezTo>
                  <a:cubicBezTo>
                    <a:pt x="404" y="1114"/>
                    <a:pt x="399" y="1127"/>
                    <a:pt x="396" y="1138"/>
                  </a:cubicBezTo>
                  <a:cubicBezTo>
                    <a:pt x="393" y="1147"/>
                    <a:pt x="395" y="1141"/>
                    <a:pt x="389" y="1152"/>
                  </a:cubicBezTo>
                  <a:cubicBezTo>
                    <a:pt x="387" y="1153"/>
                    <a:pt x="385" y="1156"/>
                    <a:pt x="385" y="1156"/>
                  </a:cubicBezTo>
                  <a:cubicBezTo>
                    <a:pt x="389" y="1185"/>
                    <a:pt x="396" y="1180"/>
                    <a:pt x="410" y="1197"/>
                  </a:cubicBezTo>
                  <a:cubicBezTo>
                    <a:pt x="427" y="1219"/>
                    <a:pt x="440" y="1239"/>
                    <a:pt x="447" y="1266"/>
                  </a:cubicBezTo>
                  <a:cubicBezTo>
                    <a:pt x="446" y="1280"/>
                    <a:pt x="452" y="1314"/>
                    <a:pt x="435" y="1325"/>
                  </a:cubicBezTo>
                  <a:cubicBezTo>
                    <a:pt x="427" y="1347"/>
                    <a:pt x="433" y="1325"/>
                    <a:pt x="430" y="1367"/>
                  </a:cubicBezTo>
                  <a:cubicBezTo>
                    <a:pt x="429" y="1377"/>
                    <a:pt x="421" y="1381"/>
                    <a:pt x="418" y="1391"/>
                  </a:cubicBezTo>
                  <a:cubicBezTo>
                    <a:pt x="421" y="1413"/>
                    <a:pt x="430" y="1422"/>
                    <a:pt x="446" y="1438"/>
                  </a:cubicBezTo>
                  <a:cubicBezTo>
                    <a:pt x="449" y="1441"/>
                    <a:pt x="450" y="1442"/>
                    <a:pt x="452" y="1447"/>
                  </a:cubicBezTo>
                  <a:cubicBezTo>
                    <a:pt x="454" y="1450"/>
                    <a:pt x="455" y="1456"/>
                    <a:pt x="455" y="1456"/>
                  </a:cubicBezTo>
                  <a:cubicBezTo>
                    <a:pt x="457" y="1475"/>
                    <a:pt x="458" y="1488"/>
                    <a:pt x="460" y="1505"/>
                  </a:cubicBezTo>
                  <a:cubicBezTo>
                    <a:pt x="461" y="1514"/>
                    <a:pt x="461" y="1511"/>
                    <a:pt x="464" y="1522"/>
                  </a:cubicBezTo>
                  <a:cubicBezTo>
                    <a:pt x="466" y="1524"/>
                    <a:pt x="466" y="1527"/>
                    <a:pt x="466" y="1527"/>
                  </a:cubicBezTo>
                  <a:cubicBezTo>
                    <a:pt x="468" y="1542"/>
                    <a:pt x="469" y="1552"/>
                    <a:pt x="481" y="1561"/>
                  </a:cubicBezTo>
                  <a:cubicBezTo>
                    <a:pt x="485" y="1566"/>
                    <a:pt x="488" y="1569"/>
                    <a:pt x="494" y="1572"/>
                  </a:cubicBezTo>
                  <a:cubicBezTo>
                    <a:pt x="497" y="1585"/>
                    <a:pt x="503" y="1597"/>
                    <a:pt x="506" y="1610"/>
                  </a:cubicBezTo>
                  <a:cubicBezTo>
                    <a:pt x="506" y="1614"/>
                    <a:pt x="508" y="1619"/>
                    <a:pt x="505" y="1622"/>
                  </a:cubicBezTo>
                  <a:cubicBezTo>
                    <a:pt x="503" y="1625"/>
                    <a:pt x="497" y="1628"/>
                    <a:pt x="497" y="1628"/>
                  </a:cubicBezTo>
                  <a:cubicBezTo>
                    <a:pt x="488" y="1642"/>
                    <a:pt x="509" y="1644"/>
                    <a:pt x="517" y="1644"/>
                  </a:cubicBezTo>
                  <a:cubicBezTo>
                    <a:pt x="539" y="1639"/>
                    <a:pt x="557" y="1635"/>
                    <a:pt x="579" y="1633"/>
                  </a:cubicBezTo>
                  <a:cubicBezTo>
                    <a:pt x="598" y="1630"/>
                    <a:pt x="613" y="1627"/>
                    <a:pt x="632" y="1624"/>
                  </a:cubicBezTo>
                  <a:cubicBezTo>
                    <a:pt x="635" y="1624"/>
                    <a:pt x="638" y="1622"/>
                    <a:pt x="641" y="1621"/>
                  </a:cubicBezTo>
                  <a:cubicBezTo>
                    <a:pt x="642" y="1621"/>
                    <a:pt x="644" y="1619"/>
                    <a:pt x="646" y="1617"/>
                  </a:cubicBezTo>
                  <a:cubicBezTo>
                    <a:pt x="649" y="1617"/>
                    <a:pt x="655" y="1616"/>
                    <a:pt x="655" y="1616"/>
                  </a:cubicBezTo>
                  <a:cubicBezTo>
                    <a:pt x="659" y="1610"/>
                    <a:pt x="664" y="1603"/>
                    <a:pt x="670" y="1600"/>
                  </a:cubicBezTo>
                  <a:cubicBezTo>
                    <a:pt x="675" y="1594"/>
                    <a:pt x="678" y="1591"/>
                    <a:pt x="683" y="1588"/>
                  </a:cubicBezTo>
                  <a:cubicBezTo>
                    <a:pt x="687" y="1581"/>
                    <a:pt x="697" y="1577"/>
                    <a:pt x="704" y="1574"/>
                  </a:cubicBezTo>
                  <a:cubicBezTo>
                    <a:pt x="715" y="1563"/>
                    <a:pt x="726" y="1550"/>
                    <a:pt x="731" y="1535"/>
                  </a:cubicBezTo>
                  <a:cubicBezTo>
                    <a:pt x="731" y="1531"/>
                    <a:pt x="729" y="1528"/>
                    <a:pt x="729" y="1525"/>
                  </a:cubicBezTo>
                  <a:cubicBezTo>
                    <a:pt x="729" y="1494"/>
                    <a:pt x="737" y="1505"/>
                    <a:pt x="754" y="1494"/>
                  </a:cubicBezTo>
                  <a:cubicBezTo>
                    <a:pt x="759" y="1488"/>
                    <a:pt x="762" y="1483"/>
                    <a:pt x="765" y="1475"/>
                  </a:cubicBezTo>
                  <a:cubicBezTo>
                    <a:pt x="763" y="1458"/>
                    <a:pt x="765" y="1439"/>
                    <a:pt x="755" y="1424"/>
                  </a:cubicBezTo>
                  <a:cubicBezTo>
                    <a:pt x="759" y="1413"/>
                    <a:pt x="771" y="1419"/>
                    <a:pt x="779" y="1422"/>
                  </a:cubicBezTo>
                  <a:cubicBezTo>
                    <a:pt x="782" y="1427"/>
                    <a:pt x="782" y="1435"/>
                    <a:pt x="785" y="1427"/>
                  </a:cubicBezTo>
                  <a:cubicBezTo>
                    <a:pt x="786" y="1416"/>
                    <a:pt x="786" y="1405"/>
                    <a:pt x="786" y="1396"/>
                  </a:cubicBezTo>
                  <a:cubicBezTo>
                    <a:pt x="788" y="1386"/>
                    <a:pt x="810" y="1385"/>
                    <a:pt x="817" y="1380"/>
                  </a:cubicBezTo>
                  <a:cubicBezTo>
                    <a:pt x="820" y="1374"/>
                    <a:pt x="831" y="1367"/>
                    <a:pt x="837" y="1363"/>
                  </a:cubicBezTo>
                  <a:cubicBezTo>
                    <a:pt x="841" y="1361"/>
                    <a:pt x="847" y="1356"/>
                    <a:pt x="847" y="1356"/>
                  </a:cubicBezTo>
                  <a:cubicBezTo>
                    <a:pt x="855" y="1345"/>
                    <a:pt x="845" y="1333"/>
                    <a:pt x="844" y="1320"/>
                  </a:cubicBezTo>
                  <a:cubicBezTo>
                    <a:pt x="845" y="1310"/>
                    <a:pt x="847" y="1308"/>
                    <a:pt x="850" y="1299"/>
                  </a:cubicBezTo>
                  <a:cubicBezTo>
                    <a:pt x="847" y="1288"/>
                    <a:pt x="842" y="1288"/>
                    <a:pt x="834" y="1280"/>
                  </a:cubicBezTo>
                  <a:cubicBezTo>
                    <a:pt x="833" y="1275"/>
                    <a:pt x="830" y="1266"/>
                    <a:pt x="830" y="1266"/>
                  </a:cubicBezTo>
                  <a:cubicBezTo>
                    <a:pt x="831" y="1250"/>
                    <a:pt x="831" y="1236"/>
                    <a:pt x="831" y="1220"/>
                  </a:cubicBezTo>
                  <a:cubicBezTo>
                    <a:pt x="833" y="1192"/>
                    <a:pt x="861" y="1183"/>
                    <a:pt x="876" y="1166"/>
                  </a:cubicBezTo>
                  <a:cubicBezTo>
                    <a:pt x="879" y="1160"/>
                    <a:pt x="884" y="1160"/>
                    <a:pt x="885" y="1153"/>
                  </a:cubicBezTo>
                  <a:cubicBezTo>
                    <a:pt x="890" y="1144"/>
                    <a:pt x="889" y="1142"/>
                    <a:pt x="895" y="1136"/>
                  </a:cubicBezTo>
                  <a:cubicBezTo>
                    <a:pt x="898" y="1127"/>
                    <a:pt x="906" y="1114"/>
                    <a:pt x="915" y="1111"/>
                  </a:cubicBezTo>
                  <a:cubicBezTo>
                    <a:pt x="920" y="1105"/>
                    <a:pt x="924" y="1099"/>
                    <a:pt x="930" y="1094"/>
                  </a:cubicBezTo>
                  <a:cubicBezTo>
                    <a:pt x="935" y="1089"/>
                    <a:pt x="938" y="1089"/>
                    <a:pt x="943" y="1084"/>
                  </a:cubicBezTo>
                  <a:cubicBezTo>
                    <a:pt x="947" y="1080"/>
                    <a:pt x="949" y="1078"/>
                    <a:pt x="955" y="1077"/>
                  </a:cubicBezTo>
                  <a:cubicBezTo>
                    <a:pt x="961" y="1066"/>
                    <a:pt x="958" y="1069"/>
                    <a:pt x="966" y="1064"/>
                  </a:cubicBezTo>
                  <a:cubicBezTo>
                    <a:pt x="972" y="1055"/>
                    <a:pt x="978" y="1045"/>
                    <a:pt x="983" y="1036"/>
                  </a:cubicBezTo>
                  <a:cubicBezTo>
                    <a:pt x="988" y="1030"/>
                    <a:pt x="989" y="1019"/>
                    <a:pt x="991" y="1013"/>
                  </a:cubicBezTo>
                  <a:cubicBezTo>
                    <a:pt x="994" y="1003"/>
                    <a:pt x="992" y="1009"/>
                    <a:pt x="998" y="999"/>
                  </a:cubicBezTo>
                  <a:cubicBezTo>
                    <a:pt x="1003" y="992"/>
                    <a:pt x="1003" y="984"/>
                    <a:pt x="1005" y="977"/>
                  </a:cubicBezTo>
                  <a:cubicBezTo>
                    <a:pt x="1003" y="966"/>
                    <a:pt x="1000" y="970"/>
                    <a:pt x="989" y="974"/>
                  </a:cubicBezTo>
                  <a:cubicBezTo>
                    <a:pt x="971" y="986"/>
                    <a:pt x="941" y="983"/>
                    <a:pt x="921" y="983"/>
                  </a:cubicBezTo>
                  <a:cubicBezTo>
                    <a:pt x="892" y="981"/>
                    <a:pt x="895" y="977"/>
                    <a:pt x="878" y="961"/>
                  </a:cubicBezTo>
                  <a:cubicBezTo>
                    <a:pt x="875" y="949"/>
                    <a:pt x="867" y="944"/>
                    <a:pt x="858" y="936"/>
                  </a:cubicBezTo>
                  <a:cubicBezTo>
                    <a:pt x="853" y="933"/>
                    <a:pt x="844" y="930"/>
                    <a:pt x="844" y="930"/>
                  </a:cubicBezTo>
                  <a:cubicBezTo>
                    <a:pt x="837" y="909"/>
                    <a:pt x="828" y="891"/>
                    <a:pt x="817" y="872"/>
                  </a:cubicBezTo>
                  <a:cubicBezTo>
                    <a:pt x="811" y="866"/>
                    <a:pt x="816" y="869"/>
                    <a:pt x="805" y="863"/>
                  </a:cubicBezTo>
                  <a:cubicBezTo>
                    <a:pt x="802" y="859"/>
                    <a:pt x="796" y="856"/>
                    <a:pt x="796" y="856"/>
                  </a:cubicBezTo>
                  <a:cubicBezTo>
                    <a:pt x="786" y="842"/>
                    <a:pt x="794" y="825"/>
                    <a:pt x="785" y="813"/>
                  </a:cubicBezTo>
                  <a:cubicBezTo>
                    <a:pt x="774" y="794"/>
                    <a:pt x="759" y="772"/>
                    <a:pt x="745" y="758"/>
                  </a:cubicBezTo>
                  <a:cubicBezTo>
                    <a:pt x="742" y="744"/>
                    <a:pt x="737" y="736"/>
                    <a:pt x="729" y="723"/>
                  </a:cubicBezTo>
                  <a:cubicBezTo>
                    <a:pt x="726" y="720"/>
                    <a:pt x="723" y="709"/>
                    <a:pt x="723" y="709"/>
                  </a:cubicBezTo>
                  <a:cubicBezTo>
                    <a:pt x="740" y="705"/>
                    <a:pt x="757" y="733"/>
                    <a:pt x="766" y="744"/>
                  </a:cubicBezTo>
                  <a:cubicBezTo>
                    <a:pt x="771" y="758"/>
                    <a:pt x="771" y="759"/>
                    <a:pt x="786" y="764"/>
                  </a:cubicBezTo>
                  <a:cubicBezTo>
                    <a:pt x="793" y="766"/>
                    <a:pt x="800" y="773"/>
                    <a:pt x="800" y="773"/>
                  </a:cubicBezTo>
                  <a:cubicBezTo>
                    <a:pt x="803" y="780"/>
                    <a:pt x="808" y="784"/>
                    <a:pt x="813" y="791"/>
                  </a:cubicBezTo>
                  <a:cubicBezTo>
                    <a:pt x="813" y="803"/>
                    <a:pt x="814" y="809"/>
                    <a:pt x="817" y="819"/>
                  </a:cubicBezTo>
                  <a:cubicBezTo>
                    <a:pt x="819" y="842"/>
                    <a:pt x="820" y="841"/>
                    <a:pt x="839" y="847"/>
                  </a:cubicBezTo>
                  <a:cubicBezTo>
                    <a:pt x="844" y="852"/>
                    <a:pt x="847" y="856"/>
                    <a:pt x="851" y="861"/>
                  </a:cubicBezTo>
                  <a:cubicBezTo>
                    <a:pt x="851" y="863"/>
                    <a:pt x="853" y="864"/>
                    <a:pt x="853" y="866"/>
                  </a:cubicBezTo>
                  <a:cubicBezTo>
                    <a:pt x="853" y="869"/>
                    <a:pt x="853" y="874"/>
                    <a:pt x="855" y="877"/>
                  </a:cubicBezTo>
                  <a:cubicBezTo>
                    <a:pt x="856" y="884"/>
                    <a:pt x="870" y="889"/>
                    <a:pt x="875" y="894"/>
                  </a:cubicBezTo>
                  <a:cubicBezTo>
                    <a:pt x="887" y="927"/>
                    <a:pt x="870" y="945"/>
                    <a:pt x="910" y="955"/>
                  </a:cubicBezTo>
                  <a:cubicBezTo>
                    <a:pt x="921" y="953"/>
                    <a:pt x="926" y="955"/>
                    <a:pt x="933" y="949"/>
                  </a:cubicBezTo>
                  <a:cubicBezTo>
                    <a:pt x="938" y="942"/>
                    <a:pt x="944" y="941"/>
                    <a:pt x="951" y="936"/>
                  </a:cubicBezTo>
                  <a:cubicBezTo>
                    <a:pt x="972" y="924"/>
                    <a:pt x="978" y="920"/>
                    <a:pt x="1003" y="916"/>
                  </a:cubicBezTo>
                  <a:cubicBezTo>
                    <a:pt x="1009" y="914"/>
                    <a:pt x="1017" y="911"/>
                    <a:pt x="1025" y="909"/>
                  </a:cubicBezTo>
                  <a:cubicBezTo>
                    <a:pt x="1031" y="906"/>
                    <a:pt x="1036" y="899"/>
                    <a:pt x="1042" y="897"/>
                  </a:cubicBezTo>
                  <a:cubicBezTo>
                    <a:pt x="1051" y="894"/>
                    <a:pt x="1060" y="894"/>
                    <a:pt x="1068" y="888"/>
                  </a:cubicBezTo>
                  <a:cubicBezTo>
                    <a:pt x="1073" y="881"/>
                    <a:pt x="1079" y="877"/>
                    <a:pt x="1084" y="869"/>
                  </a:cubicBezTo>
                  <a:cubicBezTo>
                    <a:pt x="1087" y="861"/>
                    <a:pt x="1088" y="850"/>
                    <a:pt x="1098" y="844"/>
                  </a:cubicBezTo>
                  <a:cubicBezTo>
                    <a:pt x="1104" y="836"/>
                    <a:pt x="1105" y="825"/>
                    <a:pt x="1108" y="816"/>
                  </a:cubicBezTo>
                  <a:cubicBezTo>
                    <a:pt x="1110" y="811"/>
                    <a:pt x="1115" y="808"/>
                    <a:pt x="1116" y="803"/>
                  </a:cubicBezTo>
                  <a:cubicBezTo>
                    <a:pt x="1110" y="800"/>
                    <a:pt x="1110" y="805"/>
                    <a:pt x="1102" y="808"/>
                  </a:cubicBezTo>
                  <a:cubicBezTo>
                    <a:pt x="1099" y="802"/>
                    <a:pt x="1104" y="795"/>
                    <a:pt x="1098" y="792"/>
                  </a:cubicBezTo>
                  <a:cubicBezTo>
                    <a:pt x="1094" y="789"/>
                    <a:pt x="1084" y="788"/>
                    <a:pt x="1084" y="788"/>
                  </a:cubicBezTo>
                  <a:cubicBezTo>
                    <a:pt x="1077" y="780"/>
                    <a:pt x="1076" y="783"/>
                    <a:pt x="1067" y="786"/>
                  </a:cubicBezTo>
                  <a:cubicBezTo>
                    <a:pt x="1064" y="788"/>
                    <a:pt x="1057" y="789"/>
                    <a:pt x="1057" y="789"/>
                  </a:cubicBezTo>
                  <a:cubicBezTo>
                    <a:pt x="1054" y="789"/>
                    <a:pt x="1051" y="789"/>
                    <a:pt x="1048" y="788"/>
                  </a:cubicBezTo>
                  <a:cubicBezTo>
                    <a:pt x="1046" y="786"/>
                    <a:pt x="1045" y="778"/>
                    <a:pt x="1045" y="778"/>
                  </a:cubicBezTo>
                  <a:cubicBezTo>
                    <a:pt x="1046" y="778"/>
                    <a:pt x="1048" y="777"/>
                    <a:pt x="1050" y="775"/>
                  </a:cubicBezTo>
                  <a:cubicBezTo>
                    <a:pt x="1060" y="772"/>
                    <a:pt x="1067" y="778"/>
                    <a:pt x="1060" y="763"/>
                  </a:cubicBezTo>
                  <a:cubicBezTo>
                    <a:pt x="1059" y="763"/>
                    <a:pt x="1057" y="761"/>
                    <a:pt x="1056" y="761"/>
                  </a:cubicBezTo>
                  <a:cubicBezTo>
                    <a:pt x="1053" y="761"/>
                    <a:pt x="1048" y="761"/>
                    <a:pt x="1046" y="763"/>
                  </a:cubicBezTo>
                  <a:cubicBezTo>
                    <a:pt x="1046" y="764"/>
                    <a:pt x="1045" y="766"/>
                    <a:pt x="1043" y="767"/>
                  </a:cubicBezTo>
                  <a:cubicBezTo>
                    <a:pt x="1036" y="775"/>
                    <a:pt x="1025" y="777"/>
                    <a:pt x="1016" y="780"/>
                  </a:cubicBezTo>
                  <a:cubicBezTo>
                    <a:pt x="1011" y="780"/>
                    <a:pt x="1006" y="778"/>
                    <a:pt x="1003" y="777"/>
                  </a:cubicBezTo>
                  <a:cubicBezTo>
                    <a:pt x="1002" y="777"/>
                    <a:pt x="997" y="775"/>
                    <a:pt x="997" y="775"/>
                  </a:cubicBezTo>
                  <a:cubicBezTo>
                    <a:pt x="988" y="763"/>
                    <a:pt x="986" y="761"/>
                    <a:pt x="971" y="758"/>
                  </a:cubicBezTo>
                  <a:cubicBezTo>
                    <a:pt x="971" y="753"/>
                    <a:pt x="974" y="747"/>
                    <a:pt x="971" y="742"/>
                  </a:cubicBezTo>
                  <a:cubicBezTo>
                    <a:pt x="969" y="739"/>
                    <a:pt x="960" y="736"/>
                    <a:pt x="957" y="734"/>
                  </a:cubicBezTo>
                  <a:cubicBezTo>
                    <a:pt x="954" y="733"/>
                    <a:pt x="947" y="731"/>
                    <a:pt x="947" y="731"/>
                  </a:cubicBezTo>
                  <a:cubicBezTo>
                    <a:pt x="941" y="725"/>
                    <a:pt x="935" y="722"/>
                    <a:pt x="929" y="716"/>
                  </a:cubicBezTo>
                  <a:cubicBezTo>
                    <a:pt x="930" y="706"/>
                    <a:pt x="932" y="700"/>
                    <a:pt x="941" y="697"/>
                  </a:cubicBezTo>
                  <a:cubicBezTo>
                    <a:pt x="955" y="698"/>
                    <a:pt x="968" y="702"/>
                    <a:pt x="980" y="705"/>
                  </a:cubicBezTo>
                  <a:cubicBezTo>
                    <a:pt x="986" y="711"/>
                    <a:pt x="988" y="716"/>
                    <a:pt x="995" y="720"/>
                  </a:cubicBezTo>
                  <a:cubicBezTo>
                    <a:pt x="1005" y="734"/>
                    <a:pt x="1012" y="736"/>
                    <a:pt x="1025" y="744"/>
                  </a:cubicBezTo>
                  <a:cubicBezTo>
                    <a:pt x="1033" y="742"/>
                    <a:pt x="1045" y="747"/>
                    <a:pt x="1051" y="741"/>
                  </a:cubicBezTo>
                  <a:cubicBezTo>
                    <a:pt x="1060" y="733"/>
                    <a:pt x="1048" y="738"/>
                    <a:pt x="1059" y="734"/>
                  </a:cubicBezTo>
                  <a:cubicBezTo>
                    <a:pt x="1064" y="738"/>
                    <a:pt x="1068" y="739"/>
                    <a:pt x="1073" y="742"/>
                  </a:cubicBezTo>
                  <a:cubicBezTo>
                    <a:pt x="1079" y="752"/>
                    <a:pt x="1093" y="750"/>
                    <a:pt x="1104" y="753"/>
                  </a:cubicBezTo>
                  <a:cubicBezTo>
                    <a:pt x="1121" y="764"/>
                    <a:pt x="1110" y="759"/>
                    <a:pt x="1141" y="761"/>
                  </a:cubicBezTo>
                  <a:cubicBezTo>
                    <a:pt x="1152" y="763"/>
                    <a:pt x="1156" y="766"/>
                    <a:pt x="1163" y="775"/>
                  </a:cubicBezTo>
                  <a:cubicBezTo>
                    <a:pt x="1159" y="788"/>
                    <a:pt x="1167" y="781"/>
                    <a:pt x="1173" y="777"/>
                  </a:cubicBezTo>
                  <a:cubicBezTo>
                    <a:pt x="1175" y="770"/>
                    <a:pt x="1178" y="770"/>
                    <a:pt x="1181" y="764"/>
                  </a:cubicBezTo>
                  <a:cubicBezTo>
                    <a:pt x="1190" y="767"/>
                    <a:pt x="1189" y="772"/>
                    <a:pt x="1187" y="783"/>
                  </a:cubicBezTo>
                  <a:cubicBezTo>
                    <a:pt x="1195" y="789"/>
                    <a:pt x="1206" y="786"/>
                    <a:pt x="1215" y="789"/>
                  </a:cubicBezTo>
                  <a:cubicBezTo>
                    <a:pt x="1221" y="791"/>
                    <a:pt x="1226" y="797"/>
                    <a:pt x="1234" y="800"/>
                  </a:cubicBezTo>
                  <a:cubicBezTo>
                    <a:pt x="1245" y="803"/>
                    <a:pt x="1255" y="808"/>
                    <a:pt x="1265" y="816"/>
                  </a:cubicBezTo>
                  <a:cubicBezTo>
                    <a:pt x="1268" y="827"/>
                    <a:pt x="1272" y="831"/>
                    <a:pt x="1282" y="834"/>
                  </a:cubicBezTo>
                  <a:cubicBezTo>
                    <a:pt x="1286" y="842"/>
                    <a:pt x="1288" y="847"/>
                    <a:pt x="1296" y="852"/>
                  </a:cubicBezTo>
                  <a:cubicBezTo>
                    <a:pt x="1308" y="849"/>
                    <a:pt x="1302" y="850"/>
                    <a:pt x="1314" y="847"/>
                  </a:cubicBezTo>
                  <a:cubicBezTo>
                    <a:pt x="1316" y="845"/>
                    <a:pt x="1319" y="845"/>
                    <a:pt x="1319" y="845"/>
                  </a:cubicBezTo>
                  <a:cubicBezTo>
                    <a:pt x="1328" y="852"/>
                    <a:pt x="1322" y="842"/>
                    <a:pt x="1319" y="839"/>
                  </a:cubicBezTo>
                  <a:cubicBezTo>
                    <a:pt x="1316" y="844"/>
                    <a:pt x="1311" y="847"/>
                    <a:pt x="1310" y="853"/>
                  </a:cubicBezTo>
                  <a:cubicBezTo>
                    <a:pt x="1310" y="856"/>
                    <a:pt x="1307" y="863"/>
                    <a:pt x="1307" y="863"/>
                  </a:cubicBezTo>
                  <a:cubicBezTo>
                    <a:pt x="1308" y="869"/>
                    <a:pt x="1310" y="880"/>
                    <a:pt x="1319" y="880"/>
                  </a:cubicBezTo>
                  <a:lnTo>
                    <a:pt x="1320" y="916"/>
                  </a:lnTo>
                  <a:lnTo>
                    <a:pt x="1348" y="1005"/>
                  </a:lnTo>
                  <a:lnTo>
                    <a:pt x="1373" y="1033"/>
                  </a:lnTo>
                  <a:lnTo>
                    <a:pt x="1416" y="994"/>
                  </a:lnTo>
                  <a:lnTo>
                    <a:pt x="1413" y="967"/>
                  </a:lnTo>
                  <a:lnTo>
                    <a:pt x="1424" y="959"/>
                  </a:lnTo>
                  <a:lnTo>
                    <a:pt x="1423" y="925"/>
                  </a:lnTo>
                  <a:lnTo>
                    <a:pt x="1452" y="916"/>
                  </a:lnTo>
                  <a:lnTo>
                    <a:pt x="1520" y="855"/>
                  </a:lnTo>
                  <a:lnTo>
                    <a:pt x="1533" y="839"/>
                  </a:lnTo>
                  <a:lnTo>
                    <a:pt x="1588" y="824"/>
                  </a:lnTo>
                  <a:lnTo>
                    <a:pt x="1608" y="847"/>
                  </a:lnTo>
                  <a:lnTo>
                    <a:pt x="1602" y="858"/>
                  </a:lnTo>
                  <a:lnTo>
                    <a:pt x="1619" y="875"/>
                  </a:lnTo>
                  <a:lnTo>
                    <a:pt x="1624" y="899"/>
                  </a:lnTo>
                  <a:lnTo>
                    <a:pt x="1641" y="906"/>
                  </a:lnTo>
                  <a:lnTo>
                    <a:pt x="1677" y="892"/>
                  </a:lnTo>
                  <a:lnTo>
                    <a:pt x="1675" y="975"/>
                  </a:lnTo>
                  <a:lnTo>
                    <a:pt x="1684" y="956"/>
                  </a:lnTo>
                  <a:lnTo>
                    <a:pt x="1707" y="1000"/>
                  </a:lnTo>
                  <a:lnTo>
                    <a:pt x="1704" y="1030"/>
                  </a:lnTo>
                  <a:lnTo>
                    <a:pt x="1718" y="1013"/>
                  </a:lnTo>
                  <a:lnTo>
                    <a:pt x="1721" y="997"/>
                  </a:lnTo>
                  <a:lnTo>
                    <a:pt x="1738" y="972"/>
                  </a:lnTo>
                  <a:lnTo>
                    <a:pt x="1728" y="958"/>
                  </a:lnTo>
                  <a:lnTo>
                    <a:pt x="1737" y="942"/>
                  </a:lnTo>
                  <a:lnTo>
                    <a:pt x="1725" y="913"/>
                  </a:lnTo>
                  <a:lnTo>
                    <a:pt x="1732" y="889"/>
                  </a:lnTo>
                  <a:lnTo>
                    <a:pt x="1715" y="895"/>
                  </a:lnTo>
                  <a:lnTo>
                    <a:pt x="1707" y="874"/>
                  </a:lnTo>
                  <a:lnTo>
                    <a:pt x="1701" y="844"/>
                  </a:lnTo>
                  <a:lnTo>
                    <a:pt x="1714" y="816"/>
                  </a:lnTo>
                  <a:lnTo>
                    <a:pt x="1728" y="834"/>
                  </a:lnTo>
                  <a:lnTo>
                    <a:pt x="1721" y="880"/>
                  </a:lnTo>
                  <a:lnTo>
                    <a:pt x="1738" y="849"/>
                  </a:lnTo>
                  <a:lnTo>
                    <a:pt x="1732" y="824"/>
                  </a:lnTo>
                  <a:lnTo>
                    <a:pt x="1752" y="808"/>
                  </a:lnTo>
                  <a:lnTo>
                    <a:pt x="1752" y="797"/>
                  </a:lnTo>
                  <a:lnTo>
                    <a:pt x="1759" y="800"/>
                  </a:lnTo>
                  <a:lnTo>
                    <a:pt x="1796" y="756"/>
                  </a:lnTo>
                  <a:lnTo>
                    <a:pt x="1805" y="684"/>
                  </a:lnTo>
                  <a:lnTo>
                    <a:pt x="1810" y="655"/>
                  </a:lnTo>
                  <a:lnTo>
                    <a:pt x="1794" y="664"/>
                  </a:lnTo>
                  <a:lnTo>
                    <a:pt x="1788" y="655"/>
                  </a:lnTo>
                  <a:lnTo>
                    <a:pt x="1800" y="638"/>
                  </a:lnTo>
                  <a:lnTo>
                    <a:pt x="1776" y="592"/>
                  </a:lnTo>
                  <a:lnTo>
                    <a:pt x="1763" y="580"/>
                  </a:lnTo>
                  <a:lnTo>
                    <a:pt x="1783" y="544"/>
                  </a:lnTo>
                  <a:lnTo>
                    <a:pt x="1762" y="539"/>
                  </a:lnTo>
                  <a:lnTo>
                    <a:pt x="1743" y="531"/>
                  </a:lnTo>
                  <a:lnTo>
                    <a:pt x="1751" y="503"/>
                  </a:lnTo>
                  <a:lnTo>
                    <a:pt x="1763" y="487"/>
                  </a:lnTo>
                  <a:lnTo>
                    <a:pt x="1766" y="519"/>
                  </a:lnTo>
                  <a:lnTo>
                    <a:pt x="1788" y="498"/>
                  </a:lnTo>
                  <a:lnTo>
                    <a:pt x="1805" y="497"/>
                  </a:lnTo>
                  <a:lnTo>
                    <a:pt x="1797" y="519"/>
                  </a:lnTo>
                  <a:lnTo>
                    <a:pt x="1824" y="528"/>
                  </a:lnTo>
                  <a:lnTo>
                    <a:pt x="1816" y="545"/>
                  </a:lnTo>
                  <a:lnTo>
                    <a:pt x="1830" y="559"/>
                  </a:lnTo>
                  <a:lnTo>
                    <a:pt x="1830" y="588"/>
                  </a:lnTo>
                  <a:lnTo>
                    <a:pt x="1861" y="559"/>
                  </a:lnTo>
                  <a:lnTo>
                    <a:pt x="1850" y="531"/>
                  </a:lnTo>
                  <a:lnTo>
                    <a:pt x="1821" y="489"/>
                  </a:lnTo>
                  <a:lnTo>
                    <a:pt x="1830" y="473"/>
                  </a:lnTo>
                  <a:lnTo>
                    <a:pt x="1824" y="448"/>
                  </a:lnTo>
                  <a:lnTo>
                    <a:pt x="1844" y="427"/>
                  </a:lnTo>
                  <a:lnTo>
                    <a:pt x="1868" y="416"/>
                  </a:lnTo>
                  <a:lnTo>
                    <a:pt x="1867" y="367"/>
                  </a:lnTo>
                  <a:lnTo>
                    <a:pt x="1865" y="333"/>
                  </a:lnTo>
                  <a:lnTo>
                    <a:pt x="1858" y="302"/>
                  </a:lnTo>
                  <a:lnTo>
                    <a:pt x="1830" y="248"/>
                  </a:lnTo>
                  <a:lnTo>
                    <a:pt x="1825" y="275"/>
                  </a:lnTo>
                  <a:lnTo>
                    <a:pt x="1807" y="258"/>
                  </a:lnTo>
                  <a:lnTo>
                    <a:pt x="1790" y="266"/>
                  </a:lnTo>
                  <a:lnTo>
                    <a:pt x="1805" y="226"/>
                  </a:lnTo>
                  <a:lnTo>
                    <a:pt x="1821" y="192"/>
                  </a:lnTo>
                  <a:lnTo>
                    <a:pt x="1850" y="176"/>
                  </a:lnTo>
                  <a:lnTo>
                    <a:pt x="1853" y="161"/>
                  </a:lnTo>
                  <a:lnTo>
                    <a:pt x="1873" y="155"/>
                  </a:lnTo>
                  <a:lnTo>
                    <a:pt x="1873" y="170"/>
                  </a:lnTo>
                  <a:lnTo>
                    <a:pt x="1896" y="145"/>
                  </a:lnTo>
                  <a:lnTo>
                    <a:pt x="1882" y="139"/>
                  </a:lnTo>
                  <a:lnTo>
                    <a:pt x="1882" y="120"/>
                  </a:lnTo>
                  <a:lnTo>
                    <a:pt x="1899" y="108"/>
                  </a:lnTo>
                  <a:lnTo>
                    <a:pt x="1906" y="122"/>
                  </a:lnTo>
                  <a:lnTo>
                    <a:pt x="1929" y="100"/>
                  </a:lnTo>
                  <a:lnTo>
                    <a:pt x="1926" y="120"/>
                  </a:lnTo>
                  <a:lnTo>
                    <a:pt x="1927" y="136"/>
                  </a:lnTo>
                  <a:lnTo>
                    <a:pt x="1926" y="158"/>
                  </a:lnTo>
                  <a:lnTo>
                    <a:pt x="1918" y="175"/>
                  </a:lnTo>
                  <a:lnTo>
                    <a:pt x="1932" y="197"/>
                  </a:lnTo>
                  <a:lnTo>
                    <a:pt x="1938" y="212"/>
                  </a:lnTo>
                  <a:lnTo>
                    <a:pt x="1947" y="209"/>
                  </a:lnTo>
                  <a:lnTo>
                    <a:pt x="1992" y="256"/>
                  </a:lnTo>
                  <a:lnTo>
                    <a:pt x="2002" y="233"/>
                  </a:lnTo>
                  <a:lnTo>
                    <a:pt x="2014" y="216"/>
                  </a:lnTo>
                  <a:lnTo>
                    <a:pt x="1994" y="205"/>
                  </a:lnTo>
                  <a:lnTo>
                    <a:pt x="1999" y="184"/>
                  </a:lnTo>
                  <a:lnTo>
                    <a:pt x="1999" y="172"/>
                  </a:lnTo>
                  <a:lnTo>
                    <a:pt x="1978" y="150"/>
                  </a:lnTo>
                  <a:lnTo>
                    <a:pt x="1960" y="147"/>
                  </a:lnTo>
                  <a:lnTo>
                    <a:pt x="1943" y="123"/>
                  </a:lnTo>
                  <a:lnTo>
                    <a:pt x="1966" y="119"/>
                  </a:lnTo>
                  <a:lnTo>
                    <a:pt x="1977" y="100"/>
                  </a:lnTo>
                  <a:lnTo>
                    <a:pt x="1991" y="106"/>
                  </a:lnTo>
                  <a:lnTo>
                    <a:pt x="2005" y="98"/>
                  </a:lnTo>
                  <a:lnTo>
                    <a:pt x="1990" y="80"/>
                  </a:lnTo>
                  <a:lnTo>
                    <a:pt x="2002" y="69"/>
                  </a:lnTo>
                  <a:lnTo>
                    <a:pt x="2021" y="68"/>
                  </a:lnTo>
                  <a:lnTo>
                    <a:pt x="2000" y="53"/>
                  </a:lnTo>
                  <a:lnTo>
                    <a:pt x="1975" y="51"/>
                  </a:lnTo>
                  <a:lnTo>
                    <a:pt x="1990" y="32"/>
                  </a:lnTo>
                  <a:lnTo>
                    <a:pt x="1989" y="11"/>
                  </a:lnTo>
                  <a:lnTo>
                    <a:pt x="2005" y="27"/>
                  </a:lnTo>
                  <a:lnTo>
                    <a:pt x="2015" y="18"/>
                  </a:lnTo>
                  <a:lnTo>
                    <a:pt x="2024" y="21"/>
                  </a:lnTo>
                  <a:lnTo>
                    <a:pt x="2038" y="36"/>
                  </a:lnTo>
                  <a:lnTo>
                    <a:pt x="2060" y="33"/>
                  </a:lnTo>
                  <a:lnTo>
                    <a:pt x="2042" y="15"/>
                  </a:lnTo>
                  <a:lnTo>
                    <a:pt x="2038" y="0"/>
                  </a:lnTo>
                  <a:lnTo>
                    <a:pt x="2006" y="5"/>
                  </a:lnTo>
                  <a:lnTo>
                    <a:pt x="1994" y="0"/>
                  </a:lnTo>
                  <a:lnTo>
                    <a:pt x="1955" y="11"/>
                  </a:lnTo>
                  <a:lnTo>
                    <a:pt x="1913" y="18"/>
                  </a:lnTo>
                  <a:lnTo>
                    <a:pt x="1886" y="30"/>
                  </a:lnTo>
                  <a:lnTo>
                    <a:pt x="1885" y="47"/>
                  </a:lnTo>
                  <a:lnTo>
                    <a:pt x="1864" y="50"/>
                  </a:lnTo>
                  <a:cubicBezTo>
                    <a:pt x="1858" y="55"/>
                    <a:pt x="1854" y="75"/>
                    <a:pt x="1847" y="77"/>
                  </a:cubicBezTo>
                  <a:cubicBezTo>
                    <a:pt x="1839" y="82"/>
                    <a:pt x="1830" y="65"/>
                    <a:pt x="1820" y="63"/>
                  </a:cubicBezTo>
                  <a:lnTo>
                    <a:pt x="1786" y="66"/>
                  </a:lnTo>
                  <a:lnTo>
                    <a:pt x="1732" y="56"/>
                  </a:lnTo>
                  <a:lnTo>
                    <a:pt x="1709" y="62"/>
                  </a:lnTo>
                  <a:lnTo>
                    <a:pt x="1678" y="56"/>
                  </a:lnTo>
                  <a:lnTo>
                    <a:pt x="1666" y="47"/>
                  </a:lnTo>
                  <a:lnTo>
                    <a:pt x="1643" y="50"/>
                  </a:lnTo>
                  <a:cubicBezTo>
                    <a:pt x="1635" y="52"/>
                    <a:pt x="1626" y="57"/>
                    <a:pt x="1618" y="60"/>
                  </a:cubicBezTo>
                  <a:cubicBezTo>
                    <a:pt x="1610" y="63"/>
                    <a:pt x="1603" y="67"/>
                    <a:pt x="1597" y="71"/>
                  </a:cubicBezTo>
                  <a:cubicBezTo>
                    <a:pt x="1591" y="75"/>
                    <a:pt x="1587" y="84"/>
                    <a:pt x="1583" y="83"/>
                  </a:cubicBezTo>
                  <a:cubicBezTo>
                    <a:pt x="1571" y="90"/>
                    <a:pt x="1576" y="67"/>
                    <a:pt x="1571" y="65"/>
                  </a:cubicBezTo>
                  <a:lnTo>
                    <a:pt x="1553" y="69"/>
                  </a:lnTo>
                  <a:cubicBezTo>
                    <a:pt x="1544" y="66"/>
                    <a:pt x="1531" y="50"/>
                    <a:pt x="1517" y="47"/>
                  </a:cubicBezTo>
                  <a:cubicBezTo>
                    <a:pt x="1503" y="46"/>
                    <a:pt x="1479" y="45"/>
                    <a:pt x="1468" y="48"/>
                  </a:cubicBezTo>
                  <a:cubicBezTo>
                    <a:pt x="1457" y="51"/>
                    <a:pt x="1461" y="63"/>
                    <a:pt x="1451" y="63"/>
                  </a:cubicBezTo>
                  <a:cubicBezTo>
                    <a:pt x="1439" y="66"/>
                    <a:pt x="1419" y="48"/>
                    <a:pt x="1408" y="47"/>
                  </a:cubicBezTo>
                  <a:cubicBezTo>
                    <a:pt x="1397" y="46"/>
                    <a:pt x="1390" y="59"/>
                    <a:pt x="1382" y="59"/>
                  </a:cubicBezTo>
                  <a:cubicBezTo>
                    <a:pt x="1374" y="59"/>
                    <a:pt x="1362" y="52"/>
                    <a:pt x="1357" y="47"/>
                  </a:cubicBezTo>
                  <a:cubicBezTo>
                    <a:pt x="1352" y="42"/>
                    <a:pt x="1356" y="36"/>
                    <a:pt x="1349" y="30"/>
                  </a:cubicBezTo>
                  <a:cubicBezTo>
                    <a:pt x="1333" y="26"/>
                    <a:pt x="1330" y="13"/>
                    <a:pt x="1318" y="11"/>
                  </a:cubicBezTo>
                  <a:cubicBezTo>
                    <a:pt x="1306" y="9"/>
                    <a:pt x="1287" y="20"/>
                    <a:pt x="1277" y="20"/>
                  </a:cubicBezTo>
                  <a:cubicBezTo>
                    <a:pt x="1267" y="20"/>
                    <a:pt x="1268" y="10"/>
                    <a:pt x="1259" y="9"/>
                  </a:cubicBezTo>
                  <a:lnTo>
                    <a:pt x="1222" y="14"/>
                  </a:lnTo>
                  <a:lnTo>
                    <a:pt x="1210" y="32"/>
                  </a:lnTo>
                  <a:cubicBezTo>
                    <a:pt x="1203" y="35"/>
                    <a:pt x="1187" y="28"/>
                    <a:pt x="1178" y="29"/>
                  </a:cubicBezTo>
                  <a:cubicBezTo>
                    <a:pt x="1169" y="30"/>
                    <a:pt x="1164" y="36"/>
                    <a:pt x="1154" y="39"/>
                  </a:cubicBezTo>
                  <a:cubicBezTo>
                    <a:pt x="1144" y="42"/>
                    <a:pt x="1124" y="44"/>
                    <a:pt x="1120" y="48"/>
                  </a:cubicBezTo>
                  <a:cubicBezTo>
                    <a:pt x="1109" y="57"/>
                    <a:pt x="1132" y="61"/>
                    <a:pt x="1132" y="65"/>
                  </a:cubicBezTo>
                  <a:cubicBezTo>
                    <a:pt x="1132" y="69"/>
                    <a:pt x="1126" y="70"/>
                    <a:pt x="1118" y="72"/>
                  </a:cubicBezTo>
                  <a:cubicBezTo>
                    <a:pt x="1110" y="74"/>
                    <a:pt x="1084" y="72"/>
                    <a:pt x="1085" y="77"/>
                  </a:cubicBezTo>
                  <a:cubicBezTo>
                    <a:pt x="1085" y="86"/>
                    <a:pt x="1126" y="103"/>
                    <a:pt x="1127" y="105"/>
                  </a:cubicBezTo>
                  <a:lnTo>
                    <a:pt x="1090" y="90"/>
                  </a:lnTo>
                  <a:lnTo>
                    <a:pt x="1072" y="95"/>
                  </a:lnTo>
                  <a:cubicBezTo>
                    <a:pt x="1063" y="93"/>
                    <a:pt x="1039" y="65"/>
                    <a:pt x="1033" y="80"/>
                  </a:cubicBezTo>
                  <a:cubicBezTo>
                    <a:pt x="1027" y="95"/>
                    <a:pt x="1077" y="132"/>
                    <a:pt x="1084" y="147"/>
                  </a:cubicBezTo>
                  <a:lnTo>
                    <a:pt x="1075" y="171"/>
                  </a:lnTo>
                  <a:lnTo>
                    <a:pt x="1040" y="170"/>
                  </a:lnTo>
                  <a:cubicBezTo>
                    <a:pt x="1040" y="170"/>
                    <a:pt x="1061" y="164"/>
                    <a:pt x="1060" y="155"/>
                  </a:cubicBezTo>
                  <a:cubicBezTo>
                    <a:pt x="1059" y="146"/>
                    <a:pt x="1043" y="127"/>
                    <a:pt x="1031" y="113"/>
                  </a:cubicBezTo>
                  <a:cubicBezTo>
                    <a:pt x="1025" y="101"/>
                    <a:pt x="1030" y="84"/>
                    <a:pt x="1024" y="81"/>
                  </a:cubicBezTo>
                  <a:cubicBezTo>
                    <a:pt x="1018" y="78"/>
                    <a:pt x="997" y="65"/>
                    <a:pt x="989" y="71"/>
                  </a:cubicBezTo>
                  <a:cubicBezTo>
                    <a:pt x="968" y="74"/>
                    <a:pt x="970" y="107"/>
                    <a:pt x="974" y="116"/>
                  </a:cubicBezTo>
                  <a:cubicBezTo>
                    <a:pt x="978" y="125"/>
                    <a:pt x="1009" y="122"/>
                    <a:pt x="1012" y="125"/>
                  </a:cubicBezTo>
                  <a:cubicBezTo>
                    <a:pt x="1028" y="153"/>
                    <a:pt x="1005" y="143"/>
                    <a:pt x="989" y="134"/>
                  </a:cubicBezTo>
                  <a:cubicBezTo>
                    <a:pt x="973" y="125"/>
                    <a:pt x="968" y="128"/>
                    <a:pt x="958" y="128"/>
                  </a:cubicBezTo>
                  <a:cubicBezTo>
                    <a:pt x="948" y="128"/>
                    <a:pt x="931" y="133"/>
                    <a:pt x="926" y="137"/>
                  </a:cubicBezTo>
                  <a:cubicBezTo>
                    <a:pt x="921" y="141"/>
                    <a:pt x="939" y="157"/>
                    <a:pt x="926" y="152"/>
                  </a:cubicBezTo>
                  <a:cubicBezTo>
                    <a:pt x="913" y="147"/>
                    <a:pt x="899" y="149"/>
                    <a:pt x="886" y="147"/>
                  </a:cubicBezTo>
                  <a:cubicBezTo>
                    <a:pt x="873" y="145"/>
                    <a:pt x="863" y="136"/>
                    <a:pt x="847" y="140"/>
                  </a:cubicBezTo>
                  <a:cubicBezTo>
                    <a:pt x="825" y="147"/>
                    <a:pt x="794" y="185"/>
                    <a:pt x="787" y="171"/>
                  </a:cubicBezTo>
                  <a:cubicBezTo>
                    <a:pt x="780" y="157"/>
                    <a:pt x="800" y="155"/>
                    <a:pt x="800" y="150"/>
                  </a:cubicBezTo>
                  <a:cubicBezTo>
                    <a:pt x="800" y="145"/>
                    <a:pt x="796" y="138"/>
                    <a:pt x="790" y="138"/>
                  </a:cubicBezTo>
                  <a:cubicBezTo>
                    <a:pt x="784" y="138"/>
                    <a:pt x="764" y="144"/>
                    <a:pt x="763" y="152"/>
                  </a:cubicBezTo>
                  <a:cubicBezTo>
                    <a:pt x="761" y="163"/>
                    <a:pt x="783" y="181"/>
                    <a:pt x="782" y="186"/>
                  </a:cubicBezTo>
                  <a:cubicBezTo>
                    <a:pt x="781" y="191"/>
                    <a:pt x="765" y="180"/>
                    <a:pt x="758" y="183"/>
                  </a:cubicBezTo>
                  <a:cubicBezTo>
                    <a:pt x="751" y="186"/>
                    <a:pt x="746" y="207"/>
                    <a:pt x="742" y="203"/>
                  </a:cubicBezTo>
                  <a:lnTo>
                    <a:pt x="728" y="189"/>
                  </a:lnTo>
                  <a:lnTo>
                    <a:pt x="746" y="170"/>
                  </a:lnTo>
                  <a:lnTo>
                    <a:pt x="733" y="158"/>
                  </a:lnTo>
                  <a:cubicBezTo>
                    <a:pt x="727" y="155"/>
                    <a:pt x="718" y="150"/>
                    <a:pt x="712" y="149"/>
                  </a:cubicBezTo>
                  <a:cubicBezTo>
                    <a:pt x="706" y="148"/>
                    <a:pt x="701" y="154"/>
                    <a:pt x="698" y="152"/>
                  </a:cubicBezTo>
                  <a:cubicBezTo>
                    <a:pt x="695" y="150"/>
                    <a:pt x="698" y="139"/>
                    <a:pt x="695" y="138"/>
                  </a:cubicBezTo>
                  <a:cubicBezTo>
                    <a:pt x="692" y="137"/>
                    <a:pt x="685" y="146"/>
                    <a:pt x="680" y="146"/>
                  </a:cubicBezTo>
                  <a:cubicBezTo>
                    <a:pt x="675" y="146"/>
                    <a:pt x="677" y="142"/>
                    <a:pt x="667" y="140"/>
                  </a:cubicBezTo>
                  <a:cubicBezTo>
                    <a:pt x="657" y="138"/>
                    <a:pt x="632" y="139"/>
                    <a:pt x="622" y="135"/>
                  </a:cubicBezTo>
                  <a:cubicBezTo>
                    <a:pt x="612" y="131"/>
                    <a:pt x="632" y="117"/>
                    <a:pt x="608" y="113"/>
                  </a:cubicBezTo>
                  <a:cubicBezTo>
                    <a:pt x="584" y="109"/>
                    <a:pt x="590" y="119"/>
                    <a:pt x="583" y="119"/>
                  </a:cubicBezTo>
                  <a:lnTo>
                    <a:pt x="568" y="114"/>
                  </a:lnTo>
                  <a:cubicBezTo>
                    <a:pt x="555" y="116"/>
                    <a:pt x="521" y="125"/>
                    <a:pt x="505" y="131"/>
                  </a:cubicBezTo>
                  <a:cubicBezTo>
                    <a:pt x="482" y="140"/>
                    <a:pt x="485" y="140"/>
                    <a:pt x="472" y="152"/>
                  </a:cubicBezTo>
                  <a:cubicBezTo>
                    <a:pt x="459" y="164"/>
                    <a:pt x="443" y="192"/>
                    <a:pt x="428" y="204"/>
                  </a:cubicBezTo>
                  <a:cubicBezTo>
                    <a:pt x="410" y="223"/>
                    <a:pt x="393" y="217"/>
                    <a:pt x="382" y="224"/>
                  </a:cubicBezTo>
                  <a:lnTo>
                    <a:pt x="364" y="248"/>
                  </a:lnTo>
                  <a:lnTo>
                    <a:pt x="368" y="290"/>
                  </a:lnTo>
                  <a:lnTo>
                    <a:pt x="389" y="306"/>
                  </a:lnTo>
                  <a:lnTo>
                    <a:pt x="436" y="290"/>
                  </a:lnTo>
                  <a:cubicBezTo>
                    <a:pt x="447" y="296"/>
                    <a:pt x="448" y="335"/>
                    <a:pt x="457" y="341"/>
                  </a:cubicBezTo>
                  <a:cubicBezTo>
                    <a:pt x="468" y="348"/>
                    <a:pt x="486" y="330"/>
                    <a:pt x="491" y="324"/>
                  </a:cubicBezTo>
                  <a:lnTo>
                    <a:pt x="496" y="300"/>
                  </a:lnTo>
                  <a:lnTo>
                    <a:pt x="514" y="281"/>
                  </a:lnTo>
                  <a:cubicBezTo>
                    <a:pt x="515" y="270"/>
                    <a:pt x="499" y="245"/>
                    <a:pt x="502" y="234"/>
                  </a:cubicBezTo>
                  <a:cubicBezTo>
                    <a:pt x="505" y="225"/>
                    <a:pt x="526" y="220"/>
                    <a:pt x="535" y="213"/>
                  </a:cubicBezTo>
                  <a:cubicBezTo>
                    <a:pt x="544" y="206"/>
                    <a:pt x="546" y="192"/>
                    <a:pt x="554" y="191"/>
                  </a:cubicBezTo>
                  <a:cubicBezTo>
                    <a:pt x="567" y="190"/>
                    <a:pt x="580" y="200"/>
                    <a:pt x="581" y="204"/>
                  </a:cubicBezTo>
                  <a:cubicBezTo>
                    <a:pt x="581" y="208"/>
                    <a:pt x="560" y="200"/>
                    <a:pt x="557" y="215"/>
                  </a:cubicBezTo>
                  <a:cubicBezTo>
                    <a:pt x="554" y="230"/>
                    <a:pt x="535" y="233"/>
                    <a:pt x="533" y="242"/>
                  </a:cubicBezTo>
                  <a:lnTo>
                    <a:pt x="548" y="267"/>
                  </a:lnTo>
                  <a:lnTo>
                    <a:pt x="571" y="276"/>
                  </a:lnTo>
                  <a:lnTo>
                    <a:pt x="598" y="264"/>
                  </a:lnTo>
                  <a:lnTo>
                    <a:pt x="625" y="261"/>
                  </a:lnTo>
                  <a:cubicBezTo>
                    <a:pt x="632" y="263"/>
                    <a:pt x="645" y="271"/>
                    <a:pt x="638" y="276"/>
                  </a:cubicBezTo>
                  <a:cubicBezTo>
                    <a:pt x="631" y="281"/>
                    <a:pt x="593" y="287"/>
                    <a:pt x="584" y="293"/>
                  </a:cubicBezTo>
                  <a:cubicBezTo>
                    <a:pt x="575" y="299"/>
                    <a:pt x="587" y="309"/>
                    <a:pt x="581" y="311"/>
                  </a:cubicBezTo>
                  <a:cubicBezTo>
                    <a:pt x="567" y="319"/>
                    <a:pt x="556" y="301"/>
                    <a:pt x="550" y="303"/>
                  </a:cubicBezTo>
                  <a:lnTo>
                    <a:pt x="547" y="323"/>
                  </a:lnTo>
                  <a:lnTo>
                    <a:pt x="536" y="350"/>
                  </a:lnTo>
                  <a:lnTo>
                    <a:pt x="512" y="351"/>
                  </a:lnTo>
                  <a:lnTo>
                    <a:pt x="476" y="360"/>
                  </a:lnTo>
                  <a:lnTo>
                    <a:pt x="457" y="351"/>
                  </a:lnTo>
                  <a:lnTo>
                    <a:pt x="443" y="357"/>
                  </a:lnTo>
                  <a:lnTo>
                    <a:pt x="419" y="342"/>
                  </a:lnTo>
                  <a:cubicBezTo>
                    <a:pt x="417" y="335"/>
                    <a:pt x="433" y="329"/>
                    <a:pt x="428" y="317"/>
                  </a:cubicBezTo>
                  <a:cubicBezTo>
                    <a:pt x="423" y="305"/>
                    <a:pt x="396" y="313"/>
                    <a:pt x="392" y="321"/>
                  </a:cubicBezTo>
                  <a:lnTo>
                    <a:pt x="397" y="362"/>
                  </a:lnTo>
                  <a:lnTo>
                    <a:pt x="373" y="362"/>
                  </a:lnTo>
                  <a:cubicBezTo>
                    <a:pt x="365" y="366"/>
                    <a:pt x="355" y="380"/>
                    <a:pt x="347" y="386"/>
                  </a:cubicBezTo>
                  <a:cubicBezTo>
                    <a:pt x="339" y="392"/>
                    <a:pt x="332" y="379"/>
                    <a:pt x="322" y="399"/>
                  </a:cubicBezTo>
                  <a:cubicBezTo>
                    <a:pt x="312" y="419"/>
                    <a:pt x="301" y="411"/>
                    <a:pt x="293" y="414"/>
                  </a:cubicBezTo>
                  <a:cubicBezTo>
                    <a:pt x="285" y="417"/>
                    <a:pt x="280" y="414"/>
                    <a:pt x="275" y="416"/>
                  </a:cubicBezTo>
                  <a:cubicBezTo>
                    <a:pt x="270" y="418"/>
                    <a:pt x="267" y="426"/>
                    <a:pt x="260" y="426"/>
                  </a:cubicBezTo>
                  <a:cubicBezTo>
                    <a:pt x="253" y="426"/>
                    <a:pt x="238" y="417"/>
                    <a:pt x="232" y="419"/>
                  </a:cubicBezTo>
                  <a:cubicBezTo>
                    <a:pt x="226" y="421"/>
                    <a:pt x="221" y="432"/>
                    <a:pt x="226" y="437"/>
                  </a:cubicBezTo>
                  <a:lnTo>
                    <a:pt x="263" y="449"/>
                  </a:lnTo>
                  <a:lnTo>
                    <a:pt x="272" y="474"/>
                  </a:lnTo>
                  <a:lnTo>
                    <a:pt x="262" y="503"/>
                  </a:lnTo>
                  <a:cubicBezTo>
                    <a:pt x="251" y="507"/>
                    <a:pt x="223" y="499"/>
                    <a:pt x="206" y="498"/>
                  </a:cubicBezTo>
                  <a:cubicBezTo>
                    <a:pt x="189" y="497"/>
                    <a:pt x="164" y="492"/>
                    <a:pt x="158" y="498"/>
                  </a:cubicBezTo>
                  <a:cubicBezTo>
                    <a:pt x="152" y="504"/>
                    <a:pt x="167" y="527"/>
                    <a:pt x="167" y="537"/>
                  </a:cubicBezTo>
                  <a:cubicBezTo>
                    <a:pt x="167" y="547"/>
                    <a:pt x="159" y="551"/>
                    <a:pt x="157" y="557"/>
                  </a:cubicBezTo>
                  <a:cubicBezTo>
                    <a:pt x="155" y="563"/>
                    <a:pt x="161" y="569"/>
                    <a:pt x="157" y="576"/>
                  </a:cubicBezTo>
                  <a:cubicBezTo>
                    <a:pt x="153" y="583"/>
                    <a:pt x="127" y="594"/>
                    <a:pt x="130" y="597"/>
                  </a:cubicBezTo>
                  <a:cubicBezTo>
                    <a:pt x="139" y="606"/>
                    <a:pt x="160" y="592"/>
                    <a:pt x="176" y="592"/>
                  </a:cubicBezTo>
                  <a:lnTo>
                    <a:pt x="226" y="598"/>
                  </a:lnTo>
                  <a:lnTo>
                    <a:pt x="260" y="588"/>
                  </a:lnTo>
                  <a:lnTo>
                    <a:pt x="274" y="576"/>
                  </a:lnTo>
                  <a:cubicBezTo>
                    <a:pt x="282" y="573"/>
                    <a:pt x="306" y="573"/>
                    <a:pt x="307" y="569"/>
                  </a:cubicBezTo>
                  <a:cubicBezTo>
                    <a:pt x="321" y="557"/>
                    <a:pt x="283" y="559"/>
                    <a:pt x="283" y="552"/>
                  </a:cubicBezTo>
                  <a:cubicBezTo>
                    <a:pt x="283" y="545"/>
                    <a:pt x="300" y="533"/>
                    <a:pt x="307" y="528"/>
                  </a:cubicBezTo>
                  <a:lnTo>
                    <a:pt x="325" y="522"/>
                  </a:lnTo>
                  <a:lnTo>
                    <a:pt x="320" y="503"/>
                  </a:lnTo>
                  <a:cubicBezTo>
                    <a:pt x="323" y="499"/>
                    <a:pt x="336" y="495"/>
                    <a:pt x="342" y="495"/>
                  </a:cubicBezTo>
                  <a:cubicBezTo>
                    <a:pt x="348" y="495"/>
                    <a:pt x="350" y="506"/>
                    <a:pt x="358" y="505"/>
                  </a:cubicBezTo>
                  <a:cubicBezTo>
                    <a:pt x="366" y="504"/>
                    <a:pt x="384" y="490"/>
                    <a:pt x="393" y="491"/>
                  </a:cubicBezTo>
                  <a:lnTo>
                    <a:pt x="415" y="510"/>
                  </a:lnTo>
                  <a:cubicBezTo>
                    <a:pt x="416" y="517"/>
                    <a:pt x="407" y="520"/>
                    <a:pt x="401" y="530"/>
                  </a:cubicBezTo>
                  <a:lnTo>
                    <a:pt x="381" y="573"/>
                  </a:lnTo>
                  <a:lnTo>
                    <a:pt x="406" y="576"/>
                  </a:lnTo>
                  <a:lnTo>
                    <a:pt x="412" y="561"/>
                  </a:lnTo>
                  <a:lnTo>
                    <a:pt x="404" y="543"/>
                  </a:lnTo>
                  <a:cubicBezTo>
                    <a:pt x="406" y="539"/>
                    <a:pt x="417" y="541"/>
                    <a:pt x="423" y="538"/>
                  </a:cubicBezTo>
                  <a:cubicBezTo>
                    <a:pt x="430" y="537"/>
                    <a:pt x="435" y="526"/>
                    <a:pt x="441" y="527"/>
                  </a:cubicBezTo>
                  <a:cubicBezTo>
                    <a:pt x="447" y="528"/>
                    <a:pt x="453" y="542"/>
                    <a:pt x="460" y="547"/>
                  </a:cubicBezTo>
                  <a:lnTo>
                    <a:pt x="483" y="559"/>
                  </a:lnTo>
                  <a:lnTo>
                    <a:pt x="490" y="573"/>
                  </a:lnTo>
                  <a:lnTo>
                    <a:pt x="493" y="590"/>
                  </a:lnTo>
                  <a:lnTo>
                    <a:pt x="508" y="579"/>
                  </a:lnTo>
                  <a:cubicBezTo>
                    <a:pt x="508" y="579"/>
                    <a:pt x="507" y="566"/>
                    <a:pt x="509" y="564"/>
                  </a:cubicBezTo>
                  <a:cubicBezTo>
                    <a:pt x="513" y="561"/>
                    <a:pt x="512" y="581"/>
                    <a:pt x="521" y="569"/>
                  </a:cubicBezTo>
                  <a:cubicBezTo>
                    <a:pt x="530" y="557"/>
                    <a:pt x="525" y="556"/>
                    <a:pt x="515" y="549"/>
                  </a:cubicBezTo>
                  <a:lnTo>
                    <a:pt x="468" y="523"/>
                  </a:lnTo>
                  <a:lnTo>
                    <a:pt x="441" y="508"/>
                  </a:lnTo>
                  <a:lnTo>
                    <a:pt x="455" y="480"/>
                  </a:lnTo>
                  <a:lnTo>
                    <a:pt x="464" y="498"/>
                  </a:lnTo>
                  <a:lnTo>
                    <a:pt x="487" y="512"/>
                  </a:lnTo>
                  <a:lnTo>
                    <a:pt x="517" y="527"/>
                  </a:lnTo>
                  <a:cubicBezTo>
                    <a:pt x="526" y="535"/>
                    <a:pt x="529" y="546"/>
                    <a:pt x="539" y="559"/>
                  </a:cubicBezTo>
                  <a:cubicBezTo>
                    <a:pt x="549" y="572"/>
                    <a:pt x="570" y="602"/>
                    <a:pt x="579" y="608"/>
                  </a:cubicBezTo>
                  <a:cubicBezTo>
                    <a:pt x="588" y="614"/>
                    <a:pt x="588" y="598"/>
                    <a:pt x="592" y="597"/>
                  </a:cubicBezTo>
                  <a:cubicBezTo>
                    <a:pt x="596" y="594"/>
                    <a:pt x="604" y="602"/>
                    <a:pt x="604" y="599"/>
                  </a:cubicBezTo>
                  <a:cubicBezTo>
                    <a:pt x="604" y="596"/>
                    <a:pt x="596" y="583"/>
                    <a:pt x="593" y="578"/>
                  </a:cubicBezTo>
                  <a:cubicBezTo>
                    <a:pt x="589" y="574"/>
                    <a:pt x="590" y="568"/>
                    <a:pt x="587" y="567"/>
                  </a:cubicBezTo>
                  <a:cubicBezTo>
                    <a:pt x="585" y="563"/>
                    <a:pt x="583" y="558"/>
                    <a:pt x="584" y="555"/>
                  </a:cubicBezTo>
                  <a:cubicBezTo>
                    <a:pt x="585" y="552"/>
                    <a:pt x="589" y="550"/>
                    <a:pt x="592" y="548"/>
                  </a:cubicBezTo>
                  <a:lnTo>
                    <a:pt x="601" y="542"/>
                  </a:lnTo>
                  <a:cubicBezTo>
                    <a:pt x="607" y="541"/>
                    <a:pt x="621" y="541"/>
                    <a:pt x="627" y="541"/>
                  </a:cubicBezTo>
                  <a:cubicBezTo>
                    <a:pt x="633" y="541"/>
                    <a:pt x="636" y="541"/>
                    <a:pt x="640" y="539"/>
                  </a:cubicBezTo>
                  <a:cubicBezTo>
                    <a:pt x="644" y="537"/>
                    <a:pt x="648" y="532"/>
                    <a:pt x="650" y="528"/>
                  </a:cubicBezTo>
                  <a:lnTo>
                    <a:pt x="653" y="513"/>
                  </a:lnTo>
                  <a:lnTo>
                    <a:pt x="639" y="505"/>
                  </a:lnTo>
                  <a:cubicBezTo>
                    <a:pt x="639" y="503"/>
                    <a:pt x="650" y="505"/>
                    <a:pt x="655" y="501"/>
                  </a:cubicBezTo>
                  <a:cubicBezTo>
                    <a:pt x="660" y="497"/>
                    <a:pt x="665" y="488"/>
                    <a:pt x="670" y="483"/>
                  </a:cubicBezTo>
                  <a:cubicBezTo>
                    <a:pt x="675" y="478"/>
                    <a:pt x="681" y="471"/>
                    <a:pt x="686" y="470"/>
                  </a:cubicBezTo>
                  <a:lnTo>
                    <a:pt x="703" y="476"/>
                  </a:lnTo>
                  <a:lnTo>
                    <a:pt x="718" y="494"/>
                  </a:lnTo>
                  <a:cubicBezTo>
                    <a:pt x="723" y="498"/>
                    <a:pt x="727" y="503"/>
                    <a:pt x="731" y="501"/>
                  </a:cubicBezTo>
                  <a:cubicBezTo>
                    <a:pt x="735" y="499"/>
                    <a:pt x="742" y="488"/>
                    <a:pt x="742" y="482"/>
                  </a:cubicBezTo>
                  <a:lnTo>
                    <a:pt x="728" y="466"/>
                  </a:lnTo>
                  <a:cubicBezTo>
                    <a:pt x="730" y="462"/>
                    <a:pt x="746" y="463"/>
                    <a:pt x="755" y="459"/>
                  </a:cubicBezTo>
                  <a:cubicBezTo>
                    <a:pt x="764" y="455"/>
                    <a:pt x="777" y="444"/>
                    <a:pt x="782" y="444"/>
                  </a:cubicBezTo>
                  <a:cubicBezTo>
                    <a:pt x="787" y="444"/>
                    <a:pt x="786" y="452"/>
                    <a:pt x="784" y="458"/>
                  </a:cubicBezTo>
                  <a:cubicBezTo>
                    <a:pt x="782" y="464"/>
                    <a:pt x="765" y="469"/>
                    <a:pt x="772" y="480"/>
                  </a:cubicBezTo>
                  <a:cubicBezTo>
                    <a:pt x="779" y="491"/>
                    <a:pt x="820" y="516"/>
                    <a:pt x="824" y="525"/>
                  </a:cubicBezTo>
                  <a:cubicBezTo>
                    <a:pt x="828" y="534"/>
                    <a:pt x="808" y="535"/>
                    <a:pt x="796" y="537"/>
                  </a:cubicBezTo>
                  <a:cubicBezTo>
                    <a:pt x="784" y="539"/>
                    <a:pt x="763" y="541"/>
                    <a:pt x="751" y="539"/>
                  </a:cubicBezTo>
                  <a:cubicBezTo>
                    <a:pt x="739" y="537"/>
                    <a:pt x="739" y="524"/>
                    <a:pt x="722" y="524"/>
                  </a:cubicBezTo>
                  <a:cubicBezTo>
                    <a:pt x="705" y="524"/>
                    <a:pt x="707" y="533"/>
                    <a:pt x="697" y="537"/>
                  </a:cubicBezTo>
                  <a:lnTo>
                    <a:pt x="667" y="538"/>
                  </a:lnTo>
                  <a:lnTo>
                    <a:pt x="623" y="560"/>
                  </a:lnTo>
                  <a:lnTo>
                    <a:pt x="634" y="576"/>
                  </a:lnTo>
                  <a:lnTo>
                    <a:pt x="639" y="598"/>
                  </a:lnTo>
                  <a:lnTo>
                    <a:pt x="669" y="617"/>
                  </a:lnTo>
                  <a:lnTo>
                    <a:pt x="700" y="602"/>
                  </a:lnTo>
                  <a:lnTo>
                    <a:pt x="718" y="611"/>
                  </a:lnTo>
                  <a:lnTo>
                    <a:pt x="752" y="608"/>
                  </a:lnTo>
                  <a:lnTo>
                    <a:pt x="757" y="644"/>
                  </a:lnTo>
                  <a:lnTo>
                    <a:pt x="697" y="677"/>
                  </a:ln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tr-TR"/>
            </a:p>
          </p:txBody>
        </p:sp>
      </p:grpSp>
      <p:pic>
        <p:nvPicPr>
          <p:cNvPr id="114" name="Picture 13" descr="artplus_nature_naturalcity42_f"/>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994275" y="4594225"/>
            <a:ext cx="4911725"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Picture 11" descr="artplus_nature_naturalcity42_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4750" y="3606800"/>
            <a:ext cx="2563813"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04800" y="4419600"/>
            <a:ext cx="6400800" cy="1143000"/>
          </a:xfrm>
        </p:spPr>
        <p:txBody>
          <a:bodyPr/>
          <a:lstStyle>
            <a:lvl1pPr algn="l">
              <a:defRPr sz="4300">
                <a:solidFill>
                  <a:schemeClr val="bg1"/>
                </a:solidFill>
              </a:defRPr>
            </a:lvl1pPr>
          </a:lstStyle>
          <a:p>
            <a:r>
              <a:rPr lang="en-US" smtClean="0"/>
              <a:t>Click to edit Master title style</a:t>
            </a:r>
            <a:endParaRPr lang="en-US"/>
          </a:p>
        </p:txBody>
      </p:sp>
      <p:sp>
        <p:nvSpPr>
          <p:cNvPr id="4099" name="Rectangle 3"/>
          <p:cNvSpPr>
            <a:spLocks noGrp="1" noChangeArrowheads="1"/>
          </p:cNvSpPr>
          <p:nvPr>
            <p:ph type="subTitle" idx="1"/>
          </p:nvPr>
        </p:nvSpPr>
        <p:spPr>
          <a:xfrm>
            <a:off x="304800" y="5715000"/>
            <a:ext cx="6400800" cy="381000"/>
          </a:xfrm>
        </p:spPr>
        <p:txBody>
          <a:bodyPr/>
          <a:lstStyle>
            <a:lvl1pPr marL="0" indent="0">
              <a:buFont typeface="Wingdings" pitchFamily="2" charset="2"/>
              <a:buNone/>
              <a:defRPr sz="1800" b="1" i="1">
                <a:solidFill>
                  <a:schemeClr val="bg1"/>
                </a:solidFill>
              </a:defRPr>
            </a:lvl1pPr>
          </a:lstStyle>
          <a:p>
            <a:r>
              <a:rPr lang="en-US" smtClean="0"/>
              <a:t>Click to edit Master subtitle style</a:t>
            </a:r>
            <a:endParaRPr lang="en-US"/>
          </a:p>
        </p:txBody>
      </p:sp>
      <p:sp>
        <p:nvSpPr>
          <p:cNvPr id="116" name="Rectangle 4"/>
          <p:cNvSpPr>
            <a:spLocks noGrp="1" noChangeArrowheads="1"/>
          </p:cNvSpPr>
          <p:nvPr>
            <p:ph type="dt" sz="half" idx="10"/>
          </p:nvPr>
        </p:nvSpPr>
        <p:spPr>
          <a:xfrm>
            <a:off x="304800" y="6477000"/>
            <a:ext cx="2133600" cy="168275"/>
          </a:xfrm>
          <a:prstGeom prst="rect">
            <a:avLst/>
          </a:prstGeom>
        </p:spPr>
        <p:txBody>
          <a:bodyPr/>
          <a:lstStyle>
            <a:lvl1pPr>
              <a:defRPr>
                <a:latin typeface="Arial" pitchFamily="34" charset="0"/>
                <a:cs typeface="Arial" pitchFamily="34" charset="0"/>
              </a:defRPr>
            </a:lvl1pPr>
          </a:lstStyle>
          <a:p>
            <a:pPr>
              <a:defRPr/>
            </a:pPr>
            <a:fld id="{C8E91A24-5553-44C6-BD4C-A3AD2748E92E}" type="datetime1">
              <a:rPr lang="en-US"/>
              <a:pPr>
                <a:defRPr/>
              </a:pPr>
              <a:t>5/30/2017</a:t>
            </a:fld>
            <a:endParaRPr lang="en-US"/>
          </a:p>
        </p:txBody>
      </p:sp>
      <p:sp>
        <p:nvSpPr>
          <p:cNvPr id="117" name="Rectangle 5"/>
          <p:cNvSpPr>
            <a:spLocks noGrp="1" noChangeArrowheads="1"/>
          </p:cNvSpPr>
          <p:nvPr>
            <p:ph type="ftr" sz="quarter" idx="11"/>
          </p:nvPr>
        </p:nvSpPr>
        <p:spPr>
          <a:xfrm>
            <a:off x="6705600" y="6477000"/>
            <a:ext cx="2286000" cy="168275"/>
          </a:xfrm>
          <a:prstGeom prst="rect">
            <a:avLst/>
          </a:prstGeom>
        </p:spPr>
        <p:txBody>
          <a:bodyPr/>
          <a:lstStyle>
            <a:lvl1pPr algn="r">
              <a:defRPr>
                <a:latin typeface="Arial" pitchFamily="34" charset="0"/>
                <a:cs typeface="Arial" pitchFamily="34" charset="0"/>
              </a:defRPr>
            </a:lvl1pPr>
          </a:lstStyle>
          <a:p>
            <a:pPr>
              <a:defRPr/>
            </a:pPr>
            <a:endParaRPr lang="en-US"/>
          </a:p>
        </p:txBody>
      </p:sp>
      <p:sp>
        <p:nvSpPr>
          <p:cNvPr id="118" name="Rectangle 6"/>
          <p:cNvSpPr>
            <a:spLocks noGrp="1" noChangeArrowheads="1"/>
          </p:cNvSpPr>
          <p:nvPr>
            <p:ph type="sldNum" sz="quarter" idx="12"/>
          </p:nvPr>
        </p:nvSpPr>
        <p:spPr>
          <a:xfrm>
            <a:off x="3657600" y="6477000"/>
            <a:ext cx="2133600" cy="168275"/>
          </a:xfrm>
          <a:prstGeom prst="rect">
            <a:avLst/>
          </a:prstGeom>
        </p:spPr>
        <p:txBody>
          <a:bodyPr/>
          <a:lstStyle>
            <a:lvl1pPr algn="ctr">
              <a:defRPr>
                <a:latin typeface="Arial" pitchFamily="34" charset="0"/>
                <a:cs typeface="Arial" pitchFamily="34" charset="0"/>
              </a:defRPr>
            </a:lvl1pPr>
          </a:lstStyle>
          <a:p>
            <a:pPr>
              <a:defRPr/>
            </a:pPr>
            <a:fld id="{D2DA8980-CCF6-41AA-B6A5-6FFF74980E65}" type="slidenum">
              <a:rPr lang="en-US"/>
              <a:pPr>
                <a:defRPr/>
              </a:pPr>
              <a:t>‹#›</a:t>
            </a:fld>
            <a:endParaRPr lang="en-US"/>
          </a:p>
        </p:txBody>
      </p:sp>
    </p:spTree>
    <p:extLst>
      <p:ext uri="{BB962C8B-B14F-4D97-AF65-F5344CB8AC3E}">
        <p14:creationId xmlns:p14="http://schemas.microsoft.com/office/powerpoint/2010/main" val="324400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22" presetClass="entr" presetSubtype="4" fill="hold" nodeType="afterEffect">
                                  <p:stCondLst>
                                    <p:cond delay="0"/>
                                  </p:stCondLst>
                                  <p:childTnLst>
                                    <p:set>
                                      <p:cBhvr>
                                        <p:cTn id="10" dur="1" fill="hold">
                                          <p:stCondLst>
                                            <p:cond delay="0"/>
                                          </p:stCondLst>
                                        </p:cTn>
                                        <p:tgtEl>
                                          <p:spTgt spid="115"/>
                                        </p:tgtEl>
                                        <p:attrNameLst>
                                          <p:attrName>style.visibility</p:attrName>
                                        </p:attrNameLst>
                                      </p:cBhvr>
                                      <p:to>
                                        <p:strVal val="visible"/>
                                      </p:to>
                                    </p:set>
                                    <p:animEffect transition="in" filter="wipe(down)">
                                      <p:cBhvr>
                                        <p:cTn id="11" dur="500"/>
                                        <p:tgtEl>
                                          <p:spTgt spid="115"/>
                                        </p:tgtEl>
                                      </p:cBhvr>
                                    </p:animEffect>
                                  </p:childTnLst>
                                </p:cTn>
                              </p:par>
                            </p:childTnLst>
                          </p:cTn>
                        </p:par>
                        <p:par>
                          <p:cTn id="12" fill="hold">
                            <p:stCondLst>
                              <p:cond delay="2500"/>
                            </p:stCondLst>
                            <p:childTnLst>
                              <p:par>
                                <p:cTn id="13" presetID="22" presetClass="entr" presetSubtype="4" fill="hold" nodeType="afterEffect">
                                  <p:stCondLst>
                                    <p:cond delay="0"/>
                                  </p:stCondLst>
                                  <p:childTnLst>
                                    <p:set>
                                      <p:cBhvr>
                                        <p:cTn id="14" dur="1" fill="hold">
                                          <p:stCondLst>
                                            <p:cond delay="0"/>
                                          </p:stCondLst>
                                        </p:cTn>
                                        <p:tgtEl>
                                          <p:spTgt spid="114"/>
                                        </p:tgtEl>
                                        <p:attrNameLst>
                                          <p:attrName>style.visibility</p:attrName>
                                        </p:attrNameLst>
                                      </p:cBhvr>
                                      <p:to>
                                        <p:strVal val="visible"/>
                                      </p:to>
                                    </p:set>
                                    <p:animEffect transition="in" filter="wipe(down)">
                                      <p:cBhvr>
                                        <p:cTn id="15" dur="1000"/>
                                        <p:tgtEl>
                                          <p:spTgt spid="114"/>
                                        </p:tgtEl>
                                      </p:cBhvr>
                                    </p:animEffect>
                                  </p:childTnLst>
                                </p:cTn>
                              </p:par>
                              <p:par>
                                <p:cTn id="16" presetID="10" presetClass="entr" presetSubtype="0" fill="hold" nodeType="withEffect">
                                  <p:stCondLst>
                                    <p:cond delay="80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68598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Başlık Slaydı">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497649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090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Tree>
    <p:extLst>
      <p:ext uri="{BB962C8B-B14F-4D97-AF65-F5344CB8AC3E}">
        <p14:creationId xmlns:p14="http://schemas.microsoft.com/office/powerpoint/2010/main" val="3411314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41492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a:prstGeom prst="rect">
            <a:avLst/>
          </a:prstGeo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2789876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www.csb.gov.tr/turkce/index.php?Sayfa=anasayfa" TargetMode="Externa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9" descr="1"/>
          <p:cNvPicPr>
            <a:picLocks noChangeAspect="1" noChangeArrowheads="1"/>
          </p:cNvPicPr>
          <p:nvPr userDrawn="1"/>
        </p:nvPicPr>
        <p:blipFill>
          <a:blip r:embed="rId9">
            <a:extLst>
              <a:ext uri="{28A0092B-C50C-407E-A947-70E740481C1C}">
                <a14:useLocalDpi xmlns:a14="http://schemas.microsoft.com/office/drawing/2010/main" val="0"/>
              </a:ext>
            </a:extLst>
          </a:blip>
          <a:srcRect b="38461"/>
          <a:stretch>
            <a:fillRect/>
          </a:stretch>
        </p:blipFill>
        <p:spPr bwMode="auto">
          <a:xfrm>
            <a:off x="0" y="6324600"/>
            <a:ext cx="91440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1" name="Rectangle 17"/>
          <p:cNvSpPr>
            <a:spLocks noChangeArrowheads="1"/>
          </p:cNvSpPr>
          <p:nvPr/>
        </p:nvSpPr>
        <p:spPr bwMode="gray">
          <a:xfrm>
            <a:off x="0" y="0"/>
            <a:ext cx="9144000" cy="1219200"/>
          </a:xfrm>
          <a:prstGeom prst="rect">
            <a:avLst/>
          </a:prstGeom>
          <a:gradFill rotWithShape="1">
            <a:gsLst>
              <a:gs pos="0">
                <a:schemeClr val="accent1"/>
              </a:gs>
              <a:gs pos="100000">
                <a:schemeClr val="accent1">
                  <a:gamma/>
                  <a:tint val="0"/>
                  <a:invGamma/>
                </a:schemeClr>
              </a:gs>
            </a:gsLst>
            <a:lin ang="5400000" scaled="1"/>
          </a:gradFill>
          <a:ln w="9525">
            <a:noFill/>
            <a:miter lim="800000"/>
            <a:headEnd/>
            <a:tailEnd/>
          </a:ln>
          <a:effectLst/>
        </p:spPr>
        <p:txBody>
          <a:bodyPr wrap="none" anchor="ctr"/>
          <a:lstStyle/>
          <a:p>
            <a:pPr fontAlgn="auto">
              <a:spcBef>
                <a:spcPts val="0"/>
              </a:spcBef>
              <a:spcAft>
                <a:spcPts val="0"/>
              </a:spcAft>
              <a:defRPr/>
            </a:pPr>
            <a:endParaRPr lang="en-US">
              <a:latin typeface="+mn-lt"/>
              <a:cs typeface="+mn-cs"/>
            </a:endParaRPr>
          </a:p>
        </p:txBody>
      </p:sp>
      <p:sp>
        <p:nvSpPr>
          <p:cNvPr id="1028" name="Rectangle 3"/>
          <p:cNvSpPr>
            <a:spLocks noGrp="1" noChangeArrowheads="1"/>
          </p:cNvSpPr>
          <p:nvPr>
            <p:ph type="body" idx="1"/>
          </p:nvPr>
        </p:nvSpPr>
        <p:spPr bwMode="auto">
          <a:xfrm>
            <a:off x="457200" y="1295400"/>
            <a:ext cx="8229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pic>
        <p:nvPicPr>
          <p:cNvPr id="1029" name="Picture 12" descr="artplus_nature_naturalcity42_d"/>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55025" y="6416675"/>
            <a:ext cx="48101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2"/>
          <p:cNvSpPr>
            <a:spLocks noGrp="1" noChangeArrowheads="1"/>
          </p:cNvSpPr>
          <p:nvPr>
            <p:ph type="title"/>
          </p:nvPr>
        </p:nvSpPr>
        <p:spPr bwMode="auto">
          <a:xfrm>
            <a:off x="457200" y="228600"/>
            <a:ext cx="82296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pic>
        <p:nvPicPr>
          <p:cNvPr id="1031" name="Resim 9" descr="T.C. Çevre ve Şehircilik Bakanlığı">
            <a:hlinkClick r:id="rId11" tooltip="&quot;Ana Sayfa&quo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228600" y="12700"/>
            <a:ext cx="17526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Resim 14"/>
          <p:cNvPicPr>
            <a:picLocks noChangeAspect="1"/>
          </p:cNvPicPr>
          <p:nvPr userDrawn="1"/>
        </p:nvPicPr>
        <p:blipFill rotWithShape="1">
          <a:blip r:embed="rId13" cstate="print">
            <a:extLst/>
          </a:blip>
          <a:srcRect r="3249" b="7603"/>
          <a:stretch/>
        </p:blipFill>
        <p:spPr>
          <a:xfrm>
            <a:off x="7521574" y="76201"/>
            <a:ext cx="1470025" cy="838199"/>
          </a:xfrm>
          <a:prstGeom prst="rect">
            <a:avLst/>
          </a:prstGeom>
          <a:ln>
            <a:noFill/>
          </a:ln>
          <a:effectLst>
            <a:softEdge rad="112500"/>
          </a:effectLst>
        </p:spPr>
      </p:pic>
    </p:spTree>
  </p:cSld>
  <p:clrMap bg1="lt1" tx1="dk1" bg2="lt2" tx2="dk2" accent1="accent1" accent2="accent2" accent3="accent3" accent4="accent4" accent5="accent5" accent6="accent6" hlink="hlink" folHlink="folHlink"/>
  <p:sldLayoutIdLst>
    <p:sldLayoutId id="2147485888" r:id="rId1"/>
    <p:sldLayoutId id="2147485883" r:id="rId2"/>
    <p:sldLayoutId id="2147485889" r:id="rId3"/>
    <p:sldLayoutId id="2147485884" r:id="rId4"/>
    <p:sldLayoutId id="2147485885" r:id="rId5"/>
    <p:sldLayoutId id="2147485886" r:id="rId6"/>
    <p:sldLayoutId id="2147485887" r:id="rId7"/>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charset="0"/>
        </a:defRPr>
      </a:lvl2pPr>
      <a:lvl3pPr algn="ctr" rtl="0" eaLnBrk="0" fontAlgn="base" hangingPunct="0">
        <a:spcBef>
          <a:spcPct val="0"/>
        </a:spcBef>
        <a:spcAft>
          <a:spcPct val="0"/>
        </a:spcAft>
        <a:defRPr sz="4200" b="1" i="1">
          <a:solidFill>
            <a:schemeClr val="tx1"/>
          </a:solidFill>
          <a:latin typeface="Arial" charset="0"/>
        </a:defRPr>
      </a:lvl3pPr>
      <a:lvl4pPr algn="ctr" rtl="0" eaLnBrk="0" fontAlgn="base" hangingPunct="0">
        <a:spcBef>
          <a:spcPct val="0"/>
        </a:spcBef>
        <a:spcAft>
          <a:spcPct val="0"/>
        </a:spcAft>
        <a:defRPr sz="4200" b="1" i="1">
          <a:solidFill>
            <a:schemeClr val="tx1"/>
          </a:solidFill>
          <a:latin typeface="Arial" charset="0"/>
        </a:defRPr>
      </a:lvl4pPr>
      <a:lvl5pPr algn="ctr" rtl="0" eaLnBrk="0" fontAlgn="base" hangingPunct="0">
        <a:spcBef>
          <a:spcPct val="0"/>
        </a:spcBef>
        <a:spcAft>
          <a:spcPct val="0"/>
        </a:spcAft>
        <a:defRPr sz="4200" b="1" i="1">
          <a:solidFill>
            <a:schemeClr val="tx1"/>
          </a:solidFill>
          <a:latin typeface="Arial" charset="0"/>
        </a:defRPr>
      </a:lvl5pPr>
      <a:lvl6pPr marL="457200" algn="ctr" rtl="0" eaLnBrk="1" fontAlgn="base" hangingPunct="1">
        <a:spcBef>
          <a:spcPct val="0"/>
        </a:spcBef>
        <a:spcAft>
          <a:spcPct val="0"/>
        </a:spcAft>
        <a:defRPr sz="4200" b="1" i="1">
          <a:solidFill>
            <a:schemeClr val="tx1"/>
          </a:solidFill>
          <a:latin typeface="Arial" charset="0"/>
        </a:defRPr>
      </a:lvl6pPr>
      <a:lvl7pPr marL="914400" algn="ctr" rtl="0" eaLnBrk="1" fontAlgn="base" hangingPunct="1">
        <a:spcBef>
          <a:spcPct val="0"/>
        </a:spcBef>
        <a:spcAft>
          <a:spcPct val="0"/>
        </a:spcAft>
        <a:defRPr sz="4200" b="1" i="1">
          <a:solidFill>
            <a:schemeClr val="tx1"/>
          </a:solidFill>
          <a:latin typeface="Arial" charset="0"/>
        </a:defRPr>
      </a:lvl7pPr>
      <a:lvl8pPr marL="1371600" algn="ctr" rtl="0" eaLnBrk="1" fontAlgn="base" hangingPunct="1">
        <a:spcBef>
          <a:spcPct val="0"/>
        </a:spcBef>
        <a:spcAft>
          <a:spcPct val="0"/>
        </a:spcAft>
        <a:defRPr sz="4200" b="1" i="1">
          <a:solidFill>
            <a:schemeClr val="tx1"/>
          </a:solidFill>
          <a:latin typeface="Arial" charset="0"/>
        </a:defRPr>
      </a:lvl8pPr>
      <a:lvl9pPr marL="1828800" algn="ctr" rtl="0" eaLnBrk="1" fontAlgn="base" hangingPunct="1">
        <a:spcBef>
          <a:spcPct val="0"/>
        </a:spcBef>
        <a:spcAft>
          <a:spcPct val="0"/>
        </a:spcAft>
        <a:defRPr sz="4200" b="1" i="1">
          <a:solidFill>
            <a:schemeClr val="tx1"/>
          </a:solidFill>
          <a:latin typeface="Arial" charset="0"/>
        </a:defRPr>
      </a:lvl9pPr>
    </p:titleStyle>
    <p:bodyStyle>
      <a:lvl1pPr marL="342900" indent="-342900" algn="l" rtl="0" eaLnBrk="0" fontAlgn="base" hangingPunct="0">
        <a:spcBef>
          <a:spcPct val="20000"/>
        </a:spcBef>
        <a:spcAft>
          <a:spcPct val="0"/>
        </a:spcAft>
        <a:buClr>
          <a:schemeClr val="folHlink"/>
        </a:buClr>
        <a:buFont typeface="Wingdings"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havaizleme.gov.tr/"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1660525" y="722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tr-TR" altLang="tr-TR"/>
          </a:p>
        </p:txBody>
      </p:sp>
      <p:sp>
        <p:nvSpPr>
          <p:cNvPr id="6147" name="Dikdörtgen 1"/>
          <p:cNvSpPr>
            <a:spLocks noChangeArrowheads="1"/>
          </p:cNvSpPr>
          <p:nvPr/>
        </p:nvSpPr>
        <p:spPr bwMode="auto">
          <a:xfrm>
            <a:off x="1300163" y="258763"/>
            <a:ext cx="6705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tr-TR" altLang="tr-TR" sz="2400" b="1" dirty="0">
                <a:solidFill>
                  <a:srgbClr val="000099"/>
                </a:solidFill>
                <a:latin typeface="Times New Roman" pitchFamily="18" charset="0"/>
                <a:cs typeface="Times New Roman" pitchFamily="18" charset="0"/>
              </a:rPr>
              <a:t>LABORATUVAR, ÖLÇÜM</a:t>
            </a:r>
          </a:p>
          <a:p>
            <a:pPr algn="ctr"/>
            <a:r>
              <a:rPr lang="tr-TR" altLang="tr-TR" sz="2400" b="1" dirty="0">
                <a:solidFill>
                  <a:srgbClr val="000099"/>
                </a:solidFill>
                <a:latin typeface="Times New Roman" pitchFamily="18" charset="0"/>
                <a:cs typeface="Times New Roman" pitchFamily="18" charset="0"/>
              </a:rPr>
              <a:t>VE </a:t>
            </a:r>
            <a:r>
              <a:rPr lang="tr-TR" altLang="tr-TR" sz="2400" b="1" dirty="0" smtClean="0">
                <a:solidFill>
                  <a:srgbClr val="000099"/>
                </a:solidFill>
                <a:latin typeface="Times New Roman" pitchFamily="18" charset="0"/>
                <a:cs typeface="Times New Roman" pitchFamily="18" charset="0"/>
              </a:rPr>
              <a:t>İZLEME DAİRESİ BAŞKANLIĞI </a:t>
            </a:r>
            <a:endParaRPr lang="tr-TR" altLang="tr-TR" sz="2000" b="1" dirty="0">
              <a:latin typeface="Times New Roman" pitchFamily="18" charset="0"/>
              <a:cs typeface="Times New Roman" pitchFamily="18" charset="0"/>
            </a:endParaRPr>
          </a:p>
        </p:txBody>
      </p:sp>
      <p:pic>
        <p:nvPicPr>
          <p:cNvPr id="6148" name="Picture 7" descr="G:\Golbasi_C.tesi_Sabahi )\_MG_324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666875"/>
            <a:ext cx="88042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İçerik Yer Tutucusu 2"/>
          <p:cNvSpPr>
            <a:spLocks noGrp="1"/>
          </p:cNvSpPr>
          <p:nvPr>
            <p:ph idx="1"/>
          </p:nvPr>
        </p:nvSpPr>
        <p:spPr>
          <a:xfrm>
            <a:off x="457200" y="1077914"/>
            <a:ext cx="8229600" cy="5246686"/>
          </a:xfrm>
        </p:spPr>
        <p:txBody>
          <a:bodyPr/>
          <a:lstStyle/>
          <a:p>
            <a:pPr marL="0" indent="0" algn="just">
              <a:lnSpc>
                <a:spcPct val="125000"/>
              </a:lnSpc>
              <a:spcBef>
                <a:spcPct val="0"/>
              </a:spcBef>
              <a:buFont typeface="Wingdings" pitchFamily="2" charset="2"/>
              <a:buNone/>
              <a:defRPr/>
            </a:pPr>
            <a:r>
              <a:rPr lang="tr-TR" altLang="tr-TR" sz="1800" b="1" dirty="0" smtClean="0">
                <a:latin typeface="Times New Roman" pitchFamily="18" charset="0"/>
                <a:cs typeface="Times New Roman" pitchFamily="18" charset="0"/>
              </a:rPr>
              <a:t>Temiz Hava Merkezi Binaları İnşaat Çalışmaları:</a:t>
            </a:r>
          </a:p>
          <a:p>
            <a:pPr algn="just">
              <a:lnSpc>
                <a:spcPct val="125000"/>
              </a:lnSpc>
              <a:spcBef>
                <a:spcPct val="0"/>
              </a:spcBef>
              <a:defRPr/>
            </a:pPr>
            <a:r>
              <a:rPr lang="tr-TR" altLang="tr-TR" sz="1800" b="1" dirty="0" smtClean="0">
                <a:latin typeface="Times New Roman" pitchFamily="18" charset="0"/>
                <a:cs typeface="Times New Roman" pitchFamily="18" charset="0"/>
              </a:rPr>
              <a:t>Adana THM:</a:t>
            </a:r>
            <a:r>
              <a:rPr lang="tr-TR" altLang="tr-TR" sz="1800" dirty="0" smtClean="0">
                <a:latin typeface="Times New Roman" pitchFamily="18" charset="0"/>
                <a:cs typeface="Times New Roman" pitchFamily="18" charset="0"/>
              </a:rPr>
              <a:t> Adana İli Yüreğir İlçesi’ndeki bina inşaatı tamamlanmış bulunmaktadır.</a:t>
            </a:r>
          </a:p>
          <a:p>
            <a:pPr algn="just">
              <a:lnSpc>
                <a:spcPct val="125000"/>
              </a:lnSpc>
              <a:spcBef>
                <a:spcPct val="0"/>
              </a:spcBef>
              <a:defRPr/>
            </a:pPr>
            <a:r>
              <a:rPr lang="tr-TR" altLang="tr-TR" sz="1800" b="1" dirty="0" smtClean="0">
                <a:latin typeface="Times New Roman" pitchFamily="18" charset="0"/>
                <a:cs typeface="Times New Roman" pitchFamily="18" charset="0"/>
              </a:rPr>
              <a:t>Konya THM: </a:t>
            </a:r>
            <a:r>
              <a:rPr lang="tr-TR" altLang="tr-TR" sz="1800" dirty="0" smtClean="0">
                <a:latin typeface="Times New Roman" pitchFamily="18" charset="0"/>
                <a:cs typeface="Times New Roman" pitchFamily="18" charset="0"/>
              </a:rPr>
              <a:t>Konya İli Selçuklu İlçesi’ndeki bina inşaatı tamamlanmış bulunmaktadır.</a:t>
            </a:r>
          </a:p>
          <a:p>
            <a:pPr algn="just">
              <a:lnSpc>
                <a:spcPct val="125000"/>
              </a:lnSpc>
              <a:spcBef>
                <a:spcPct val="0"/>
              </a:spcBef>
              <a:defRPr/>
            </a:pPr>
            <a:r>
              <a:rPr lang="tr-TR" altLang="tr-TR" sz="1800" b="1" dirty="0" smtClean="0">
                <a:latin typeface="Times New Roman" pitchFamily="18" charset="0"/>
                <a:cs typeface="Times New Roman" pitchFamily="18" charset="0"/>
              </a:rPr>
              <a:t>İzmir THM:</a:t>
            </a:r>
            <a:r>
              <a:rPr lang="tr-TR" altLang="tr-TR" sz="1800" dirty="0" smtClean="0">
                <a:latin typeface="Times New Roman" pitchFamily="18" charset="0"/>
                <a:cs typeface="Times New Roman" pitchFamily="18" charset="0"/>
              </a:rPr>
              <a:t> İzmir İli Bornova İlçesi’nde kurulacak olan bina için inşaat 2016’da tamamlanmıştır.</a:t>
            </a:r>
          </a:p>
          <a:p>
            <a:pPr algn="just">
              <a:lnSpc>
                <a:spcPct val="125000"/>
              </a:lnSpc>
              <a:spcBef>
                <a:spcPct val="0"/>
              </a:spcBef>
              <a:defRPr/>
            </a:pPr>
            <a:r>
              <a:rPr lang="tr-TR" altLang="tr-TR" sz="1800" b="1" dirty="0" smtClean="0">
                <a:latin typeface="Times New Roman" pitchFamily="18" charset="0"/>
                <a:cs typeface="Times New Roman" pitchFamily="18" charset="0"/>
              </a:rPr>
              <a:t>Samsun THM:</a:t>
            </a:r>
            <a:r>
              <a:rPr lang="tr-TR" altLang="tr-TR" sz="1800" dirty="0" smtClean="0">
                <a:latin typeface="Times New Roman" pitchFamily="18" charset="0"/>
                <a:cs typeface="Times New Roman" pitchFamily="18" charset="0"/>
              </a:rPr>
              <a:t> Samsun İli </a:t>
            </a:r>
            <a:r>
              <a:rPr lang="tr-TR" altLang="tr-TR" sz="1800" dirty="0" err="1" smtClean="0">
                <a:latin typeface="Times New Roman" pitchFamily="18" charset="0"/>
                <a:cs typeface="Times New Roman" pitchFamily="18" charset="0"/>
              </a:rPr>
              <a:t>Atakum</a:t>
            </a:r>
            <a:r>
              <a:rPr lang="tr-TR" altLang="tr-TR" sz="1800" dirty="0" smtClean="0">
                <a:latin typeface="Times New Roman" pitchFamily="18" charset="0"/>
                <a:cs typeface="Times New Roman" pitchFamily="18" charset="0"/>
              </a:rPr>
              <a:t> İlçesinde kurulacak olan bina için Ağustos 2015’te sözleşme imzalanmış olup bina inşaatının Ağustos 2016’da tamamlandı.</a:t>
            </a:r>
          </a:p>
          <a:p>
            <a:pPr algn="just">
              <a:lnSpc>
                <a:spcPct val="125000"/>
              </a:lnSpc>
              <a:spcBef>
                <a:spcPct val="0"/>
              </a:spcBef>
              <a:defRPr/>
            </a:pPr>
            <a:r>
              <a:rPr lang="tr-TR" altLang="tr-TR" sz="1800" b="1" dirty="0" smtClean="0">
                <a:latin typeface="Times New Roman" pitchFamily="18" charset="0"/>
                <a:cs typeface="Times New Roman" pitchFamily="18" charset="0"/>
              </a:rPr>
              <a:t>Erzurum THM: </a:t>
            </a:r>
            <a:r>
              <a:rPr lang="tr-TR" altLang="tr-TR" sz="1800" dirty="0" smtClean="0">
                <a:latin typeface="Times New Roman" pitchFamily="18" charset="0"/>
                <a:cs typeface="Times New Roman" pitchFamily="18" charset="0"/>
              </a:rPr>
              <a:t>Erzurum İlindeki Çevre ve Şehircilik İl Müdürlüğü Ek Hizmet Binası kullanılacak olup, bina tadilat çalışması tamamlanmış bulunmaktadır.</a:t>
            </a:r>
          </a:p>
          <a:p>
            <a:pPr algn="just">
              <a:lnSpc>
                <a:spcPct val="125000"/>
              </a:lnSpc>
              <a:spcBef>
                <a:spcPct val="0"/>
              </a:spcBef>
              <a:defRPr/>
            </a:pPr>
            <a:r>
              <a:rPr lang="tr-TR" altLang="tr-TR" sz="1800" b="1" dirty="0" smtClean="0">
                <a:latin typeface="Times New Roman" pitchFamily="18" charset="0"/>
                <a:cs typeface="Times New Roman" pitchFamily="18" charset="0"/>
              </a:rPr>
              <a:t>Diyarbakır THM:</a:t>
            </a:r>
            <a:r>
              <a:rPr lang="tr-TR" altLang="tr-TR" sz="1800" dirty="0" smtClean="0">
                <a:latin typeface="Times New Roman" pitchFamily="18" charset="0"/>
                <a:cs typeface="Times New Roman" pitchFamily="18" charset="0"/>
              </a:rPr>
              <a:t> Diyarbakır İli </a:t>
            </a:r>
            <a:r>
              <a:rPr lang="tr-TR" altLang="tr-TR" sz="1800" dirty="0" err="1" smtClean="0">
                <a:latin typeface="Times New Roman" pitchFamily="18" charset="0"/>
                <a:cs typeface="Times New Roman" pitchFamily="18" charset="0"/>
              </a:rPr>
              <a:t>Kayapınar</a:t>
            </a:r>
            <a:r>
              <a:rPr lang="tr-TR" altLang="tr-TR" sz="1800" dirty="0" smtClean="0">
                <a:latin typeface="Times New Roman" pitchFamily="18" charset="0"/>
                <a:cs typeface="Times New Roman" pitchFamily="18" charset="0"/>
              </a:rPr>
              <a:t> İlçesi’nde kurulacak olan bina inşaatının Ekim </a:t>
            </a:r>
            <a:r>
              <a:rPr lang="tr-TR" altLang="tr-TR" sz="1800" dirty="0">
                <a:latin typeface="Times New Roman" pitchFamily="18" charset="0"/>
                <a:cs typeface="Times New Roman" pitchFamily="18" charset="0"/>
              </a:rPr>
              <a:t>2016’da </a:t>
            </a:r>
            <a:r>
              <a:rPr lang="tr-TR" altLang="tr-TR" sz="1800" dirty="0" smtClean="0">
                <a:latin typeface="Times New Roman" pitchFamily="18" charset="0"/>
                <a:cs typeface="Times New Roman" pitchFamily="18" charset="0"/>
              </a:rPr>
              <a:t>tamamlandı.</a:t>
            </a:r>
            <a:endParaRPr lang="tr-TR" altLang="tr-TR" sz="1800" dirty="0">
              <a:latin typeface="Times New Roman" pitchFamily="18" charset="0"/>
              <a:cs typeface="Times New Roman" pitchFamily="18" charset="0"/>
            </a:endParaRPr>
          </a:p>
        </p:txBody>
      </p:sp>
      <p:sp>
        <p:nvSpPr>
          <p:cNvPr id="28675" name="Dikdörtgen 3"/>
          <p:cNvSpPr>
            <a:spLocks noChangeArrowheads="1"/>
          </p:cNvSpPr>
          <p:nvPr/>
        </p:nvSpPr>
        <p:spPr bwMode="auto">
          <a:xfrm>
            <a:off x="1752600" y="469109"/>
            <a:ext cx="5638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tr-TR" altLang="tr-TR" sz="2400" b="1" dirty="0">
                <a:solidFill>
                  <a:srgbClr val="000099"/>
                </a:solidFill>
                <a:latin typeface="Times New Roman" pitchFamily="18" charset="0"/>
                <a:cs typeface="Times New Roman" pitchFamily="18" charset="0"/>
              </a:rPr>
              <a:t>HAVA KALİTESİ İZLEME</a:t>
            </a:r>
            <a:endParaRPr lang="tr-TR" altLang="tr-TR"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2669750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306388" y="2420938"/>
            <a:ext cx="4679950" cy="3168650"/>
          </a:xfrm>
          <a:prstGeom prst="rect">
            <a:avLst/>
          </a:prstGeom>
        </p:spPr>
        <p:txBody>
          <a:bodyPr/>
          <a:lstStyle/>
          <a:p>
            <a:pPr>
              <a:defRPr/>
            </a:pPr>
            <a:endParaRPr lang="tr-TR" sz="2000" dirty="0">
              <a:solidFill>
                <a:schemeClr val="bg2">
                  <a:lumMod val="50000"/>
                </a:schemeClr>
              </a:solidFill>
              <a:latin typeface="Arial" pitchFamily="34" charset="0"/>
              <a:cs typeface="Arial" pitchFamily="34" charset="0"/>
            </a:endParaRPr>
          </a:p>
        </p:txBody>
      </p:sp>
      <p:sp>
        <p:nvSpPr>
          <p:cNvPr id="2" name="Dikdörtgen 1"/>
          <p:cNvSpPr/>
          <p:nvPr/>
        </p:nvSpPr>
        <p:spPr>
          <a:xfrm>
            <a:off x="251728" y="1219200"/>
            <a:ext cx="5310872" cy="5139869"/>
          </a:xfrm>
          <a:prstGeom prst="rect">
            <a:avLst/>
          </a:prstGeom>
        </p:spPr>
        <p:txBody>
          <a:bodyPr wrap="square">
            <a:spAutoFit/>
          </a:bodyPr>
          <a:lstStyle/>
          <a:p>
            <a:pPr marL="342900" lvl="1" indent="-342900" algn="just">
              <a:spcBef>
                <a:spcPts val="600"/>
              </a:spcBef>
              <a:spcAft>
                <a:spcPts val="600"/>
              </a:spcAft>
              <a:buClr>
                <a:srgbClr val="92D050"/>
              </a:buClr>
              <a:buFont typeface="Wingdings" panose="05000000000000000000" pitchFamily="2" charset="2"/>
              <a:buChar char="v"/>
              <a:defRPr/>
            </a:pPr>
            <a:r>
              <a:rPr lang="tr-TR" altLang="tr-TR" sz="2000" dirty="0">
                <a:latin typeface="Times New Roman" pitchFamily="18" charset="0"/>
                <a:cs typeface="Times New Roman" pitchFamily="18" charset="0"/>
              </a:rPr>
              <a:t>Evsel ve Endüstriyel Kirlilik İzleme Programı (EKİP) ile, </a:t>
            </a:r>
            <a:r>
              <a:rPr lang="tr-TR" sz="2000" dirty="0">
                <a:latin typeface="Times New Roman" pitchFamily="18" charset="0"/>
                <a:cs typeface="Times New Roman" pitchFamily="18" charset="0"/>
              </a:rPr>
              <a:t>Ergene, Küçük Menderes, Gediz, Kuzey Ege, Sakarya ve Susurluk Havzalarında toplam 82 noktada mevsimsel izleme yapılmaktadır. </a:t>
            </a:r>
          </a:p>
          <a:p>
            <a:pPr marL="342900" lvl="1" indent="-342900" algn="just">
              <a:spcBef>
                <a:spcPts val="600"/>
              </a:spcBef>
              <a:spcAft>
                <a:spcPts val="600"/>
              </a:spcAft>
              <a:buClr>
                <a:srgbClr val="92D050"/>
              </a:buClr>
              <a:buFont typeface="Wingdings" panose="05000000000000000000" pitchFamily="2" charset="2"/>
              <a:buChar char="v"/>
              <a:defRPr/>
            </a:pPr>
            <a:r>
              <a:rPr lang="tr-TR" sz="2000" dirty="0">
                <a:latin typeface="Times New Roman" pitchFamily="18" charset="0"/>
                <a:cs typeface="Times New Roman" pitchFamily="18" charset="0"/>
              </a:rPr>
              <a:t>Tüm denizlerde toplam 272 noktada deniz izleme çalışmaları TÜBİTAK-MAM ile birlikte yürütülmektedir. Ayrıca 22 noktada radyoaktivite izlenmektedir.</a:t>
            </a:r>
          </a:p>
          <a:p>
            <a:pPr marL="342900" lvl="1" indent="-342900" algn="just">
              <a:spcBef>
                <a:spcPts val="600"/>
              </a:spcBef>
              <a:spcAft>
                <a:spcPts val="600"/>
              </a:spcAft>
              <a:buClr>
                <a:srgbClr val="92D050"/>
              </a:buClr>
              <a:buFont typeface="Wingdings" panose="05000000000000000000" pitchFamily="2" charset="2"/>
              <a:buChar char="v"/>
              <a:defRPr/>
            </a:pPr>
            <a:r>
              <a:rPr lang="tr-TR" sz="2000" dirty="0">
                <a:latin typeface="Times New Roman" pitchFamily="18" charset="0"/>
                <a:cs typeface="Times New Roman" pitchFamily="18" charset="0"/>
              </a:rPr>
              <a:t>Kurulu kapasitesi 10.000 m3/gün ve üzerinde olan </a:t>
            </a:r>
            <a:r>
              <a:rPr lang="tr-TR" sz="2000" b="1" dirty="0">
                <a:latin typeface="Times New Roman" pitchFamily="18" charset="0"/>
                <a:cs typeface="Times New Roman" pitchFamily="18" charset="0"/>
              </a:rPr>
              <a:t>200’ün üzerinde </a:t>
            </a:r>
            <a:r>
              <a:rPr lang="tr-TR" sz="2000" b="1" dirty="0" err="1">
                <a:latin typeface="Times New Roman" pitchFamily="18" charset="0"/>
                <a:cs typeface="Times New Roman" pitchFamily="18" charset="0"/>
              </a:rPr>
              <a:t>atıksu</a:t>
            </a:r>
            <a:r>
              <a:rPr lang="tr-TR" sz="2000" b="1" dirty="0">
                <a:latin typeface="Times New Roman" pitchFamily="18" charset="0"/>
                <a:cs typeface="Times New Roman" pitchFamily="18" charset="0"/>
              </a:rPr>
              <a:t> arıtma tesisinin </a:t>
            </a:r>
            <a:r>
              <a:rPr lang="tr-TR" sz="2000" dirty="0">
                <a:latin typeface="Times New Roman" pitchFamily="18" charset="0"/>
                <a:cs typeface="Times New Roman" pitchFamily="18" charset="0"/>
              </a:rPr>
              <a:t>çıkışında debi, </a:t>
            </a:r>
            <a:r>
              <a:rPr lang="tr-TR" sz="2000" dirty="0" err="1">
                <a:latin typeface="Times New Roman" pitchFamily="18" charset="0"/>
                <a:cs typeface="Times New Roman" pitchFamily="18" charset="0"/>
              </a:rPr>
              <a:t>pH</a:t>
            </a:r>
            <a:r>
              <a:rPr lang="tr-TR" sz="2000" dirty="0">
                <a:latin typeface="Times New Roman" pitchFamily="18" charset="0"/>
                <a:cs typeface="Times New Roman" pitchFamily="18" charset="0"/>
              </a:rPr>
              <a:t>, İletkenlik, çözünmüş oksijen ve sıcaklık parametreleri 7/24 online izlenmektedir</a:t>
            </a:r>
            <a:endParaRPr lang="tr-TR" sz="2000" dirty="0">
              <a:cs typeface="Arial" panose="020B0604020202020204" pitchFamily="34" charset="0"/>
            </a:endParaRPr>
          </a:p>
          <a:p>
            <a:pPr marL="285750" lvl="1" indent="-285750" algn="just">
              <a:spcBef>
                <a:spcPts val="600"/>
              </a:spcBef>
              <a:spcAft>
                <a:spcPts val="600"/>
              </a:spcAft>
              <a:buFont typeface="Wingdings" panose="05000000000000000000" pitchFamily="2" charset="2"/>
              <a:buChar char="Ø"/>
              <a:defRPr/>
            </a:pPr>
            <a:endParaRPr lang="tr-TR" dirty="0">
              <a:latin typeface="Times New Roman" pitchFamily="18" charset="0"/>
              <a:cs typeface="Times New Roman" pitchFamily="18" charset="0"/>
            </a:endParaRPr>
          </a:p>
        </p:txBody>
      </p:sp>
      <p:sp>
        <p:nvSpPr>
          <p:cNvPr id="6" name="Dikdörtgen 5"/>
          <p:cNvSpPr/>
          <p:nvPr/>
        </p:nvSpPr>
        <p:spPr>
          <a:xfrm>
            <a:off x="1816100" y="450850"/>
            <a:ext cx="5638800" cy="463550"/>
          </a:xfrm>
          <a:prstGeom prst="rect">
            <a:avLst/>
          </a:prstGeom>
        </p:spPr>
        <p:txBody>
          <a:bodyPr>
            <a:spAutoFit/>
          </a:bodyPr>
          <a:lstStyle/>
          <a:p>
            <a:pPr algn="ctr">
              <a:defRPr/>
            </a:pPr>
            <a:r>
              <a:rPr lang="tr-TR" sz="2400" b="1" cap="all" dirty="0">
                <a:solidFill>
                  <a:srgbClr val="000099"/>
                </a:solidFill>
                <a:latin typeface="Times New Roman" pitchFamily="18" charset="0"/>
                <a:cs typeface="Times New Roman" pitchFamily="18" charset="0"/>
              </a:rPr>
              <a:t>SU İZLEME ÇALIŞMALARI</a:t>
            </a:r>
          </a:p>
        </p:txBody>
      </p:sp>
      <p:pic>
        <p:nvPicPr>
          <p:cNvPr id="8" name="Picture 2" descr="C:\Documents and Settings\e2002\Desktop\Ebru\Kahramanmaraş- Osmaniye- Adana 2011\DSCN30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079500"/>
            <a:ext cx="3298981" cy="17399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9" name="Resim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4725275"/>
            <a:ext cx="3298981" cy="1756904"/>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IMG_816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4727" y="2955454"/>
            <a:ext cx="3259273" cy="16673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74484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4"/>
          <p:cNvSpPr>
            <a:spLocks noGrp="1"/>
          </p:cNvSpPr>
          <p:nvPr>
            <p:ph type="title"/>
          </p:nvPr>
        </p:nvSpPr>
        <p:spPr>
          <a:xfrm>
            <a:off x="990600" y="301625"/>
            <a:ext cx="6781800" cy="714375"/>
          </a:xfrm>
        </p:spPr>
        <p:txBody>
          <a:bodyPr anchor="t"/>
          <a:lstStyle/>
          <a:p>
            <a:r>
              <a:rPr lang="tr-TR" altLang="tr-TR" sz="2000" dirty="0" smtClean="0"/>
              <a:t>         </a:t>
            </a:r>
            <a:r>
              <a:rPr lang="tr-TR" altLang="tr-TR" sz="2400" i="0" dirty="0" smtClean="0">
                <a:solidFill>
                  <a:srgbClr val="000099"/>
                </a:solidFill>
                <a:latin typeface="Times New Roman" pitchFamily="18" charset="0"/>
                <a:cs typeface="Times New Roman" pitchFamily="18" charset="0"/>
              </a:rPr>
              <a:t>ENDÜSTRİYEL KİRLİLİK İZLEME</a:t>
            </a:r>
          </a:p>
        </p:txBody>
      </p:sp>
      <p:graphicFrame>
        <p:nvGraphicFramePr>
          <p:cNvPr id="16387" name="Object 4"/>
          <p:cNvGraphicFramePr>
            <a:graphicFrameLocks noChangeAspect="1"/>
          </p:cNvGraphicFramePr>
          <p:nvPr>
            <p:extLst>
              <p:ext uri="{D42A27DB-BD31-4B8C-83A1-F6EECF244321}">
                <p14:modId xmlns:p14="http://schemas.microsoft.com/office/powerpoint/2010/main" val="4220382977"/>
              </p:ext>
            </p:extLst>
          </p:nvPr>
        </p:nvGraphicFramePr>
        <p:xfrm>
          <a:off x="4876800" y="977900"/>
          <a:ext cx="3871913" cy="2379662"/>
        </p:xfrm>
        <a:graphic>
          <a:graphicData uri="http://schemas.openxmlformats.org/presentationml/2006/ole">
            <mc:AlternateContent xmlns:mc="http://schemas.openxmlformats.org/markup-compatibility/2006">
              <mc:Choice xmlns:v="urn:schemas-microsoft-com:vml" Requires="v">
                <p:oleObj spid="_x0000_s24602" name="Bitmap Image" r:id="rId3" imgW="7628571" imgH="4800000" progId="PBrush">
                  <p:embed/>
                </p:oleObj>
              </mc:Choice>
              <mc:Fallback>
                <p:oleObj name="Bitmap Image" r:id="rId3" imgW="7628571" imgH="4800000" progId="PBrush">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977900"/>
                        <a:ext cx="3871913"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88" name="6 Metin kutusu"/>
          <p:cNvSpPr txBox="1">
            <a:spLocks noChangeArrowheads="1"/>
          </p:cNvSpPr>
          <p:nvPr/>
        </p:nvSpPr>
        <p:spPr bwMode="auto">
          <a:xfrm>
            <a:off x="179388" y="990600"/>
            <a:ext cx="4468812"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buClr>
                <a:srgbClr val="00B050"/>
              </a:buClr>
              <a:buFont typeface="Wingdings" pitchFamily="2" charset="2"/>
              <a:buChar char="v"/>
            </a:pPr>
            <a:r>
              <a:rPr lang="tr-TR" altLang="tr-TR" dirty="0">
                <a:latin typeface="Times New Roman" pitchFamily="18" charset="0"/>
                <a:cs typeface="Times New Roman" pitchFamily="18" charset="0"/>
              </a:rPr>
              <a:t>Sürekli Emisyon Ölçüm Sistemleri Tebliği gereğince </a:t>
            </a:r>
            <a:r>
              <a:rPr lang="tr-TR" altLang="tr-TR" b="1" dirty="0" smtClean="0">
                <a:latin typeface="Times New Roman" pitchFamily="18" charset="0"/>
                <a:cs typeface="Times New Roman" pitchFamily="18" charset="0"/>
              </a:rPr>
              <a:t>264 </a:t>
            </a:r>
            <a:r>
              <a:rPr lang="tr-TR" altLang="tr-TR" dirty="0">
                <a:latin typeface="Times New Roman" pitchFamily="18" charset="0"/>
                <a:cs typeface="Times New Roman" pitchFamily="18" charset="0"/>
              </a:rPr>
              <a:t>tesiste bulunan </a:t>
            </a:r>
            <a:r>
              <a:rPr lang="tr-TR" altLang="tr-TR" b="1" dirty="0" smtClean="0">
                <a:latin typeface="Times New Roman" pitchFamily="18" charset="0"/>
                <a:cs typeface="Times New Roman" pitchFamily="18" charset="0"/>
              </a:rPr>
              <a:t>591</a:t>
            </a:r>
            <a:r>
              <a:rPr lang="tr-TR" altLang="tr-TR" dirty="0" smtClean="0">
                <a:latin typeface="Times New Roman" pitchFamily="18" charset="0"/>
                <a:cs typeface="Times New Roman" pitchFamily="18" charset="0"/>
              </a:rPr>
              <a:t> </a:t>
            </a:r>
            <a:r>
              <a:rPr lang="tr-TR" altLang="tr-TR" dirty="0">
                <a:latin typeface="Times New Roman" pitchFamily="18" charset="0"/>
                <a:cs typeface="Times New Roman" pitchFamily="18" charset="0"/>
              </a:rPr>
              <a:t>baca online olarak izlenmektedir.</a:t>
            </a:r>
          </a:p>
          <a:p>
            <a:pPr algn="just" eaLnBrk="1" hangingPunct="1">
              <a:buClr>
                <a:srgbClr val="00B050"/>
              </a:buClr>
              <a:buFont typeface="Wingdings" pitchFamily="2" charset="2"/>
              <a:buChar char="v"/>
            </a:pPr>
            <a:r>
              <a:rPr lang="tr-TR" altLang="tr-TR" dirty="0" smtClean="0">
                <a:latin typeface="Times New Roman" pitchFamily="18" charset="0"/>
                <a:cs typeface="Times New Roman" pitchFamily="18" charset="0"/>
              </a:rPr>
              <a:t>24 </a:t>
            </a:r>
            <a:r>
              <a:rPr lang="tr-TR" altLang="tr-TR" dirty="0">
                <a:latin typeface="Times New Roman" pitchFamily="18" charset="0"/>
                <a:cs typeface="Times New Roman" pitchFamily="18" charset="0"/>
              </a:rPr>
              <a:t>Nisan 2014 tarih ve 2014/12 sayılı ‘Sürekli Emisyon Ölçüm Sistemleri Çevrimiçi İzleme Genelgesi’ yayımlanmıştır. Bu genelge ile sanayi tesislerinin sektörlerine göre, Sürekli Emisyon Ölçüm Sistemlerinden Bakanlığa veri aktarımına başlamaları gereken tarihler belirlenmiştir.  </a:t>
            </a:r>
          </a:p>
          <a:p>
            <a:pPr algn="just" eaLnBrk="1" hangingPunct="1">
              <a:buClr>
                <a:srgbClr val="00B050"/>
              </a:buClr>
              <a:buFont typeface="Wingdings" pitchFamily="2" charset="2"/>
              <a:buChar char="v"/>
            </a:pPr>
            <a:r>
              <a:rPr lang="tr-TR" altLang="tr-TR" dirty="0">
                <a:latin typeface="Times New Roman" pitchFamily="18" charset="0"/>
                <a:cs typeface="Times New Roman" pitchFamily="18" charset="0"/>
              </a:rPr>
              <a:t>Yetkili laboratuvarların tesislerde gerçekleştirdiği emisyon, </a:t>
            </a:r>
            <a:r>
              <a:rPr lang="tr-TR" altLang="tr-TR" dirty="0" err="1">
                <a:latin typeface="Times New Roman" pitchFamily="18" charset="0"/>
                <a:cs typeface="Times New Roman" pitchFamily="18" charset="0"/>
              </a:rPr>
              <a:t>imisyon</a:t>
            </a:r>
            <a:r>
              <a:rPr lang="tr-TR" altLang="tr-TR" dirty="0">
                <a:latin typeface="Times New Roman" pitchFamily="18" charset="0"/>
                <a:cs typeface="Times New Roman" pitchFamily="18" charset="0"/>
              </a:rPr>
              <a:t>, çevresel gürültü ve titreşim ölçümlerinin tüm ayrıntıları takip edilerek kayıt altına alınmaktadır.</a:t>
            </a:r>
          </a:p>
          <a:p>
            <a:pPr algn="just" eaLnBrk="1" hangingPunct="1">
              <a:buClr>
                <a:srgbClr val="00B050"/>
              </a:buClr>
              <a:buFont typeface="Wingdings" pitchFamily="2" charset="2"/>
              <a:buChar char="v"/>
            </a:pPr>
            <a:endParaRPr lang="tr-TR" altLang="tr-TR" sz="2000" dirty="0"/>
          </a:p>
        </p:txBody>
      </p:sp>
      <p:pic>
        <p:nvPicPr>
          <p:cNvPr id="6" name="Picture 2"/>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l="24879" t="16797" r="25224" b="29028"/>
          <a:stretch>
            <a:fillRect/>
          </a:stretch>
        </p:blipFill>
        <p:spPr>
          <a:xfrm>
            <a:off x="4876800" y="3657600"/>
            <a:ext cx="4038600" cy="2241550"/>
          </a:xfrm>
          <a:prstGeom prst="roundRect">
            <a:avLst>
              <a:gd name="adj" fmla="val 16667"/>
            </a:avLst>
          </a:prstGeom>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Tree>
    <p:extLst>
      <p:ext uri="{BB962C8B-B14F-4D97-AF65-F5344CB8AC3E}">
        <p14:creationId xmlns:p14="http://schemas.microsoft.com/office/powerpoint/2010/main" val="36966127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8600" y="1905000"/>
            <a:ext cx="4038600" cy="1981200"/>
          </a:xfrm>
        </p:spPr>
        <p:txBody>
          <a:bodyPr/>
          <a:lstStyle/>
          <a:p>
            <a:pPr marL="285750" indent="-285750" algn="just">
              <a:buFont typeface="Arial" pitchFamily="34" charset="0"/>
              <a:buChar char="•"/>
            </a:pPr>
            <a:r>
              <a:rPr lang="tr-TR" sz="2000" dirty="0"/>
              <a:t>“Çevre Ölçüm ve Analiz Laboratuvarları Yeterlik Yönetmeliği” kapsamında, Çevre Ölçüm ve Analizleri Yeterlik Belgesi verilen Çevre Laboratuvarlarının emisyon ve </a:t>
            </a:r>
            <a:r>
              <a:rPr lang="tr-TR" sz="2000" dirty="0" err="1"/>
              <a:t>imisyon</a:t>
            </a:r>
            <a:r>
              <a:rPr lang="tr-TR" sz="2000" dirty="0"/>
              <a:t> konularında </a:t>
            </a:r>
            <a:r>
              <a:rPr lang="tr-TR" sz="2000" dirty="0" smtClean="0"/>
              <a:t>eğitimler belirli aralıklarla gerçekleştirilmektedir.</a:t>
            </a:r>
          </a:p>
        </p:txBody>
      </p:sp>
      <p:sp>
        <p:nvSpPr>
          <p:cNvPr id="4" name="Başlık 4"/>
          <p:cNvSpPr>
            <a:spLocks noGrp="1"/>
          </p:cNvSpPr>
          <p:nvPr>
            <p:ph type="title"/>
          </p:nvPr>
        </p:nvSpPr>
        <p:spPr>
          <a:xfrm>
            <a:off x="990600" y="301625"/>
            <a:ext cx="6781800" cy="714375"/>
          </a:xfrm>
        </p:spPr>
        <p:txBody>
          <a:bodyPr anchor="t"/>
          <a:lstStyle/>
          <a:p>
            <a:r>
              <a:rPr lang="tr-TR" altLang="tr-TR" sz="2000" dirty="0" smtClean="0"/>
              <a:t>         </a:t>
            </a:r>
            <a:r>
              <a:rPr lang="tr-TR" altLang="tr-TR" sz="2400" i="0" dirty="0" smtClean="0">
                <a:solidFill>
                  <a:srgbClr val="000099"/>
                </a:solidFill>
                <a:latin typeface="Times New Roman" pitchFamily="18" charset="0"/>
                <a:cs typeface="Times New Roman" pitchFamily="18" charset="0"/>
              </a:rPr>
              <a:t>ENDÜSTRİYEL KİRLİLİK İZLEME</a:t>
            </a:r>
            <a:br>
              <a:rPr lang="tr-TR" altLang="tr-TR" sz="2400" i="0" dirty="0" smtClean="0">
                <a:solidFill>
                  <a:srgbClr val="000099"/>
                </a:solidFill>
                <a:latin typeface="Times New Roman" pitchFamily="18" charset="0"/>
                <a:cs typeface="Times New Roman" pitchFamily="18" charset="0"/>
              </a:rPr>
            </a:br>
            <a:r>
              <a:rPr lang="tr-TR" altLang="tr-TR" sz="2400" i="0" dirty="0" smtClean="0">
                <a:solidFill>
                  <a:srgbClr val="000099"/>
                </a:solidFill>
                <a:latin typeface="Times New Roman" pitchFamily="18" charset="0"/>
                <a:cs typeface="Times New Roman" pitchFamily="18" charset="0"/>
              </a:rPr>
              <a:t>Eğitim Faaliyetleri</a:t>
            </a:r>
            <a:br>
              <a:rPr lang="tr-TR" altLang="tr-TR" sz="2400" i="0" dirty="0" smtClean="0">
                <a:solidFill>
                  <a:srgbClr val="000099"/>
                </a:solidFill>
                <a:latin typeface="Times New Roman" pitchFamily="18" charset="0"/>
                <a:cs typeface="Times New Roman" pitchFamily="18" charset="0"/>
              </a:rPr>
            </a:br>
            <a:endParaRPr lang="tr-TR" altLang="tr-TR" sz="2400" i="0" dirty="0" smtClean="0">
              <a:solidFill>
                <a:srgbClr val="000099"/>
              </a:solidFill>
              <a:latin typeface="Times New Roman" pitchFamily="18" charset="0"/>
              <a:cs typeface="Times New Roman" pitchFamily="18" charset="0"/>
            </a:endParaRP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5800" y="1752600"/>
            <a:ext cx="4419600" cy="33147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990627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533400" y="381000"/>
            <a:ext cx="8188660" cy="461665"/>
          </a:xfrm>
          <a:prstGeom prst="rect">
            <a:avLst/>
          </a:prstGeom>
          <a:ln>
            <a:noFill/>
          </a:ln>
          <a:effectLst/>
          <a:scene3d>
            <a:camera prst="orthographicFront">
              <a:rot lat="0" lon="0" rev="0"/>
            </a:camera>
            <a:lightRig rig="glow" dir="t">
              <a:rot lat="0" lon="0" rev="4800000"/>
            </a:lightRig>
          </a:scene3d>
          <a:sp3d prstMaterial="matte">
            <a:bevelT w="127000" h="63500"/>
          </a:sp3d>
        </p:spPr>
        <p:txBody>
          <a:bodyPr>
            <a:spAutoFit/>
          </a:bodyPr>
          <a:lstStyle/>
          <a:p>
            <a:pPr algn="ctr">
              <a:defRPr/>
            </a:pPr>
            <a:r>
              <a:rPr lang="tr-TR" sz="2400" b="1" dirty="0">
                <a:solidFill>
                  <a:srgbClr val="000099"/>
                </a:solidFill>
                <a:latin typeface="Times New Roman" panose="02020603050405020304" pitchFamily="18" charset="0"/>
                <a:cs typeface="Times New Roman" panose="02020603050405020304" pitchFamily="18" charset="0"/>
              </a:rPr>
              <a:t>ÇEVRİMİÇİ İZLEME MERKEZİ</a:t>
            </a:r>
          </a:p>
        </p:txBody>
      </p:sp>
      <p:sp>
        <p:nvSpPr>
          <p:cNvPr id="13" name="Dikdörtgen 12"/>
          <p:cNvSpPr/>
          <p:nvPr/>
        </p:nvSpPr>
        <p:spPr>
          <a:xfrm>
            <a:off x="508167" y="5867400"/>
            <a:ext cx="8264525" cy="590550"/>
          </a:xfrm>
          <a:prstGeom prst="rect">
            <a:avLst/>
          </a:prstGeom>
        </p:spPr>
        <p:txBody>
          <a:bodyPr>
            <a:spAutoFit/>
          </a:bodyPr>
          <a:lstStyle/>
          <a:p>
            <a:pPr marL="342900" lvl="1" indent="-342900" algn="just" eaLnBrk="0" hangingPunct="0">
              <a:lnSpc>
                <a:spcPct val="90000"/>
              </a:lnSpc>
              <a:spcBef>
                <a:spcPts val="600"/>
              </a:spcBef>
              <a:spcAft>
                <a:spcPts val="600"/>
              </a:spcAft>
              <a:buClr>
                <a:srgbClr val="00B050"/>
              </a:buClr>
              <a:buSzPct val="100000"/>
              <a:buFont typeface="Wingdings" pitchFamily="2" charset="2"/>
              <a:buChar char="v"/>
              <a:defRPr/>
            </a:pPr>
            <a:r>
              <a:rPr lang="tr-TR" dirty="0">
                <a:latin typeface="Times New Roman" pitchFamily="18" charset="0"/>
                <a:cs typeface="Times New Roman" pitchFamily="18" charset="0"/>
              </a:rPr>
              <a:t>Tüm </a:t>
            </a:r>
            <a:r>
              <a:rPr lang="tr-TR" dirty="0" smtClean="0">
                <a:latin typeface="Times New Roman" pitchFamily="18" charset="0"/>
                <a:cs typeface="Times New Roman" pitchFamily="18" charset="0"/>
              </a:rPr>
              <a:t>Online </a:t>
            </a:r>
            <a:r>
              <a:rPr lang="tr-TR" dirty="0">
                <a:latin typeface="Times New Roman" pitchFamily="18" charset="0"/>
                <a:cs typeface="Times New Roman" pitchFamily="18" charset="0"/>
              </a:rPr>
              <a:t>İzleme Sistemleri, 2014 yılında kurulan </a:t>
            </a:r>
            <a:r>
              <a:rPr lang="tr-TR" dirty="0" smtClean="0">
                <a:latin typeface="Times New Roman" pitchFamily="18" charset="0"/>
                <a:cs typeface="Times New Roman" pitchFamily="18" charset="0"/>
              </a:rPr>
              <a:t>Online </a:t>
            </a:r>
            <a:r>
              <a:rPr lang="tr-TR" dirty="0">
                <a:latin typeface="Times New Roman" pitchFamily="18" charset="0"/>
                <a:cs typeface="Times New Roman" pitchFamily="18" charset="0"/>
              </a:rPr>
              <a:t>İzleme Merkezi aracılığıyla Daire Başkanlığımızca takip edilmektedir.</a:t>
            </a:r>
          </a:p>
        </p:txBody>
      </p:sp>
      <p:pic>
        <p:nvPicPr>
          <p:cNvPr id="8" name="Picture 4" descr="C:\Users\tserkan.kocaemre\Desktop\IMG_162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2830" y="1095579"/>
            <a:ext cx="7315200" cy="46194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spTree>
    <p:extLst>
      <p:ext uri="{BB962C8B-B14F-4D97-AF65-F5344CB8AC3E}">
        <p14:creationId xmlns:p14="http://schemas.microsoft.com/office/powerpoint/2010/main" val="39339885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04642" y="1219200"/>
            <a:ext cx="4387838" cy="5644815"/>
          </a:xfrm>
          <a:prstGeom prst="rect">
            <a:avLst/>
          </a:prstGeom>
        </p:spPr>
        <p:txBody>
          <a:bodyPr wrap="square">
            <a:spAutoFit/>
          </a:bodyPr>
          <a:lstStyle/>
          <a:p>
            <a:pPr marL="285750" lvl="0" indent="-285750" algn="just">
              <a:lnSpc>
                <a:spcPct val="114000"/>
              </a:lnSpc>
              <a:spcBef>
                <a:spcPts val="600"/>
              </a:spcBef>
              <a:spcAft>
                <a:spcPts val="600"/>
              </a:spcAft>
              <a:buClr>
                <a:srgbClr val="92D050"/>
              </a:buClr>
              <a:buSzPct val="100000"/>
              <a:buFont typeface="Wingdings" pitchFamily="2" charset="2"/>
              <a:buChar char="v"/>
              <a:defRPr/>
            </a:pPr>
            <a:r>
              <a:rPr lang="tr-TR" sz="1800" dirty="0">
                <a:latin typeface="Times New Roman" pitchFamily="18" charset="0"/>
                <a:cs typeface="Times New Roman" pitchFamily="18" charset="0"/>
              </a:rPr>
              <a:t>Çevre </a:t>
            </a:r>
            <a:r>
              <a:rPr lang="tr-TR" sz="1800" dirty="0" smtClean="0">
                <a:latin typeface="Times New Roman" pitchFamily="18" charset="0"/>
                <a:cs typeface="Times New Roman" pitchFamily="18" charset="0"/>
              </a:rPr>
              <a:t>Mevzuatı kapsamında </a:t>
            </a:r>
            <a:r>
              <a:rPr lang="tr-TR" dirty="0" smtClean="0">
                <a:latin typeface="Times New Roman" pitchFamily="18" charset="0"/>
                <a:cs typeface="Times New Roman" pitchFamily="18" charset="0"/>
              </a:rPr>
              <a:t>Bakanlığımızca </a:t>
            </a:r>
            <a:r>
              <a:rPr lang="tr-TR" dirty="0">
                <a:latin typeface="Times New Roman" pitchFamily="18" charset="0"/>
                <a:cs typeface="Times New Roman" pitchFamily="18" charset="0"/>
              </a:rPr>
              <a:t>yetkilendirilmiş </a:t>
            </a:r>
            <a:r>
              <a:rPr lang="tr-TR" dirty="0" smtClean="0">
                <a:latin typeface="Times New Roman" pitchFamily="18" charset="0"/>
                <a:cs typeface="Times New Roman" pitchFamily="18" charset="0"/>
              </a:rPr>
              <a:t>mevcutta </a:t>
            </a:r>
            <a:r>
              <a:rPr lang="tr-TR" sz="1800" dirty="0" smtClean="0">
                <a:latin typeface="Times New Roman" pitchFamily="18" charset="0"/>
                <a:cs typeface="Times New Roman" pitchFamily="18" charset="0"/>
              </a:rPr>
              <a:t>177 </a:t>
            </a:r>
            <a:r>
              <a:rPr lang="tr-TR" sz="1800" dirty="0">
                <a:latin typeface="Times New Roman" pitchFamily="18" charset="0"/>
                <a:cs typeface="Times New Roman" pitchFamily="18" charset="0"/>
              </a:rPr>
              <a:t>adet laboratuvar </a:t>
            </a:r>
            <a:r>
              <a:rPr lang="tr-TR" sz="1800" dirty="0" smtClean="0">
                <a:latin typeface="Times New Roman" pitchFamily="18" charset="0"/>
                <a:cs typeface="Times New Roman" pitchFamily="18" charset="0"/>
              </a:rPr>
              <a:t>olup</a:t>
            </a:r>
            <a:r>
              <a:rPr lang="tr-TR" sz="1800" dirty="0">
                <a:latin typeface="Times New Roman" pitchFamily="18" charset="0"/>
                <a:cs typeface="Times New Roman" pitchFamily="18" charset="0"/>
              </a:rPr>
              <a:t>, </a:t>
            </a:r>
            <a:r>
              <a:rPr lang="tr-TR" dirty="0" smtClean="0">
                <a:latin typeface="Times New Roman" pitchFamily="18" charset="0"/>
                <a:cs typeface="Times New Roman" pitchFamily="18" charset="0"/>
              </a:rPr>
              <a:t>bu laboratuvarlar; </a:t>
            </a:r>
            <a:r>
              <a:rPr lang="tr-TR" sz="1800" dirty="0" err="1" smtClean="0">
                <a:latin typeface="Times New Roman" pitchFamily="18" charset="0"/>
                <a:cs typeface="Times New Roman" pitchFamily="18" charset="0"/>
              </a:rPr>
              <a:t>Atıksu</a:t>
            </a:r>
            <a:r>
              <a:rPr lang="tr-TR" sz="1800" dirty="0" smtClean="0">
                <a:latin typeface="Times New Roman" pitchFamily="18" charset="0"/>
                <a:cs typeface="Times New Roman" pitchFamily="18" charset="0"/>
              </a:rPr>
              <a:t>, Arıtma Çamuru, Emisyon, </a:t>
            </a:r>
            <a:r>
              <a:rPr lang="tr-TR" sz="1800" dirty="0" err="1" smtClean="0">
                <a:latin typeface="Times New Roman" pitchFamily="18" charset="0"/>
                <a:cs typeface="Times New Roman" pitchFamily="18" charset="0"/>
              </a:rPr>
              <a:t>İmisyon</a:t>
            </a:r>
            <a:r>
              <a:rPr lang="tr-TR" sz="1800" dirty="0" smtClean="0">
                <a:latin typeface="Times New Roman" pitchFamily="18" charset="0"/>
                <a:cs typeface="Times New Roman" pitchFamily="18" charset="0"/>
              </a:rPr>
              <a:t>, Gürültü, Toprak </a:t>
            </a:r>
            <a:r>
              <a:rPr lang="tr-TR" dirty="0">
                <a:latin typeface="Times New Roman" pitchFamily="18" charset="0"/>
                <a:cs typeface="Times New Roman" pitchFamily="18" charset="0"/>
              </a:rPr>
              <a:t>K</a:t>
            </a:r>
            <a:r>
              <a:rPr lang="tr-TR" sz="1800" dirty="0" smtClean="0">
                <a:latin typeface="Times New Roman" pitchFamily="18" charset="0"/>
                <a:cs typeface="Times New Roman" pitchFamily="18" charset="0"/>
              </a:rPr>
              <a:t>irliliği ve Kömür analizleri gibi </a:t>
            </a:r>
            <a:r>
              <a:rPr lang="tr-TR" dirty="0">
                <a:latin typeface="Times New Roman" pitchFamily="18" charset="0"/>
                <a:cs typeface="Times New Roman" pitchFamily="18" charset="0"/>
              </a:rPr>
              <a:t>kapsamlarda ölçüm ve analiz </a:t>
            </a:r>
            <a:r>
              <a:rPr lang="tr-TR" dirty="0" smtClean="0">
                <a:latin typeface="Times New Roman" pitchFamily="18" charset="0"/>
                <a:cs typeface="Times New Roman" pitchFamily="18" charset="0"/>
              </a:rPr>
              <a:t>faaliyeti </a:t>
            </a:r>
            <a:r>
              <a:rPr lang="tr-TR" sz="1800" dirty="0" smtClean="0">
                <a:latin typeface="Times New Roman" pitchFamily="18" charset="0"/>
                <a:cs typeface="Times New Roman" pitchFamily="18" charset="0"/>
              </a:rPr>
              <a:t>göstermektedir.</a:t>
            </a:r>
          </a:p>
          <a:p>
            <a:pPr marL="285750" indent="-285750" algn="just">
              <a:lnSpc>
                <a:spcPct val="114000"/>
              </a:lnSpc>
              <a:spcBef>
                <a:spcPts val="600"/>
              </a:spcBef>
              <a:spcAft>
                <a:spcPts val="600"/>
              </a:spcAft>
              <a:buClr>
                <a:srgbClr val="92D050"/>
              </a:buClr>
              <a:buSzPct val="100000"/>
              <a:buFont typeface="Wingdings" pitchFamily="2" charset="2"/>
              <a:buChar char="v"/>
              <a:defRPr/>
            </a:pPr>
            <a:r>
              <a:rPr lang="tr-TR" altLang="tr-TR" dirty="0">
                <a:latin typeface="Times New Roman" pitchFamily="18" charset="0"/>
                <a:cs typeface="Times New Roman" pitchFamily="18" charset="0"/>
              </a:rPr>
              <a:t>Bakanlık resmi internet </a:t>
            </a:r>
            <a:r>
              <a:rPr lang="tr-TR" altLang="tr-TR" dirty="0" smtClean="0">
                <a:latin typeface="Times New Roman" pitchFamily="18" charset="0"/>
                <a:cs typeface="Times New Roman" pitchFamily="18" charset="0"/>
              </a:rPr>
              <a:t>sayfasından Bakanlığımızca yetkilendirilmiş laboratuvarların il bazında, kapsamlarına ve iletişim bilgilerine kesintisiz ulaşım sağlanmaktadır.</a:t>
            </a:r>
            <a:endParaRPr lang="tr-TR" altLang="tr-TR" dirty="0">
              <a:latin typeface="Times New Roman" pitchFamily="18" charset="0"/>
              <a:cs typeface="Times New Roman" pitchFamily="18" charset="0"/>
            </a:endParaRPr>
          </a:p>
          <a:p>
            <a:pPr marL="285750" lvl="0" indent="-285750" algn="just">
              <a:lnSpc>
                <a:spcPct val="114000"/>
              </a:lnSpc>
              <a:spcBef>
                <a:spcPts val="600"/>
              </a:spcBef>
              <a:spcAft>
                <a:spcPts val="600"/>
              </a:spcAft>
              <a:buClr>
                <a:srgbClr val="92D050"/>
              </a:buClr>
              <a:buSzPct val="100000"/>
              <a:buFont typeface="Wingdings" pitchFamily="2" charset="2"/>
              <a:buChar char="v"/>
              <a:defRPr/>
            </a:pPr>
            <a:endParaRPr lang="tr-TR" sz="1800" dirty="0" smtClean="0">
              <a:latin typeface="Times New Roman" pitchFamily="18" charset="0"/>
              <a:cs typeface="Times New Roman" pitchFamily="18" charset="0"/>
            </a:endParaRPr>
          </a:p>
          <a:p>
            <a:pPr marL="285750" lvl="0" indent="-285750" algn="just">
              <a:lnSpc>
                <a:spcPct val="114000"/>
              </a:lnSpc>
              <a:spcBef>
                <a:spcPts val="600"/>
              </a:spcBef>
              <a:spcAft>
                <a:spcPts val="600"/>
              </a:spcAft>
              <a:buClr>
                <a:srgbClr val="92D050"/>
              </a:buClr>
              <a:buSzPct val="100000"/>
              <a:buFont typeface="Wingdings" pitchFamily="2" charset="2"/>
              <a:buChar char="v"/>
              <a:defRPr/>
            </a:pPr>
            <a:endParaRPr lang="tr-TR" sz="1800" dirty="0">
              <a:latin typeface="Times New Roman" pitchFamily="18" charset="0"/>
              <a:cs typeface="Times New Roman" pitchFamily="18" charset="0"/>
            </a:endParaRPr>
          </a:p>
          <a:p>
            <a:pPr lvl="0" algn="just"/>
            <a:endParaRPr lang="tr-TR" sz="1800" dirty="0"/>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186" y="1066800"/>
            <a:ext cx="4104456" cy="269940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Başlık 1"/>
          <p:cNvSpPr>
            <a:spLocks noGrp="1"/>
          </p:cNvSpPr>
          <p:nvPr>
            <p:ph type="title"/>
          </p:nvPr>
        </p:nvSpPr>
        <p:spPr>
          <a:xfrm>
            <a:off x="762000" y="525780"/>
            <a:ext cx="8001000" cy="715963"/>
          </a:xfrm>
        </p:spPr>
        <p:txBody>
          <a:bodyPr anchor="t"/>
          <a:lstStyle/>
          <a:p>
            <a:r>
              <a:rPr lang="tr-TR" altLang="tr-TR" sz="2400" i="0" dirty="0" smtClean="0">
                <a:solidFill>
                  <a:srgbClr val="000099"/>
                </a:solidFill>
                <a:latin typeface="Times New Roman" pitchFamily="18" charset="0"/>
                <a:cs typeface="Times New Roman" pitchFamily="18" charset="0"/>
              </a:rPr>
              <a:t>LABORATUVAR YETKİLENDİRMESİ</a:t>
            </a:r>
          </a:p>
        </p:txBody>
      </p:sp>
      <p:pic>
        <p:nvPicPr>
          <p:cNvPr id="25602"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57664" y="3766207"/>
            <a:ext cx="4389500" cy="2719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5639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67544" y="1412776"/>
            <a:ext cx="8136904" cy="2308324"/>
          </a:xfrm>
          <a:prstGeom prst="rect">
            <a:avLst/>
          </a:prstGeom>
        </p:spPr>
        <p:txBody>
          <a:bodyPr wrap="square">
            <a:spAutoFit/>
          </a:bodyPr>
          <a:lstStyle/>
          <a:p>
            <a:pPr marL="457200" indent="-457200" algn="just" eaLnBrk="1" hangingPunct="1">
              <a:lnSpc>
                <a:spcPct val="80000"/>
              </a:lnSpc>
              <a:buFont typeface="Arial" pitchFamily="34" charset="0"/>
              <a:buChar char="•"/>
              <a:defRPr/>
            </a:pPr>
            <a:endParaRPr lang="tr-TR" altLang="tr-TR" sz="1800" dirty="0" smtClean="0">
              <a:latin typeface="Times New Roman" pitchFamily="18" charset="0"/>
              <a:cs typeface="Times New Roman" pitchFamily="18" charset="0"/>
            </a:endParaRPr>
          </a:p>
          <a:p>
            <a:pPr marL="457200" indent="-457200" algn="just" eaLnBrk="1" hangingPunct="1">
              <a:lnSpc>
                <a:spcPct val="80000"/>
              </a:lnSpc>
              <a:buFont typeface="Arial" pitchFamily="34" charset="0"/>
              <a:buChar char="•"/>
              <a:defRPr/>
            </a:pPr>
            <a:endParaRPr lang="tr-TR" sz="1800" dirty="0" smtClean="0">
              <a:solidFill>
                <a:srgbClr val="000000"/>
              </a:solidFill>
              <a:latin typeface="Times New Roman" pitchFamily="18" charset="0"/>
              <a:cs typeface="Times New Roman" pitchFamily="18" charset="0"/>
            </a:endParaRPr>
          </a:p>
          <a:p>
            <a:pPr marL="457200" indent="-457200" algn="just" eaLnBrk="1" hangingPunct="1">
              <a:lnSpc>
                <a:spcPct val="80000"/>
              </a:lnSpc>
              <a:buFont typeface="Arial" pitchFamily="34" charset="0"/>
              <a:buChar char="•"/>
              <a:defRPr/>
            </a:pPr>
            <a:endParaRPr lang="tr-TR" sz="1800" dirty="0">
              <a:solidFill>
                <a:srgbClr val="000000"/>
              </a:solidFill>
              <a:latin typeface="Times New Roman" pitchFamily="18" charset="0"/>
              <a:cs typeface="Times New Roman" pitchFamily="18" charset="0"/>
            </a:endParaRPr>
          </a:p>
          <a:p>
            <a:pPr marL="457200" indent="-457200" algn="just" eaLnBrk="1" hangingPunct="1">
              <a:lnSpc>
                <a:spcPct val="80000"/>
              </a:lnSpc>
              <a:buFont typeface="Arial" pitchFamily="34" charset="0"/>
              <a:buChar char="•"/>
              <a:defRPr/>
            </a:pPr>
            <a:endParaRPr lang="tr-TR" sz="1800" dirty="0" smtClean="0">
              <a:solidFill>
                <a:srgbClr val="000000"/>
              </a:solidFill>
              <a:latin typeface="Times New Roman" pitchFamily="18" charset="0"/>
              <a:cs typeface="Times New Roman" pitchFamily="18" charset="0"/>
            </a:endParaRPr>
          </a:p>
          <a:p>
            <a:pPr marL="457200" indent="-457200" algn="just" eaLnBrk="1" hangingPunct="1">
              <a:lnSpc>
                <a:spcPct val="80000"/>
              </a:lnSpc>
              <a:buFont typeface="Arial" pitchFamily="34" charset="0"/>
              <a:buChar char="•"/>
              <a:defRPr/>
            </a:pPr>
            <a:endParaRPr lang="tr-TR" sz="1800" dirty="0">
              <a:solidFill>
                <a:srgbClr val="000000"/>
              </a:solidFill>
              <a:latin typeface="Times New Roman" pitchFamily="18" charset="0"/>
              <a:cs typeface="Times New Roman" pitchFamily="18" charset="0"/>
            </a:endParaRPr>
          </a:p>
          <a:p>
            <a:pPr marL="457200" indent="-457200" algn="just" eaLnBrk="1" hangingPunct="1">
              <a:lnSpc>
                <a:spcPct val="80000"/>
              </a:lnSpc>
              <a:buFont typeface="Arial" pitchFamily="34" charset="0"/>
              <a:buChar char="•"/>
              <a:defRPr/>
            </a:pPr>
            <a:endParaRPr lang="tr-TR" sz="1800" dirty="0" smtClean="0">
              <a:solidFill>
                <a:srgbClr val="000000"/>
              </a:solidFill>
              <a:latin typeface="Times New Roman" pitchFamily="18" charset="0"/>
              <a:cs typeface="Times New Roman" pitchFamily="18" charset="0"/>
            </a:endParaRPr>
          </a:p>
          <a:p>
            <a:pPr marL="457200" indent="-457200" algn="just" eaLnBrk="1" hangingPunct="1">
              <a:lnSpc>
                <a:spcPct val="80000"/>
              </a:lnSpc>
              <a:buFont typeface="Arial" pitchFamily="34" charset="0"/>
              <a:buChar char="•"/>
              <a:defRPr/>
            </a:pPr>
            <a:endParaRPr lang="tr-TR" sz="1800" dirty="0">
              <a:solidFill>
                <a:srgbClr val="000000"/>
              </a:solidFill>
              <a:latin typeface="Times New Roman" pitchFamily="18" charset="0"/>
              <a:cs typeface="Times New Roman" pitchFamily="18" charset="0"/>
            </a:endParaRPr>
          </a:p>
          <a:p>
            <a:pPr marL="457200" indent="-457200" algn="just" eaLnBrk="1" hangingPunct="1">
              <a:lnSpc>
                <a:spcPct val="80000"/>
              </a:lnSpc>
              <a:buFont typeface="Arial" pitchFamily="34" charset="0"/>
              <a:buChar char="•"/>
              <a:defRPr/>
            </a:pPr>
            <a:endParaRPr lang="tr-TR" sz="1800" dirty="0" smtClean="0">
              <a:solidFill>
                <a:srgbClr val="000000"/>
              </a:solidFill>
              <a:latin typeface="Times New Roman" pitchFamily="18" charset="0"/>
              <a:cs typeface="Times New Roman" pitchFamily="18" charset="0"/>
            </a:endParaRPr>
          </a:p>
          <a:p>
            <a:pPr marL="457200" indent="-457200" algn="just" eaLnBrk="1" hangingPunct="1">
              <a:lnSpc>
                <a:spcPct val="80000"/>
              </a:lnSpc>
              <a:buFont typeface="Arial" pitchFamily="34" charset="0"/>
              <a:buChar char="•"/>
              <a:defRPr/>
            </a:pPr>
            <a:endParaRPr lang="tr-TR" sz="1800" dirty="0">
              <a:solidFill>
                <a:srgbClr val="000000"/>
              </a:solidFill>
              <a:latin typeface="Times New Roman" pitchFamily="18" charset="0"/>
              <a:cs typeface="Times New Roman" pitchFamily="18" charset="0"/>
            </a:endParaRPr>
          </a:p>
          <a:p>
            <a:pPr marL="457200" indent="-457200" algn="just" eaLnBrk="1" hangingPunct="1">
              <a:lnSpc>
                <a:spcPct val="80000"/>
              </a:lnSpc>
              <a:buFont typeface="Arial" pitchFamily="34" charset="0"/>
              <a:buChar char="•"/>
              <a:defRPr/>
            </a:pPr>
            <a:endParaRPr lang="tr-TR" sz="1800" dirty="0">
              <a:solidFill>
                <a:srgbClr val="000000"/>
              </a:solidFill>
              <a:latin typeface="Times New Roman" pitchFamily="18" charset="0"/>
              <a:cs typeface="Times New Roman" pitchFamily="18" charset="0"/>
            </a:endParaRPr>
          </a:p>
        </p:txBody>
      </p:sp>
      <p:sp>
        <p:nvSpPr>
          <p:cNvPr id="3" name="Başlık 2"/>
          <p:cNvSpPr>
            <a:spLocks noGrp="1"/>
          </p:cNvSpPr>
          <p:nvPr>
            <p:ph type="title"/>
          </p:nvPr>
        </p:nvSpPr>
        <p:spPr/>
        <p:txBody>
          <a:bodyPr/>
          <a:lstStyle/>
          <a:p>
            <a:r>
              <a:rPr lang="tr-TR" altLang="tr-TR" sz="2400" i="0" dirty="0">
                <a:solidFill>
                  <a:srgbClr val="000099"/>
                </a:solidFill>
                <a:latin typeface="Times New Roman" pitchFamily="18" charset="0"/>
                <a:cs typeface="Times New Roman" pitchFamily="18" charset="0"/>
              </a:rPr>
              <a:t>LABORATUVAR </a:t>
            </a:r>
            <a:r>
              <a:rPr lang="tr-TR" altLang="tr-TR" sz="2400" i="0" dirty="0" smtClean="0">
                <a:solidFill>
                  <a:srgbClr val="000099"/>
                </a:solidFill>
                <a:latin typeface="Times New Roman" pitchFamily="18" charset="0"/>
                <a:cs typeface="Times New Roman" pitchFamily="18" charset="0"/>
              </a:rPr>
              <a:t>DENETLENMESİ</a:t>
            </a:r>
            <a:endParaRPr lang="tr-TR" dirty="0"/>
          </a:p>
        </p:txBody>
      </p:sp>
      <p:graphicFrame>
        <p:nvGraphicFramePr>
          <p:cNvPr id="7" name="İçerik Yer Tutucusu 3"/>
          <p:cNvGraphicFramePr>
            <a:graphicFrameLocks noGrp="1"/>
          </p:cNvGraphicFramePr>
          <p:nvPr>
            <p:ph idx="4294967295"/>
            <p:extLst>
              <p:ext uri="{D42A27DB-BD31-4B8C-83A1-F6EECF244321}">
                <p14:modId xmlns:p14="http://schemas.microsoft.com/office/powerpoint/2010/main" val="1910751531"/>
              </p:ext>
            </p:extLst>
          </p:nvPr>
        </p:nvGraphicFramePr>
        <p:xfrm>
          <a:off x="228600" y="2057400"/>
          <a:ext cx="4608513" cy="2308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ikdörtgen 1"/>
          <p:cNvSpPr/>
          <p:nvPr/>
        </p:nvSpPr>
        <p:spPr>
          <a:xfrm>
            <a:off x="5016016" y="1658364"/>
            <a:ext cx="3888430" cy="699102"/>
          </a:xfrm>
          <a:prstGeom prst="rect">
            <a:avLst/>
          </a:prstGeom>
        </p:spPr>
        <p:txBody>
          <a:bodyPr wrap="square">
            <a:spAutoFit/>
          </a:bodyPr>
          <a:lstStyle/>
          <a:p>
            <a:pPr marL="285750" indent="-285750" algn="just">
              <a:lnSpc>
                <a:spcPct val="114000"/>
              </a:lnSpc>
              <a:buClr>
                <a:srgbClr val="92D050"/>
              </a:buClr>
              <a:buSzPct val="100000"/>
              <a:buFont typeface="Wingdings" pitchFamily="2" charset="2"/>
              <a:buChar char="v"/>
              <a:defRPr/>
            </a:pPr>
            <a:endParaRPr lang="tr-TR" dirty="0" smtClean="0">
              <a:latin typeface="Times New Roman" pitchFamily="18" charset="0"/>
              <a:cs typeface="Times New Roman" pitchFamily="18" charset="0"/>
            </a:endParaRPr>
          </a:p>
          <a:p>
            <a:pPr marL="285750" indent="-285750" algn="just">
              <a:lnSpc>
                <a:spcPct val="114000"/>
              </a:lnSpc>
              <a:buClr>
                <a:srgbClr val="92D050"/>
              </a:buClr>
              <a:buSzPct val="100000"/>
              <a:buFont typeface="Wingdings" pitchFamily="2" charset="2"/>
              <a:buChar char="v"/>
              <a:defRPr/>
            </a:pPr>
            <a:endParaRPr lang="tr-TR" dirty="0">
              <a:latin typeface="Times New Roman" pitchFamily="18" charset="0"/>
              <a:cs typeface="Times New Roman" pitchFamily="18" charset="0"/>
            </a:endParaRPr>
          </a:p>
        </p:txBody>
      </p:sp>
      <p:sp>
        <p:nvSpPr>
          <p:cNvPr id="12" name="Dikdörtgen 11"/>
          <p:cNvSpPr/>
          <p:nvPr/>
        </p:nvSpPr>
        <p:spPr>
          <a:xfrm>
            <a:off x="323528" y="1296406"/>
            <a:ext cx="8225296" cy="1263744"/>
          </a:xfrm>
          <a:prstGeom prst="rect">
            <a:avLst/>
          </a:prstGeom>
        </p:spPr>
        <p:txBody>
          <a:bodyPr wrap="square">
            <a:spAutoFit/>
          </a:bodyPr>
          <a:lstStyle/>
          <a:p>
            <a:pPr marL="285750" indent="-285750" algn="just">
              <a:lnSpc>
                <a:spcPct val="114000"/>
              </a:lnSpc>
              <a:spcBef>
                <a:spcPts val="600"/>
              </a:spcBef>
              <a:spcAft>
                <a:spcPts val="600"/>
              </a:spcAft>
              <a:buClr>
                <a:srgbClr val="92D050"/>
              </a:buClr>
              <a:buSzPct val="100000"/>
              <a:buFont typeface="Wingdings" pitchFamily="2" charset="2"/>
              <a:buChar char="v"/>
              <a:defRPr/>
            </a:pPr>
            <a:r>
              <a:rPr lang="tr-TR" sz="2000" dirty="0" smtClean="0">
                <a:latin typeface="Times New Roman" pitchFamily="18" charset="0"/>
                <a:cs typeface="Times New Roman" pitchFamily="18" charset="0"/>
              </a:rPr>
              <a:t>Bu laboratuvarların denetimi haberli ve habersiz olarak yerinde ya da uzaktan denetim şeklinde yürütülmektedir.</a:t>
            </a:r>
            <a:r>
              <a:rPr lang="tr-TR" sz="2000" kern="0" dirty="0" smtClean="0">
                <a:latin typeface="Times New Roman" pitchFamily="18" charset="0"/>
                <a:cs typeface="Times New Roman" pitchFamily="18" charset="0"/>
              </a:rPr>
              <a:t> </a:t>
            </a:r>
            <a:endParaRPr lang="tr-TR" sz="2000" kern="0" dirty="0">
              <a:latin typeface="Times New Roman" pitchFamily="18" charset="0"/>
              <a:cs typeface="Times New Roman" pitchFamily="18" charset="0"/>
            </a:endParaRPr>
          </a:p>
          <a:p>
            <a:pPr marL="285750" indent="-285750" algn="just">
              <a:lnSpc>
                <a:spcPct val="114000"/>
              </a:lnSpc>
              <a:spcBef>
                <a:spcPts val="600"/>
              </a:spcBef>
              <a:spcAft>
                <a:spcPts val="600"/>
              </a:spcAft>
              <a:buClr>
                <a:srgbClr val="92D050"/>
              </a:buClr>
              <a:buSzPct val="100000"/>
              <a:buFont typeface="Wingdings" pitchFamily="2" charset="2"/>
              <a:buChar char="v"/>
              <a:defRPr/>
            </a:pPr>
            <a:endParaRPr lang="tr-TR" altLang="tr-TR" sz="1800" dirty="0">
              <a:latin typeface="Times New Roman" pitchFamily="18" charset="0"/>
              <a:cs typeface="Times New Roman" pitchFamily="18" charset="0"/>
            </a:endParaRPr>
          </a:p>
        </p:txBody>
      </p:sp>
      <p:sp>
        <p:nvSpPr>
          <p:cNvPr id="4" name="Dikdörtgen 3"/>
          <p:cNvSpPr/>
          <p:nvPr/>
        </p:nvSpPr>
        <p:spPr>
          <a:xfrm>
            <a:off x="5016016" y="2352893"/>
            <a:ext cx="3532808" cy="1200329"/>
          </a:xfrm>
          <a:prstGeom prst="rect">
            <a:avLst/>
          </a:prstGeom>
        </p:spPr>
        <p:txBody>
          <a:bodyPr wrap="square">
            <a:spAutoFit/>
          </a:bodyPr>
          <a:lstStyle/>
          <a:p>
            <a:pPr marL="342900" indent="-342900" algn="just">
              <a:lnSpc>
                <a:spcPct val="80000"/>
              </a:lnSpc>
              <a:spcBef>
                <a:spcPct val="20000"/>
              </a:spcBef>
              <a:buClr>
                <a:srgbClr val="00B050"/>
              </a:buClr>
              <a:buFont typeface="Wingdings" panose="05000000000000000000" pitchFamily="2" charset="2"/>
              <a:buChar char="v"/>
              <a:defRPr/>
            </a:pPr>
            <a:r>
              <a:rPr lang="tr-TR" kern="0" dirty="0" smtClean="0">
                <a:latin typeface="Times New Roman" pitchFamily="18" charset="0"/>
                <a:cs typeface="Times New Roman" pitchFamily="18" charset="0"/>
              </a:rPr>
              <a:t>2016 </a:t>
            </a:r>
            <a:r>
              <a:rPr lang="tr-TR" kern="0" dirty="0">
                <a:latin typeface="Times New Roman" pitchFamily="18" charset="0"/>
                <a:cs typeface="Times New Roman" pitchFamily="18" charset="0"/>
              </a:rPr>
              <a:t>yılı içerisinde </a:t>
            </a:r>
            <a:r>
              <a:rPr lang="tr-TR" kern="0" dirty="0" smtClean="0">
                <a:latin typeface="Times New Roman" pitchFamily="18" charset="0"/>
                <a:cs typeface="Times New Roman" pitchFamily="18" charset="0"/>
              </a:rPr>
              <a:t>75 </a:t>
            </a:r>
            <a:r>
              <a:rPr lang="tr-TR" kern="0" dirty="0">
                <a:latin typeface="Times New Roman" pitchFamily="18" charset="0"/>
                <a:cs typeface="Times New Roman" pitchFamily="18" charset="0"/>
              </a:rPr>
              <a:t>laboratuvarda belge yenileme, kapsam genişletme, planlı  ve ani denetimler gerçekleştirilmiştir. </a:t>
            </a:r>
          </a:p>
        </p:txBody>
      </p:sp>
      <p:pic>
        <p:nvPicPr>
          <p:cNvPr id="276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4876800"/>
            <a:ext cx="64770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84210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r>
              <a:rPr lang="tr-TR" altLang="tr-TR" sz="2000" i="0" dirty="0" smtClean="0">
                <a:solidFill>
                  <a:srgbClr val="000099"/>
                </a:solidFill>
                <a:latin typeface="Times New Roman" pitchFamily="18" charset="0"/>
                <a:cs typeface="Times New Roman" pitchFamily="18" charset="0"/>
              </a:rPr>
              <a:t>     LABORATUVARIN UZAKTAN </a:t>
            </a:r>
            <a:r>
              <a:rPr lang="tr-TR" altLang="tr-TR" sz="2000" i="0" dirty="0">
                <a:solidFill>
                  <a:srgbClr val="000099"/>
                </a:solidFill>
                <a:latin typeface="Times New Roman" pitchFamily="18" charset="0"/>
                <a:cs typeface="Times New Roman" pitchFamily="18" charset="0"/>
              </a:rPr>
              <a:t>DENETLENMESİ</a:t>
            </a:r>
            <a:endParaRPr lang="tr-TR" sz="2000" dirty="0"/>
          </a:p>
        </p:txBody>
      </p:sp>
      <p:sp>
        <p:nvSpPr>
          <p:cNvPr id="4" name="İçerik Yer Tutucusu 3"/>
          <p:cNvSpPr>
            <a:spLocks noGrp="1"/>
          </p:cNvSpPr>
          <p:nvPr>
            <p:ph idx="1"/>
          </p:nvPr>
        </p:nvSpPr>
        <p:spPr/>
        <p:txBody>
          <a:bodyPr/>
          <a:lstStyle/>
          <a:p>
            <a:pPr marL="285750" lvl="0" indent="-285750" algn="just" eaLnBrk="1" hangingPunct="1">
              <a:lnSpc>
                <a:spcPct val="114000"/>
              </a:lnSpc>
              <a:spcBef>
                <a:spcPct val="0"/>
              </a:spcBef>
              <a:buClr>
                <a:srgbClr val="92D050"/>
              </a:buClr>
              <a:buSzPct val="100000"/>
              <a:defRPr/>
            </a:pPr>
            <a:r>
              <a:rPr lang="tr-TR" sz="2000" kern="1200" dirty="0">
                <a:solidFill>
                  <a:srgbClr val="080808"/>
                </a:solidFill>
                <a:latin typeface="Times New Roman" pitchFamily="18" charset="0"/>
                <a:cs typeface="Times New Roman" pitchFamily="18" charset="0"/>
              </a:rPr>
              <a:t>Uzaktan denetim amacıyla Laboratuvarımızda hazırlanmış olan ve değeri bizim tarafımızdan bilinen numuneler yetki verdiğimiz laboratuvarlara gönderilerek analiz sonuçları kontrol edilmekte, yanlış sonuç gönderenler hakkında mevzuat hükümleri doğrultusunda işlem yapılmaktadır</a:t>
            </a:r>
            <a:r>
              <a:rPr lang="tr-TR" sz="2000" kern="1200" dirty="0" smtClean="0">
                <a:solidFill>
                  <a:srgbClr val="080808"/>
                </a:solidFill>
                <a:latin typeface="Times New Roman" pitchFamily="18" charset="0"/>
                <a:cs typeface="Times New Roman" pitchFamily="18" charset="0"/>
              </a:rPr>
              <a:t>.</a:t>
            </a:r>
          </a:p>
          <a:p>
            <a:pPr marL="285750" indent="-285750" algn="just" eaLnBrk="1" hangingPunct="1">
              <a:lnSpc>
                <a:spcPct val="114000"/>
              </a:lnSpc>
              <a:spcBef>
                <a:spcPct val="0"/>
              </a:spcBef>
              <a:buClr>
                <a:srgbClr val="92D050"/>
              </a:buClr>
              <a:buSzPct val="100000"/>
              <a:defRPr/>
            </a:pPr>
            <a:r>
              <a:rPr lang="tr-TR" sz="2000" dirty="0" smtClean="0">
                <a:latin typeface="Times New Roman" pitchFamily="18" charset="0"/>
                <a:cs typeface="Times New Roman" pitchFamily="18" charset="0"/>
              </a:rPr>
              <a:t>2016 yılı içerisinde toplam 28 parametreden Yeterlik </a:t>
            </a:r>
            <a:r>
              <a:rPr lang="tr-TR" sz="2000" dirty="0">
                <a:latin typeface="Times New Roman" pitchFamily="18" charset="0"/>
                <a:cs typeface="Times New Roman" pitchFamily="18" charset="0"/>
              </a:rPr>
              <a:t>Testi düzenlenmiş olup, sonuçlar raporlanmıştır.</a:t>
            </a:r>
          </a:p>
          <a:p>
            <a:pPr marL="285750" lvl="0" indent="-285750" algn="just" eaLnBrk="1" hangingPunct="1">
              <a:lnSpc>
                <a:spcPct val="114000"/>
              </a:lnSpc>
              <a:spcBef>
                <a:spcPct val="0"/>
              </a:spcBef>
              <a:buClr>
                <a:srgbClr val="92D050"/>
              </a:buClr>
              <a:buSzPct val="100000"/>
              <a:defRPr/>
            </a:pPr>
            <a:endParaRPr lang="tr-TR" sz="1800" kern="1200" dirty="0">
              <a:solidFill>
                <a:srgbClr val="080808"/>
              </a:solidFill>
              <a:latin typeface="Times New Roman" pitchFamily="18" charset="0"/>
              <a:cs typeface="Times New Roman" pitchFamily="18" charset="0"/>
            </a:endParaRPr>
          </a:p>
          <a:p>
            <a:endParaRPr lang="tr-TR" dirty="0"/>
          </a:p>
        </p:txBody>
      </p:sp>
      <p:pic>
        <p:nvPicPr>
          <p:cNvPr id="266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4991100"/>
            <a:ext cx="3581400"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47069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Başlık 1"/>
          <p:cNvSpPr>
            <a:spLocks noGrp="1"/>
          </p:cNvSpPr>
          <p:nvPr>
            <p:ph type="title"/>
          </p:nvPr>
        </p:nvSpPr>
        <p:spPr>
          <a:xfrm>
            <a:off x="762000" y="609601"/>
            <a:ext cx="8001000" cy="609600"/>
          </a:xfrm>
        </p:spPr>
        <p:txBody>
          <a:bodyPr anchor="t"/>
          <a:lstStyle/>
          <a:p>
            <a:r>
              <a:rPr lang="tr-TR" altLang="tr-TR" sz="2400" i="0" dirty="0" smtClean="0">
                <a:solidFill>
                  <a:srgbClr val="000099"/>
                </a:solidFill>
                <a:latin typeface="Times New Roman" pitchFamily="18" charset="0"/>
                <a:cs typeface="Times New Roman" pitchFamily="18" charset="0"/>
              </a:rPr>
              <a:t>LABORATUVAR YETKİLENDİRMESİ</a:t>
            </a:r>
          </a:p>
        </p:txBody>
      </p:sp>
      <p:sp>
        <p:nvSpPr>
          <p:cNvPr id="3" name="İçerik Yer Tutucusu 2"/>
          <p:cNvSpPr>
            <a:spLocks noGrp="1"/>
          </p:cNvSpPr>
          <p:nvPr>
            <p:ph idx="1"/>
          </p:nvPr>
        </p:nvSpPr>
        <p:spPr>
          <a:xfrm>
            <a:off x="381000" y="1219201"/>
            <a:ext cx="4724400" cy="4343400"/>
          </a:xfrm>
        </p:spPr>
        <p:txBody>
          <a:bodyPr/>
          <a:lstStyle/>
          <a:p>
            <a:pPr eaLnBrk="1" fontAlgn="ctr" hangingPunct="1">
              <a:defRPr/>
            </a:pPr>
            <a:endParaRPr lang="tr-TR" sz="1200" dirty="0" smtClean="0"/>
          </a:p>
          <a:p>
            <a:pPr algn="just">
              <a:defRPr/>
            </a:pPr>
            <a:r>
              <a:rPr lang="tr-TR" sz="2000" dirty="0" smtClean="0">
                <a:latin typeface="Times New Roman" pitchFamily="18" charset="0"/>
                <a:cs typeface="Times New Roman" pitchFamily="18" charset="0"/>
              </a:rPr>
              <a:t>Laboratuvarların </a:t>
            </a:r>
            <a:r>
              <a:rPr lang="tr-TR" sz="2000" dirty="0">
                <a:latin typeface="Times New Roman" pitchFamily="18" charset="0"/>
                <a:cs typeface="Times New Roman" pitchFamily="18" charset="0"/>
              </a:rPr>
              <a:t>yetkilendirme </a:t>
            </a:r>
            <a:r>
              <a:rPr lang="tr-TR" sz="2000" dirty="0" smtClean="0">
                <a:latin typeface="Times New Roman" pitchFamily="18" charset="0"/>
                <a:cs typeface="Times New Roman" pitchFamily="18" charset="0"/>
              </a:rPr>
              <a:t>sürecinin elektronik ortama yürütülmesi için, «Çevre </a:t>
            </a:r>
            <a:r>
              <a:rPr lang="tr-TR" sz="2000" dirty="0">
                <a:latin typeface="Times New Roman" pitchFamily="18" charset="0"/>
                <a:cs typeface="Times New Roman" pitchFamily="18" charset="0"/>
              </a:rPr>
              <a:t>Ölçüm ve Analiz Laboratuvarları Yetkilendirme Süreçleri Otomasyonu ve Envanter Destek Sistemi </a:t>
            </a:r>
            <a:r>
              <a:rPr lang="tr-TR" sz="2000" dirty="0" smtClean="0">
                <a:latin typeface="Times New Roman" pitchFamily="18" charset="0"/>
                <a:cs typeface="Times New Roman" pitchFamily="18" charset="0"/>
              </a:rPr>
              <a:t>Projesi» yapılmıştır. </a:t>
            </a:r>
            <a:endParaRPr lang="tr-TR" sz="2000" dirty="0">
              <a:latin typeface="Times New Roman" pitchFamily="18" charset="0"/>
              <a:cs typeface="Times New Roman" pitchFamily="18" charset="0"/>
            </a:endParaRPr>
          </a:p>
          <a:p>
            <a:pPr algn="just">
              <a:defRPr/>
            </a:pPr>
            <a:r>
              <a:rPr lang="tr-TR" sz="2000" dirty="0" smtClean="0">
                <a:latin typeface="Times New Roman" pitchFamily="18" charset="0"/>
                <a:cs typeface="Times New Roman" pitchFamily="18" charset="0"/>
              </a:rPr>
              <a:t>Bakanlığımızca yetkili laboratuvarların, mevcut belge ve bilgilerinin yazılıma aktarılma işlemi tamamlanmış olup, Belgelendirme işlemleri bu yazılım üzerinden yapılmaktadır. </a:t>
            </a:r>
          </a:p>
          <a:p>
            <a:pPr marL="0" indent="0" eaLnBrk="1" fontAlgn="auto" hangingPunct="1">
              <a:spcAft>
                <a:spcPts val="0"/>
              </a:spcAft>
              <a:buClr>
                <a:schemeClr val="accent3"/>
              </a:buClr>
              <a:buNone/>
              <a:defRPr/>
            </a:pPr>
            <a:endParaRPr lang="tr-TR" dirty="0"/>
          </a:p>
          <a:p>
            <a:pPr>
              <a:defRPr/>
            </a:pPr>
            <a:endParaRPr lang="tr-TR" dirty="0"/>
          </a:p>
        </p:txBody>
      </p:sp>
      <p:pic>
        <p:nvPicPr>
          <p:cNvPr id="5" name="Picture 2" descr="C:\Users\esra.kilic\Desktop\images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371600"/>
            <a:ext cx="37338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42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585135004"/>
              </p:ext>
            </p:extLst>
          </p:nvPr>
        </p:nvGraphicFramePr>
        <p:xfrm>
          <a:off x="533400" y="1742012"/>
          <a:ext cx="8229600" cy="4201588"/>
        </p:xfrm>
        <a:graphic>
          <a:graphicData uri="http://schemas.openxmlformats.org/drawingml/2006/table">
            <a:tbl>
              <a:tblPr firstRow="1" bandRow="1">
                <a:tableStyleId>{5C22544A-7EE6-4342-B048-85BDC9FD1C3A}</a:tableStyleId>
              </a:tblPr>
              <a:tblGrid>
                <a:gridCol w="2743200"/>
                <a:gridCol w="5486400"/>
              </a:tblGrid>
              <a:tr h="57794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700" dirty="0" smtClean="0">
                          <a:solidFill>
                            <a:schemeClr val="tx1"/>
                          </a:solidFill>
                          <a:latin typeface="Times New Roman" pitchFamily="18" charset="0"/>
                          <a:cs typeface="Times New Roman" pitchFamily="18" charset="0"/>
                        </a:rPr>
                        <a:t>Proje Adı ve Numarası: </a:t>
                      </a:r>
                      <a:r>
                        <a:rPr lang="tr-TR" sz="1700" b="0" kern="1200" dirty="0" smtClean="0">
                          <a:solidFill>
                            <a:schemeClr val="tx1"/>
                          </a:solidFill>
                          <a:latin typeface="Times New Roman" pitchFamily="18" charset="0"/>
                          <a:ea typeface="+mn-ea"/>
                          <a:cs typeface="Times New Roman" pitchFamily="18" charset="0"/>
                        </a:rPr>
                        <a:t>Deniz İzlemelerinde Standardizasyonun Sağlanması Projesi-2015K100020 </a:t>
                      </a:r>
                    </a:p>
                  </a:txBody>
                  <a:tcPr marT="45696" marB="45696"/>
                </a:tc>
                <a:tc hMerge="1">
                  <a:txBody>
                    <a:bodyPr/>
                    <a:lstStyle/>
                    <a:p>
                      <a:endParaRPr lang="tr-TR" dirty="0"/>
                    </a:p>
                  </a:txBody>
                  <a:tcPr/>
                </a:tc>
              </a:tr>
              <a:tr h="1069237">
                <a:tc gridSpan="2">
                  <a:txBody>
                    <a:bodyPr/>
                    <a:lstStyle/>
                    <a:p>
                      <a:pPr algn="ctr">
                        <a:spcBef>
                          <a:spcPts val="600"/>
                        </a:spcBef>
                        <a:spcAft>
                          <a:spcPts val="600"/>
                        </a:spcAft>
                        <a:defRPr/>
                      </a:pPr>
                      <a:r>
                        <a:rPr lang="tr-TR" sz="1700" b="1" kern="1200" dirty="0" smtClean="0">
                          <a:solidFill>
                            <a:schemeClr val="tx1"/>
                          </a:solidFill>
                          <a:latin typeface="Times New Roman" pitchFamily="18" charset="0"/>
                          <a:ea typeface="+mn-ea"/>
                          <a:cs typeface="Times New Roman" pitchFamily="18" charset="0"/>
                        </a:rPr>
                        <a:t>Projenin Amacı</a:t>
                      </a:r>
                      <a:r>
                        <a:rPr lang="tr-TR" sz="1700" dirty="0" smtClean="0">
                          <a:latin typeface="Times New Roman" panose="02020603050405020304" pitchFamily="18" charset="0"/>
                          <a:cs typeface="Times New Roman" panose="02020603050405020304" pitchFamily="18" charset="0"/>
                        </a:rPr>
                        <a:t>: </a:t>
                      </a:r>
                      <a:r>
                        <a:rPr lang="tr-TR" sz="1700" b="0" kern="1200" dirty="0" smtClean="0">
                          <a:solidFill>
                            <a:schemeClr val="tx1"/>
                          </a:solidFill>
                          <a:latin typeface="Times New Roman" pitchFamily="18" charset="0"/>
                          <a:ea typeface="+mn-ea"/>
                          <a:cs typeface="Times New Roman" pitchFamily="18" charset="0"/>
                        </a:rPr>
                        <a:t>Proje ile her bir deniz için; örnekleme, analiz metotları, analiz sonuçlarının değerlendirilmesi ve raporlamada standardizasyonun sağlanması, izleme kılavuzlarının hazırlanması, izleme gerekliliklerine yönelik eğitimlerin alınması ve izleme mevzuatına altlık oluşturacak “Deniz İzleme Strateji </a:t>
                      </a:r>
                      <a:r>
                        <a:rPr lang="tr-TR" sz="1700" b="0" kern="1200" dirty="0" err="1" smtClean="0">
                          <a:solidFill>
                            <a:schemeClr val="tx1"/>
                          </a:solidFill>
                          <a:latin typeface="Times New Roman" pitchFamily="18" charset="0"/>
                          <a:ea typeface="+mn-ea"/>
                          <a:cs typeface="Times New Roman" pitchFamily="18" charset="0"/>
                        </a:rPr>
                        <a:t>Belgesi”nin</a:t>
                      </a:r>
                      <a:r>
                        <a:rPr lang="tr-TR" sz="1700" b="0" kern="1200" dirty="0" smtClean="0">
                          <a:solidFill>
                            <a:schemeClr val="tx1"/>
                          </a:solidFill>
                          <a:latin typeface="Times New Roman" pitchFamily="18" charset="0"/>
                          <a:ea typeface="+mn-ea"/>
                          <a:cs typeface="Times New Roman" pitchFamily="18" charset="0"/>
                        </a:rPr>
                        <a:t> hazırlanması hedeflenmektedir. </a:t>
                      </a:r>
                    </a:p>
                  </a:txBody>
                  <a:tcPr marT="45696" marB="45696"/>
                </a:tc>
                <a:tc hMerge="1">
                  <a:txBody>
                    <a:bodyPr/>
                    <a:lstStyle/>
                    <a:p>
                      <a:endParaRPr lang="tr-TR" dirty="0"/>
                    </a:p>
                  </a:txBody>
                  <a:tcPr/>
                </a:tc>
              </a:tr>
              <a:tr h="332299">
                <a:tc>
                  <a:txBody>
                    <a:bodyPr/>
                    <a:lstStyle/>
                    <a:p>
                      <a:r>
                        <a:rPr lang="tr-TR" sz="1700" b="1" dirty="0" smtClean="0"/>
                        <a:t>Sunulan Program:</a:t>
                      </a:r>
                      <a:endParaRPr lang="tr-TR" sz="1700" b="1" dirty="0"/>
                    </a:p>
                  </a:txBody>
                  <a:tcPr marT="45696" marB="45696"/>
                </a:tc>
                <a:tc>
                  <a:txBody>
                    <a:bodyPr/>
                    <a:lstStyle/>
                    <a:p>
                      <a:pPr algn="just"/>
                      <a:r>
                        <a:rPr lang="tr-TR" sz="1700" dirty="0" smtClean="0">
                          <a:latin typeface="Times New Roman" panose="02020603050405020304" pitchFamily="18" charset="0"/>
                          <a:cs typeface="Times New Roman" panose="02020603050405020304" pitchFamily="18" charset="0"/>
                        </a:rPr>
                        <a:t>Kalkınma Bakanlığı 2015 Yılı Yatırım Programı</a:t>
                      </a:r>
                      <a:endParaRPr lang="tr-TR" sz="1700" dirty="0"/>
                    </a:p>
                  </a:txBody>
                  <a:tcPr marT="45696" marB="45696"/>
                </a:tc>
              </a:tr>
              <a:tr h="332299">
                <a:tc>
                  <a:txBody>
                    <a:bodyPr/>
                    <a:lstStyle/>
                    <a:p>
                      <a:pPr marL="0" algn="l" defTabSz="914400" rtl="0" eaLnBrk="1" latinLnBrk="0" hangingPunct="1"/>
                      <a:r>
                        <a:rPr lang="tr-TR" sz="1700" b="1" kern="1200" dirty="0" smtClean="0">
                          <a:solidFill>
                            <a:schemeClr val="dk1"/>
                          </a:solidFill>
                          <a:latin typeface="+mn-lt"/>
                          <a:ea typeface="+mn-ea"/>
                          <a:cs typeface="+mn-cs"/>
                        </a:rPr>
                        <a:t>Bütçe:</a:t>
                      </a:r>
                      <a:endParaRPr lang="tr-TR" sz="1700" b="1" kern="1200" dirty="0">
                        <a:solidFill>
                          <a:schemeClr val="dk1"/>
                        </a:solidFill>
                        <a:latin typeface="+mn-lt"/>
                        <a:ea typeface="+mn-ea"/>
                        <a:cs typeface="+mn-cs"/>
                      </a:endParaRPr>
                    </a:p>
                  </a:txBody>
                  <a:tcPr marT="45696" marB="45696"/>
                </a:tc>
                <a:tc>
                  <a:txBody>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tr-TR" sz="1700" b="0" kern="1200" dirty="0" smtClean="0">
                          <a:solidFill>
                            <a:schemeClr val="tx1"/>
                          </a:solidFill>
                          <a:latin typeface="Times New Roman" pitchFamily="18" charset="0"/>
                          <a:ea typeface="+mn-ea"/>
                          <a:cs typeface="Times New Roman" pitchFamily="18" charset="0"/>
                        </a:rPr>
                        <a:t>1.500.000 TL</a:t>
                      </a:r>
                    </a:p>
                  </a:txBody>
                  <a:tcPr marT="45696" marB="45696"/>
                </a:tc>
              </a:tr>
              <a:tr h="5779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700" b="1" dirty="0" smtClean="0"/>
                        <a:t>Proje</a:t>
                      </a:r>
                      <a:r>
                        <a:rPr lang="tr-TR" sz="1700" b="1" baseline="0" dirty="0" smtClean="0"/>
                        <a:t> Bileşenleri:</a:t>
                      </a:r>
                      <a:endParaRPr lang="tr-TR" sz="1700" b="1" dirty="0" smtClean="0"/>
                    </a:p>
                  </a:txBody>
                  <a:tcPr marT="45696" marB="45696"/>
                </a:tc>
                <a:tc>
                  <a:txBody>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tr-TR" altLang="tr-TR" sz="1700" b="0" kern="1200" dirty="0" smtClean="0">
                          <a:solidFill>
                            <a:schemeClr val="tx1"/>
                          </a:solidFill>
                          <a:latin typeface="Times New Roman" pitchFamily="18" charset="0"/>
                          <a:ea typeface="+mn-ea"/>
                          <a:cs typeface="Times New Roman" pitchFamily="18" charset="0"/>
                        </a:rPr>
                        <a:t>Açılış Toplantısı, Eğitimler, </a:t>
                      </a:r>
                      <a:r>
                        <a:rPr lang="tr-TR" altLang="tr-TR" sz="1700" b="0" kern="1200" dirty="0" err="1" smtClean="0">
                          <a:solidFill>
                            <a:schemeClr val="tx1"/>
                          </a:solidFill>
                          <a:latin typeface="Times New Roman" pitchFamily="18" charset="0"/>
                          <a:ea typeface="+mn-ea"/>
                          <a:cs typeface="Times New Roman" pitchFamily="18" charset="0"/>
                        </a:rPr>
                        <a:t>Çalıştaylar</a:t>
                      </a:r>
                      <a:r>
                        <a:rPr lang="tr-TR" altLang="tr-TR" sz="1700" b="0" kern="1200" dirty="0" smtClean="0">
                          <a:solidFill>
                            <a:schemeClr val="tx1"/>
                          </a:solidFill>
                          <a:latin typeface="Times New Roman" pitchFamily="18" charset="0"/>
                          <a:ea typeface="+mn-ea"/>
                          <a:cs typeface="Times New Roman" pitchFamily="18" charset="0"/>
                        </a:rPr>
                        <a:t>, İzleme </a:t>
                      </a:r>
                      <a:r>
                        <a:rPr lang="tr-TR" altLang="tr-TR" sz="1700" b="0" kern="1200" dirty="0" err="1" smtClean="0">
                          <a:solidFill>
                            <a:schemeClr val="tx1"/>
                          </a:solidFill>
                          <a:latin typeface="Times New Roman" pitchFamily="18" charset="0"/>
                          <a:ea typeface="+mn-ea"/>
                          <a:cs typeface="Times New Roman" pitchFamily="18" charset="0"/>
                        </a:rPr>
                        <a:t>Klavuzları</a:t>
                      </a:r>
                      <a:r>
                        <a:rPr lang="tr-TR" altLang="tr-TR" sz="1700" b="0" kern="1200" dirty="0" smtClean="0">
                          <a:solidFill>
                            <a:schemeClr val="tx1"/>
                          </a:solidFill>
                          <a:latin typeface="Times New Roman" pitchFamily="18" charset="0"/>
                          <a:ea typeface="+mn-ea"/>
                          <a:cs typeface="Times New Roman" pitchFamily="18" charset="0"/>
                        </a:rPr>
                        <a:t>, Deniz İzleme Strateji Belgesi, Kapanış Toplantısı.</a:t>
                      </a:r>
                    </a:p>
                  </a:txBody>
                  <a:tcPr marT="45696" marB="45696"/>
                </a:tc>
              </a:tr>
              <a:tr h="332299">
                <a:tc>
                  <a:txBody>
                    <a:bodyPr/>
                    <a:lstStyle/>
                    <a:p>
                      <a:r>
                        <a:rPr lang="tr-TR" sz="1700" b="1" dirty="0" smtClean="0"/>
                        <a:t>Proje Süresi:</a:t>
                      </a:r>
                      <a:endParaRPr lang="tr-TR" sz="1700" b="1" dirty="0"/>
                    </a:p>
                  </a:txBody>
                  <a:tcPr marT="45696" marB="45696"/>
                </a:tc>
                <a:tc>
                  <a:txBody>
                    <a:bodyPr/>
                    <a:lstStyle/>
                    <a:p>
                      <a:pPr algn="just"/>
                      <a:r>
                        <a:rPr lang="tr-TR" sz="1700" b="0" kern="1200" dirty="0" smtClean="0">
                          <a:solidFill>
                            <a:schemeClr val="tx1"/>
                          </a:solidFill>
                          <a:latin typeface="Times New Roman" pitchFamily="18" charset="0"/>
                          <a:ea typeface="+mn-ea"/>
                          <a:cs typeface="Times New Roman" pitchFamily="18" charset="0"/>
                        </a:rPr>
                        <a:t>2015– 2016 (12 ay)</a:t>
                      </a:r>
                      <a:endParaRPr lang="tr-TR" sz="1700" b="0" kern="1200" dirty="0">
                        <a:solidFill>
                          <a:schemeClr val="tx1"/>
                        </a:solidFill>
                        <a:latin typeface="Times New Roman" pitchFamily="18" charset="0"/>
                        <a:ea typeface="+mn-ea"/>
                        <a:cs typeface="Times New Roman" pitchFamily="18" charset="0"/>
                      </a:endParaRPr>
                    </a:p>
                  </a:txBody>
                  <a:tcPr marT="45696" marB="45696"/>
                </a:tc>
              </a:tr>
              <a:tr h="803356">
                <a:tc>
                  <a:txBody>
                    <a:bodyPr/>
                    <a:lstStyle/>
                    <a:p>
                      <a:r>
                        <a:rPr lang="tr-TR" sz="1700" b="1" dirty="0" smtClean="0"/>
                        <a:t>Mevcut Durum:</a:t>
                      </a:r>
                      <a:endParaRPr lang="tr-TR" sz="1700" b="1" dirty="0"/>
                    </a:p>
                  </a:txBody>
                  <a:tcPr marT="45696" marB="45696"/>
                </a:tc>
                <a:tc>
                  <a:txBody>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tr-TR" sz="1700" b="0" kern="1200" dirty="0" smtClean="0">
                          <a:solidFill>
                            <a:schemeClr val="tx1"/>
                          </a:solidFill>
                          <a:latin typeface="Times New Roman" pitchFamily="18" charset="0"/>
                          <a:ea typeface="+mn-ea"/>
                          <a:cs typeface="Times New Roman" pitchFamily="18" charset="0"/>
                        </a:rPr>
                        <a:t>Projenin kapsamında 12 izleme </a:t>
                      </a:r>
                      <a:r>
                        <a:rPr lang="tr-TR" sz="1700" b="0" kern="1200" dirty="0" err="1" smtClean="0">
                          <a:solidFill>
                            <a:schemeClr val="tx1"/>
                          </a:solidFill>
                          <a:latin typeface="Times New Roman" pitchFamily="18" charset="0"/>
                          <a:ea typeface="+mn-ea"/>
                          <a:cs typeface="Times New Roman" pitchFamily="18" charset="0"/>
                        </a:rPr>
                        <a:t>klavuzu</a:t>
                      </a:r>
                      <a:r>
                        <a:rPr lang="tr-TR" sz="1700" b="0" kern="1200" dirty="0" smtClean="0">
                          <a:solidFill>
                            <a:schemeClr val="tx1"/>
                          </a:solidFill>
                          <a:latin typeface="Times New Roman" pitchFamily="18" charset="0"/>
                          <a:ea typeface="+mn-ea"/>
                          <a:cs typeface="Times New Roman" pitchFamily="18" charset="0"/>
                        </a:rPr>
                        <a:t> ve strateji belgesi hazırlanmış olup, proje tamamlanmıştır.</a:t>
                      </a:r>
                      <a:endParaRPr lang="tr-TR" sz="1700" b="0" kern="1200" dirty="0">
                        <a:solidFill>
                          <a:schemeClr val="tx1"/>
                        </a:solidFill>
                        <a:latin typeface="Times New Roman" pitchFamily="18" charset="0"/>
                        <a:ea typeface="+mn-ea"/>
                        <a:cs typeface="Times New Roman" pitchFamily="18" charset="0"/>
                      </a:endParaRPr>
                    </a:p>
                  </a:txBody>
                  <a:tcPr marT="45696" marB="45696"/>
                </a:tc>
              </a:tr>
            </a:tbl>
          </a:graphicData>
        </a:graphic>
      </p:graphicFrame>
      <p:sp>
        <p:nvSpPr>
          <p:cNvPr id="3098" name="Başlık 1"/>
          <p:cNvSpPr>
            <a:spLocks noGrp="1"/>
          </p:cNvSpPr>
          <p:nvPr>
            <p:ph type="title"/>
          </p:nvPr>
        </p:nvSpPr>
        <p:spPr bwMode="auto">
          <a:xfrm>
            <a:off x="1763713" y="476250"/>
            <a:ext cx="6480175" cy="5619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tr-TR" altLang="tr-TR" sz="2000" b="1" cap="all" dirty="0">
                <a:solidFill>
                  <a:srgbClr val="0000FF"/>
                </a:solidFill>
                <a:cs typeface="Arial" pitchFamily="34" charset="0"/>
              </a:rPr>
              <a:t>PROJELERİMİZ</a:t>
            </a:r>
          </a:p>
        </p:txBody>
      </p:sp>
    </p:spTree>
    <p:extLst>
      <p:ext uri="{BB962C8B-B14F-4D97-AF65-F5344CB8AC3E}">
        <p14:creationId xmlns:p14="http://schemas.microsoft.com/office/powerpoint/2010/main" val="4268606983"/>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9 Metin kutusu"/>
          <p:cNvSpPr txBox="1">
            <a:spLocks noChangeArrowheads="1"/>
          </p:cNvSpPr>
          <p:nvPr/>
        </p:nvSpPr>
        <p:spPr bwMode="auto">
          <a:xfrm>
            <a:off x="2411413" y="250825"/>
            <a:ext cx="1857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tr-TR" altLang="tr-TR" b="1"/>
          </a:p>
        </p:txBody>
      </p:sp>
      <p:graphicFrame>
        <p:nvGraphicFramePr>
          <p:cNvPr id="5" name="4 Diyagram"/>
          <p:cNvGraphicFramePr/>
          <p:nvPr>
            <p:extLst>
              <p:ext uri="{D42A27DB-BD31-4B8C-83A1-F6EECF244321}">
                <p14:modId xmlns:p14="http://schemas.microsoft.com/office/powerpoint/2010/main" val="3213279869"/>
              </p:ext>
            </p:extLst>
          </p:nvPr>
        </p:nvGraphicFramePr>
        <p:xfrm>
          <a:off x="195263" y="914400"/>
          <a:ext cx="8712200" cy="4567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172" name="20 Metin kutusu"/>
          <p:cNvSpPr txBox="1">
            <a:spLocks noChangeArrowheads="1"/>
          </p:cNvSpPr>
          <p:nvPr/>
        </p:nvSpPr>
        <p:spPr bwMode="auto">
          <a:xfrm>
            <a:off x="3419475" y="333375"/>
            <a:ext cx="185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tr-TR" altLang="tr-TR"/>
          </a:p>
        </p:txBody>
      </p:sp>
      <p:sp>
        <p:nvSpPr>
          <p:cNvPr id="8197" name="21 Metin kutusu"/>
          <p:cNvSpPr txBox="1">
            <a:spLocks noChangeArrowheads="1"/>
          </p:cNvSpPr>
          <p:nvPr/>
        </p:nvSpPr>
        <p:spPr bwMode="auto">
          <a:xfrm>
            <a:off x="990600" y="333375"/>
            <a:ext cx="7056438" cy="461665"/>
          </a:xfrm>
          <a:prstGeom prst="rect">
            <a:avLst/>
          </a:prstGeom>
          <a:noFill/>
          <a:ln>
            <a:noFill/>
          </a:ln>
          <a:effectLst>
            <a:outerShdw blurRad="190500" dist="228600" dir="2700000" algn="ctr">
              <a:srgbClr val="000000">
                <a:alpha val="3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defRPr/>
            </a:pPr>
            <a:r>
              <a:rPr lang="tr-TR" altLang="tr-TR" sz="2400" b="1" dirty="0">
                <a:solidFill>
                  <a:srgbClr val="000099"/>
                </a:solidFill>
                <a:latin typeface="Times New Roman" pitchFamily="18" charset="0"/>
                <a:cs typeface="Times New Roman" pitchFamily="18" charset="0"/>
              </a:rPr>
              <a:t>TEŞKİLAT ŞEMASI</a:t>
            </a:r>
          </a:p>
        </p:txBody>
      </p:sp>
      <p:sp>
        <p:nvSpPr>
          <p:cNvPr id="3078" name="Metin kutusu 2"/>
          <p:cNvSpPr txBox="1">
            <a:spLocks noChangeArrowheads="1"/>
          </p:cNvSpPr>
          <p:nvPr/>
        </p:nvSpPr>
        <p:spPr bwMode="auto">
          <a:xfrm>
            <a:off x="468313" y="4911725"/>
            <a:ext cx="1150937" cy="307975"/>
          </a:xfrm>
          <a:prstGeom prst="rect">
            <a:avLst/>
          </a:prstGeom>
          <a:solidFill>
            <a:schemeClr val="accent3">
              <a:lumMod val="95000"/>
            </a:schemeClr>
          </a:solidFill>
          <a:ln>
            <a:solidFill>
              <a:schemeClr val="tx1"/>
            </a:solid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tr-TR" sz="1400" dirty="0" smtClean="0">
                <a:cs typeface="+mn-cs"/>
              </a:rPr>
              <a:t>20 Personel</a:t>
            </a:r>
          </a:p>
        </p:txBody>
      </p:sp>
      <p:sp>
        <p:nvSpPr>
          <p:cNvPr id="3079" name="Metin kutusu 14"/>
          <p:cNvSpPr txBox="1">
            <a:spLocks noChangeArrowheads="1"/>
          </p:cNvSpPr>
          <p:nvPr/>
        </p:nvSpPr>
        <p:spPr bwMode="auto">
          <a:xfrm>
            <a:off x="2259013" y="4933950"/>
            <a:ext cx="1079500" cy="307975"/>
          </a:xfrm>
          <a:prstGeom prst="rect">
            <a:avLst/>
          </a:prstGeom>
          <a:solidFill>
            <a:schemeClr val="accent3">
              <a:lumMod val="95000"/>
            </a:schemeClr>
          </a:solidFill>
          <a:ln>
            <a:solidFill>
              <a:schemeClr val="tx1"/>
            </a:solid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tr-TR" sz="1400" dirty="0" smtClean="0">
                <a:cs typeface="+mn-cs"/>
              </a:rPr>
              <a:t>7 </a:t>
            </a:r>
            <a:r>
              <a:rPr lang="tr-TR" sz="1400" dirty="0">
                <a:cs typeface="+mn-cs"/>
              </a:rPr>
              <a:t>Personel</a:t>
            </a:r>
          </a:p>
        </p:txBody>
      </p:sp>
      <p:sp>
        <p:nvSpPr>
          <p:cNvPr id="3080" name="Metin kutusu 15"/>
          <p:cNvSpPr txBox="1">
            <a:spLocks noChangeArrowheads="1"/>
          </p:cNvSpPr>
          <p:nvPr/>
        </p:nvSpPr>
        <p:spPr bwMode="auto">
          <a:xfrm>
            <a:off x="3941763" y="4933950"/>
            <a:ext cx="1152525" cy="307975"/>
          </a:xfrm>
          <a:prstGeom prst="rect">
            <a:avLst/>
          </a:prstGeom>
          <a:solidFill>
            <a:schemeClr val="accent3">
              <a:lumMod val="95000"/>
            </a:schemeClr>
          </a:solidFill>
          <a:ln>
            <a:solidFill>
              <a:schemeClr val="tx1"/>
            </a:solid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tr-TR" sz="1400" dirty="0" smtClean="0">
                <a:cs typeface="+mn-cs"/>
              </a:rPr>
              <a:t>11 Personel</a:t>
            </a:r>
          </a:p>
        </p:txBody>
      </p:sp>
      <p:sp>
        <p:nvSpPr>
          <p:cNvPr id="3081" name="Metin kutusu 16"/>
          <p:cNvSpPr txBox="1">
            <a:spLocks noChangeArrowheads="1"/>
          </p:cNvSpPr>
          <p:nvPr/>
        </p:nvSpPr>
        <p:spPr bwMode="auto">
          <a:xfrm>
            <a:off x="5889625" y="4951413"/>
            <a:ext cx="1081088" cy="307975"/>
          </a:xfrm>
          <a:prstGeom prst="rect">
            <a:avLst/>
          </a:prstGeom>
          <a:solidFill>
            <a:schemeClr val="accent3">
              <a:lumMod val="95000"/>
            </a:schemeClr>
          </a:solidFill>
          <a:ln>
            <a:solidFill>
              <a:schemeClr val="tx1"/>
            </a:solid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tr-TR" sz="1400" dirty="0" smtClean="0">
                <a:cs typeface="+mn-cs"/>
              </a:rPr>
              <a:t>8 Personel</a:t>
            </a:r>
          </a:p>
        </p:txBody>
      </p:sp>
      <p:sp>
        <p:nvSpPr>
          <p:cNvPr id="3082" name="Metin kutusu 17"/>
          <p:cNvSpPr txBox="1">
            <a:spLocks noChangeArrowheads="1"/>
          </p:cNvSpPr>
          <p:nvPr/>
        </p:nvSpPr>
        <p:spPr bwMode="auto">
          <a:xfrm>
            <a:off x="7596188" y="4933950"/>
            <a:ext cx="1223962" cy="307975"/>
          </a:xfrm>
          <a:prstGeom prst="rect">
            <a:avLst/>
          </a:prstGeom>
          <a:solidFill>
            <a:schemeClr val="accent3">
              <a:lumMod val="95000"/>
            </a:schemeClr>
          </a:solidFill>
          <a:ln>
            <a:solidFill>
              <a:schemeClr val="tx1"/>
            </a:solid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tr-TR" sz="1400" dirty="0" smtClean="0">
                <a:cs typeface="+mn-cs"/>
              </a:rPr>
              <a:t>7 Personel</a:t>
            </a:r>
          </a:p>
        </p:txBody>
      </p:sp>
      <p:sp>
        <p:nvSpPr>
          <p:cNvPr id="3083" name="Metin kutusu 1"/>
          <p:cNvSpPr txBox="1">
            <a:spLocks noChangeArrowheads="1"/>
          </p:cNvSpPr>
          <p:nvPr/>
        </p:nvSpPr>
        <p:spPr bwMode="auto">
          <a:xfrm>
            <a:off x="6534150" y="5840413"/>
            <a:ext cx="2592388" cy="369887"/>
          </a:xfrm>
          <a:prstGeom prst="rect">
            <a:avLst/>
          </a:prstGeom>
          <a:solidFill>
            <a:schemeClr val="accent3">
              <a:lumMod val="95000"/>
            </a:schemeClr>
          </a:solidFill>
          <a:ln>
            <a:solidFill>
              <a:schemeClr val="tx1"/>
            </a:solidFill>
          </a:ln>
        </p:spPr>
        <p:txBody>
          <a:bodyPr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tr-TR" b="1" dirty="0" smtClean="0">
                <a:cs typeface="+mn-cs"/>
              </a:rPr>
              <a:t>Toplam :70 Personel</a:t>
            </a:r>
          </a:p>
        </p:txBody>
      </p:sp>
      <p:cxnSp>
        <p:nvCxnSpPr>
          <p:cNvPr id="3" name="Düz Ok Bağlayıcısı 2"/>
          <p:cNvCxnSpPr/>
          <p:nvPr/>
        </p:nvCxnSpPr>
        <p:spPr>
          <a:xfrm>
            <a:off x="1116013" y="4324350"/>
            <a:ext cx="0" cy="576263"/>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5" name="Düz Ok Bağlayıcısı 14"/>
          <p:cNvCxnSpPr/>
          <p:nvPr/>
        </p:nvCxnSpPr>
        <p:spPr>
          <a:xfrm>
            <a:off x="2798763" y="4314825"/>
            <a:ext cx="0" cy="574675"/>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6" name="Düz Ok Bağlayıcısı 15"/>
          <p:cNvCxnSpPr/>
          <p:nvPr/>
        </p:nvCxnSpPr>
        <p:spPr>
          <a:xfrm>
            <a:off x="4572000" y="4302125"/>
            <a:ext cx="0" cy="576263"/>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7" name="Düz Ok Bağlayıcısı 16"/>
          <p:cNvCxnSpPr/>
          <p:nvPr/>
        </p:nvCxnSpPr>
        <p:spPr>
          <a:xfrm>
            <a:off x="6372225" y="4341813"/>
            <a:ext cx="0" cy="576262"/>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8" name="Düz Ok Bağlayıcısı 17"/>
          <p:cNvCxnSpPr/>
          <p:nvPr/>
        </p:nvCxnSpPr>
        <p:spPr>
          <a:xfrm>
            <a:off x="8172450" y="4313238"/>
            <a:ext cx="0" cy="576262"/>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
        <p:nvSpPr>
          <p:cNvPr id="34" name="Metin kutusu 14"/>
          <p:cNvSpPr txBox="1">
            <a:spLocks noChangeArrowheads="1"/>
          </p:cNvSpPr>
          <p:nvPr/>
        </p:nvSpPr>
        <p:spPr bwMode="auto">
          <a:xfrm>
            <a:off x="3243263" y="5573713"/>
            <a:ext cx="3095625" cy="522287"/>
          </a:xfrm>
          <a:prstGeom prst="rect">
            <a:avLst/>
          </a:prstGeom>
          <a:solidFill>
            <a:schemeClr val="accent3">
              <a:lumMod val="95000"/>
            </a:schemeClr>
          </a:solidFill>
          <a:ln>
            <a:solidFill>
              <a:schemeClr val="tx1"/>
            </a:solid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tr-TR" sz="1400" dirty="0" smtClean="0">
                <a:cs typeface="+mn-cs"/>
              </a:rPr>
              <a:t>11 İdari  Personel </a:t>
            </a:r>
          </a:p>
          <a:p>
            <a:pPr algn="ctr" eaLnBrk="1" hangingPunct="1">
              <a:defRPr/>
            </a:pPr>
            <a:r>
              <a:rPr lang="tr-TR" sz="1400" dirty="0" smtClean="0">
                <a:cs typeface="+mn-cs"/>
              </a:rPr>
              <a:t>(Şoför, Depo, Bina, Santral Görevlisi)</a:t>
            </a:r>
          </a:p>
        </p:txBody>
      </p:sp>
      <p:cxnSp>
        <p:nvCxnSpPr>
          <p:cNvPr id="8" name="Dirsek Bağlayıcısı 7"/>
          <p:cNvCxnSpPr/>
          <p:nvPr/>
        </p:nvCxnSpPr>
        <p:spPr>
          <a:xfrm rot="5400000">
            <a:off x="4909343" y="4625182"/>
            <a:ext cx="1249363" cy="647700"/>
          </a:xfrm>
          <a:prstGeom prst="bentConnector3">
            <a:avLst/>
          </a:prstGeom>
          <a:ln>
            <a:tailEnd type="arrow"/>
          </a:ln>
        </p:spPr>
        <p:style>
          <a:lnRef idx="3">
            <a:schemeClr val="accent5"/>
          </a:lnRef>
          <a:fillRef idx="0">
            <a:schemeClr val="accent5"/>
          </a:fillRef>
          <a:effectRef idx="2">
            <a:schemeClr val="accent5"/>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2047302283"/>
              </p:ext>
            </p:extLst>
          </p:nvPr>
        </p:nvGraphicFramePr>
        <p:xfrm>
          <a:off x="533400" y="1341439"/>
          <a:ext cx="8229600" cy="4174115"/>
        </p:xfrm>
        <a:graphic>
          <a:graphicData uri="http://schemas.openxmlformats.org/drawingml/2006/table">
            <a:tbl>
              <a:tblPr firstRow="1" bandRow="1">
                <a:tableStyleId>{5C22544A-7EE6-4342-B048-85BDC9FD1C3A}</a:tableStyleId>
              </a:tblPr>
              <a:tblGrid>
                <a:gridCol w="2743200"/>
                <a:gridCol w="5486400"/>
              </a:tblGrid>
              <a:tr h="30538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700" dirty="0" smtClean="0">
                          <a:solidFill>
                            <a:schemeClr val="tx1"/>
                          </a:solidFill>
                          <a:latin typeface="Times New Roman" pitchFamily="18" charset="0"/>
                          <a:cs typeface="Times New Roman" pitchFamily="18" charset="0"/>
                        </a:rPr>
                        <a:t>Proje Adı ve Numarası: </a:t>
                      </a:r>
                      <a:r>
                        <a:rPr lang="tr-TR" sz="1700" b="0" kern="1200" dirty="0" smtClean="0">
                          <a:solidFill>
                            <a:schemeClr val="tx1"/>
                          </a:solidFill>
                          <a:latin typeface="Times New Roman" pitchFamily="18" charset="0"/>
                          <a:ea typeface="+mn-ea"/>
                          <a:cs typeface="Times New Roman" pitchFamily="18" charset="0"/>
                        </a:rPr>
                        <a:t>Denizlerde Bütünleşik Kirlilik İzleme İşi</a:t>
                      </a:r>
                    </a:p>
                  </a:txBody>
                  <a:tcPr marT="45708" marB="45708"/>
                </a:tc>
                <a:tc hMerge="1">
                  <a:txBody>
                    <a:bodyPr/>
                    <a:lstStyle/>
                    <a:p>
                      <a:endParaRPr lang="tr-TR" dirty="0"/>
                    </a:p>
                  </a:txBody>
                  <a:tcPr/>
                </a:tc>
              </a:tr>
              <a:tr h="1513599">
                <a:tc gridSpan="2">
                  <a:txBody>
                    <a:bodyPr/>
                    <a:lstStyle/>
                    <a:p>
                      <a:pPr algn="ctr">
                        <a:buFont typeface="Wingdings" pitchFamily="2" charset="2"/>
                        <a:buNone/>
                        <a:defRPr/>
                      </a:pPr>
                      <a:r>
                        <a:rPr lang="tr-TR" sz="1800" b="1" kern="1200" dirty="0" smtClean="0">
                          <a:solidFill>
                            <a:schemeClr val="tx1"/>
                          </a:solidFill>
                          <a:latin typeface="Times New Roman" pitchFamily="18" charset="0"/>
                          <a:ea typeface="+mn-ea"/>
                          <a:cs typeface="Times New Roman" pitchFamily="18" charset="0"/>
                        </a:rPr>
                        <a:t>Projenin Amacı</a:t>
                      </a:r>
                      <a:r>
                        <a:rPr lang="tr-TR" sz="1800" dirty="0" smtClean="0">
                          <a:latin typeface="Times New Roman" panose="02020603050405020304" pitchFamily="18" charset="0"/>
                          <a:cs typeface="Times New Roman" panose="02020603050405020304" pitchFamily="18" charset="0"/>
                        </a:rPr>
                        <a:t>: </a:t>
                      </a:r>
                      <a:r>
                        <a:rPr lang="tr-TR" sz="1800" b="0" kern="1200" dirty="0" smtClean="0">
                          <a:solidFill>
                            <a:schemeClr val="tx1"/>
                          </a:solidFill>
                          <a:latin typeface="Times New Roman" pitchFamily="18" charset="0"/>
                          <a:ea typeface="+mn-ea"/>
                          <a:cs typeface="Times New Roman" pitchFamily="18" charset="0"/>
                        </a:rPr>
                        <a:t>Tüm denizlerimizde kıyı suları, geçiş suları ve deniz sularında </a:t>
                      </a:r>
                      <a:r>
                        <a:rPr lang="tr-TR" sz="1800" b="0" kern="1200" dirty="0" err="1" smtClean="0">
                          <a:solidFill>
                            <a:schemeClr val="tx1"/>
                          </a:solidFill>
                          <a:latin typeface="Times New Roman" pitchFamily="18" charset="0"/>
                          <a:ea typeface="+mn-ea"/>
                          <a:cs typeface="Times New Roman" pitchFamily="18" charset="0"/>
                        </a:rPr>
                        <a:t>sediman</a:t>
                      </a:r>
                      <a:r>
                        <a:rPr lang="tr-TR" sz="1800" b="0" kern="1200" dirty="0" smtClean="0">
                          <a:solidFill>
                            <a:schemeClr val="tx1"/>
                          </a:solidFill>
                          <a:latin typeface="Times New Roman" pitchFamily="18" charset="0"/>
                          <a:ea typeface="+mn-ea"/>
                          <a:cs typeface="Times New Roman" pitchFamily="18" charset="0"/>
                        </a:rPr>
                        <a:t>, deniz suyu ve </a:t>
                      </a:r>
                      <a:r>
                        <a:rPr lang="tr-TR" sz="1800" b="0" kern="1200" dirty="0" err="1" smtClean="0">
                          <a:solidFill>
                            <a:schemeClr val="tx1"/>
                          </a:solidFill>
                          <a:latin typeface="Times New Roman" pitchFamily="18" charset="0"/>
                          <a:ea typeface="+mn-ea"/>
                          <a:cs typeface="Times New Roman" pitchFamily="18" charset="0"/>
                        </a:rPr>
                        <a:t>biyota</a:t>
                      </a:r>
                      <a:r>
                        <a:rPr lang="tr-TR" sz="1800" b="0" kern="1200" dirty="0" smtClean="0">
                          <a:solidFill>
                            <a:schemeClr val="tx1"/>
                          </a:solidFill>
                          <a:latin typeface="Times New Roman" pitchFamily="18" charset="0"/>
                          <a:ea typeface="+mn-ea"/>
                          <a:cs typeface="Times New Roman" pitchFamily="18" charset="0"/>
                        </a:rPr>
                        <a:t> matrislerinde </a:t>
                      </a:r>
                      <a:r>
                        <a:rPr lang="tr-TR" sz="1800" b="0" kern="1200" dirty="0" err="1" smtClean="0">
                          <a:solidFill>
                            <a:schemeClr val="tx1"/>
                          </a:solidFill>
                          <a:latin typeface="Times New Roman" pitchFamily="18" charset="0"/>
                          <a:ea typeface="+mn-ea"/>
                          <a:cs typeface="Times New Roman" pitchFamily="18" charset="0"/>
                        </a:rPr>
                        <a:t>fizikokimyasal</a:t>
                      </a:r>
                      <a:r>
                        <a:rPr lang="tr-TR" sz="1800" b="0" kern="1200" dirty="0" smtClean="0">
                          <a:solidFill>
                            <a:schemeClr val="tx1"/>
                          </a:solidFill>
                          <a:latin typeface="Times New Roman" pitchFamily="18" charset="0"/>
                          <a:ea typeface="+mn-ea"/>
                          <a:cs typeface="Times New Roman" pitchFamily="18" charset="0"/>
                        </a:rPr>
                        <a:t>, kimyasal ve biyolojik izlemeler ve deniz suyu ve </a:t>
                      </a:r>
                      <a:r>
                        <a:rPr lang="tr-TR" sz="1800" b="0" kern="1200" dirty="0" err="1" smtClean="0">
                          <a:solidFill>
                            <a:schemeClr val="tx1"/>
                          </a:solidFill>
                          <a:latin typeface="Times New Roman" pitchFamily="18" charset="0"/>
                          <a:ea typeface="+mn-ea"/>
                          <a:cs typeface="Times New Roman" pitchFamily="18" charset="0"/>
                        </a:rPr>
                        <a:t>sedimanda</a:t>
                      </a:r>
                      <a:r>
                        <a:rPr lang="tr-TR" sz="1800" b="0" kern="1200" dirty="0" smtClean="0">
                          <a:solidFill>
                            <a:schemeClr val="tx1"/>
                          </a:solidFill>
                          <a:latin typeface="Times New Roman" pitchFamily="18" charset="0"/>
                          <a:ea typeface="+mn-ea"/>
                          <a:cs typeface="Times New Roman" pitchFamily="18" charset="0"/>
                        </a:rPr>
                        <a:t> </a:t>
                      </a:r>
                      <a:r>
                        <a:rPr lang="tr-TR" sz="1800" b="0" kern="1200" dirty="0" err="1" smtClean="0">
                          <a:solidFill>
                            <a:schemeClr val="tx1"/>
                          </a:solidFill>
                          <a:latin typeface="Times New Roman" pitchFamily="18" charset="0"/>
                          <a:ea typeface="+mn-ea"/>
                          <a:cs typeface="Times New Roman" pitchFamily="18" charset="0"/>
                        </a:rPr>
                        <a:t>mikroplastik</a:t>
                      </a:r>
                      <a:r>
                        <a:rPr lang="tr-TR" sz="1800" b="0" kern="1200" dirty="0" smtClean="0">
                          <a:solidFill>
                            <a:schemeClr val="tx1"/>
                          </a:solidFill>
                          <a:latin typeface="Times New Roman" pitchFamily="18" charset="0"/>
                          <a:ea typeface="+mn-ea"/>
                          <a:cs typeface="Times New Roman" pitchFamily="18" charset="0"/>
                        </a:rPr>
                        <a:t> çalışmaları yürütülmektedir. Tüm denizlerimizde meydana gelen kirlilik ulusal ve uluslararası mevzuat çerçevesinde izlenerek; ulusal deniz ve kıyı yönetimi politika ve stratejilerinin belirlenmesine altlık oluşturulması amaçlanmaktadır.</a:t>
                      </a:r>
                    </a:p>
                  </a:txBody>
                  <a:tcPr marT="45708" marB="45708"/>
                </a:tc>
                <a:tc hMerge="1">
                  <a:txBody>
                    <a:bodyPr/>
                    <a:lstStyle/>
                    <a:p>
                      <a:endParaRPr lang="tr-TR" dirty="0"/>
                    </a:p>
                  </a:txBody>
                  <a:tcPr/>
                </a:tc>
              </a:tr>
              <a:tr h="318636">
                <a:tc>
                  <a:txBody>
                    <a:bodyPr/>
                    <a:lstStyle/>
                    <a:p>
                      <a:r>
                        <a:rPr lang="tr-TR" sz="1800" b="1" dirty="0" smtClean="0"/>
                        <a:t>Sunulan Program:</a:t>
                      </a:r>
                      <a:endParaRPr lang="tr-TR" sz="1800" b="1" dirty="0"/>
                    </a:p>
                  </a:txBody>
                  <a:tcPr marT="45708" marB="45708"/>
                </a:tc>
                <a:tc>
                  <a:txBody>
                    <a:bodyPr/>
                    <a:lstStyle/>
                    <a:p>
                      <a:pPr algn="ctr"/>
                      <a:r>
                        <a:rPr lang="tr-TR" sz="1800" b="0" kern="1200" dirty="0" smtClean="0">
                          <a:solidFill>
                            <a:schemeClr val="tx1"/>
                          </a:solidFill>
                          <a:latin typeface="Times New Roman" pitchFamily="18" charset="0"/>
                          <a:ea typeface="+mn-ea"/>
                          <a:cs typeface="Times New Roman" pitchFamily="18" charset="0"/>
                        </a:rPr>
                        <a:t>Genel Bütçe</a:t>
                      </a:r>
                      <a:endParaRPr lang="tr-TR" sz="1800" dirty="0"/>
                    </a:p>
                  </a:txBody>
                  <a:tcPr marT="45708" marB="45708"/>
                </a:tc>
              </a:tr>
              <a:tr h="318636">
                <a:tc>
                  <a:txBody>
                    <a:bodyPr/>
                    <a:lstStyle/>
                    <a:p>
                      <a:pPr marL="0" algn="l" defTabSz="914400" rtl="0" eaLnBrk="1" latinLnBrk="0" hangingPunct="1"/>
                      <a:r>
                        <a:rPr lang="tr-TR" sz="1800" b="1" kern="1200" dirty="0" smtClean="0">
                          <a:solidFill>
                            <a:schemeClr val="dk1"/>
                          </a:solidFill>
                          <a:latin typeface="+mn-lt"/>
                          <a:ea typeface="+mn-ea"/>
                          <a:cs typeface="+mn-cs"/>
                        </a:rPr>
                        <a:t>Bütçe:</a:t>
                      </a:r>
                      <a:endParaRPr lang="tr-TR" sz="1800" b="1" kern="1200" dirty="0">
                        <a:solidFill>
                          <a:schemeClr val="dk1"/>
                        </a:solidFill>
                        <a:latin typeface="+mn-lt"/>
                        <a:ea typeface="+mn-ea"/>
                        <a:cs typeface="+mn-cs"/>
                      </a:endParaRPr>
                    </a:p>
                  </a:txBody>
                  <a:tcPr marT="45708" marB="45708"/>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1800" b="0" kern="1200" dirty="0" smtClean="0">
                          <a:solidFill>
                            <a:schemeClr val="tx1"/>
                          </a:solidFill>
                          <a:latin typeface="Times New Roman" pitchFamily="18" charset="0"/>
                          <a:ea typeface="+mn-ea"/>
                          <a:cs typeface="Times New Roman" pitchFamily="18" charset="0"/>
                        </a:rPr>
                        <a:t>10.250.000 TL</a:t>
                      </a:r>
                    </a:p>
                  </a:txBody>
                  <a:tcPr marT="45708" marB="45708"/>
                </a:tc>
              </a:tr>
              <a:tr h="318636">
                <a:tc>
                  <a:txBody>
                    <a:bodyPr/>
                    <a:lstStyle/>
                    <a:p>
                      <a:r>
                        <a:rPr lang="tr-TR" sz="1800" b="1" dirty="0" smtClean="0"/>
                        <a:t>Proje Süresi:</a:t>
                      </a:r>
                      <a:endParaRPr lang="tr-TR" sz="1800" b="1" dirty="0"/>
                    </a:p>
                  </a:txBody>
                  <a:tcPr marT="45708" marB="45708"/>
                </a:tc>
                <a:tc>
                  <a:txBody>
                    <a:bodyPr/>
                    <a:lstStyle/>
                    <a:p>
                      <a:pPr algn="ctr"/>
                      <a:r>
                        <a:rPr lang="tr-TR" sz="1800" b="0" kern="1200" dirty="0" smtClean="0">
                          <a:solidFill>
                            <a:schemeClr val="tx1"/>
                          </a:solidFill>
                          <a:latin typeface="Times New Roman" pitchFamily="18" charset="0"/>
                          <a:ea typeface="+mn-ea"/>
                          <a:cs typeface="Times New Roman" pitchFamily="18" charset="0"/>
                        </a:rPr>
                        <a:t>2017– 2019 (3 yıl)</a:t>
                      </a:r>
                      <a:endParaRPr lang="tr-TR" sz="1800" b="0" kern="1200" dirty="0">
                        <a:solidFill>
                          <a:schemeClr val="tx1"/>
                        </a:solidFill>
                        <a:latin typeface="Times New Roman" pitchFamily="18" charset="0"/>
                        <a:ea typeface="+mn-ea"/>
                        <a:cs typeface="Times New Roman" pitchFamily="18" charset="0"/>
                      </a:endParaRPr>
                    </a:p>
                  </a:txBody>
                  <a:tcPr marT="45708" marB="45708"/>
                </a:tc>
              </a:tr>
              <a:tr h="989075">
                <a:tc>
                  <a:txBody>
                    <a:bodyPr/>
                    <a:lstStyle/>
                    <a:p>
                      <a:r>
                        <a:rPr lang="tr-TR" sz="1800" b="1" dirty="0" smtClean="0"/>
                        <a:t>Mevcut Durum:</a:t>
                      </a:r>
                      <a:endParaRPr lang="tr-TR" sz="1800" b="1" dirty="0"/>
                    </a:p>
                  </a:txBody>
                  <a:tcPr marT="45708" marB="4570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0" kern="1200" dirty="0" smtClean="0">
                          <a:solidFill>
                            <a:schemeClr val="tx1"/>
                          </a:solidFill>
                          <a:latin typeface="Times New Roman" pitchFamily="18" charset="0"/>
                          <a:ea typeface="+mn-ea"/>
                          <a:cs typeface="Times New Roman" pitchFamily="18" charset="0"/>
                        </a:rPr>
                        <a:t>2017 yılı İş </a:t>
                      </a:r>
                      <a:r>
                        <a:rPr lang="tr-TR" sz="1800" b="0" kern="1200" dirty="0" err="1" smtClean="0">
                          <a:solidFill>
                            <a:schemeClr val="tx1"/>
                          </a:solidFill>
                          <a:latin typeface="Times New Roman" pitchFamily="18" charset="0"/>
                          <a:ea typeface="+mn-ea"/>
                          <a:cs typeface="Times New Roman" pitchFamily="18" charset="0"/>
                        </a:rPr>
                        <a:t>Termin</a:t>
                      </a:r>
                      <a:r>
                        <a:rPr lang="tr-TR" sz="1800" b="0" kern="1200" dirty="0" smtClean="0">
                          <a:solidFill>
                            <a:schemeClr val="tx1"/>
                          </a:solidFill>
                          <a:latin typeface="Times New Roman" pitchFamily="18" charset="0"/>
                          <a:ea typeface="+mn-ea"/>
                          <a:cs typeface="Times New Roman" pitchFamily="18" charset="0"/>
                        </a:rPr>
                        <a:t> Planı incelenmektedir. Temmuz-Ağustos ayında yaz seferleri başlanacaktır. </a:t>
                      </a:r>
                      <a:endParaRPr lang="tr-TR" sz="1800" b="0" kern="1200" dirty="0">
                        <a:solidFill>
                          <a:schemeClr val="tx1"/>
                        </a:solidFill>
                        <a:latin typeface="Times New Roman" pitchFamily="18" charset="0"/>
                        <a:ea typeface="+mn-ea"/>
                        <a:cs typeface="Times New Roman" pitchFamily="18" charset="0"/>
                      </a:endParaRPr>
                    </a:p>
                  </a:txBody>
                  <a:tcPr marT="45708" marB="45708"/>
                </a:tc>
              </a:tr>
            </a:tbl>
          </a:graphicData>
        </a:graphic>
      </p:graphicFrame>
      <p:sp>
        <p:nvSpPr>
          <p:cNvPr id="4119"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2016346877"/>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643486830"/>
              </p:ext>
            </p:extLst>
          </p:nvPr>
        </p:nvGraphicFramePr>
        <p:xfrm>
          <a:off x="533400" y="1341439"/>
          <a:ext cx="8229600" cy="4683399"/>
        </p:xfrm>
        <a:graphic>
          <a:graphicData uri="http://schemas.openxmlformats.org/drawingml/2006/table">
            <a:tbl>
              <a:tblPr firstRow="1" bandRow="1">
                <a:tableStyleId>{5C22544A-7EE6-4342-B048-85BDC9FD1C3A}</a:tableStyleId>
              </a:tblPr>
              <a:tblGrid>
                <a:gridCol w="2743200"/>
                <a:gridCol w="5486400"/>
              </a:tblGrid>
              <a:tr h="30538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700" dirty="0" smtClean="0">
                          <a:solidFill>
                            <a:schemeClr val="tx1"/>
                          </a:solidFill>
                          <a:latin typeface="Times New Roman" pitchFamily="18" charset="0"/>
                          <a:cs typeface="Times New Roman" pitchFamily="18" charset="0"/>
                        </a:rPr>
                        <a:t>Proje Adı ve Numarası: </a:t>
                      </a:r>
                      <a:r>
                        <a:rPr lang="tr-TR" sz="1700" b="0" kern="1200" dirty="0" smtClean="0">
                          <a:solidFill>
                            <a:schemeClr val="tx1"/>
                          </a:solidFill>
                          <a:latin typeface="Times New Roman" pitchFamily="18" charset="0"/>
                          <a:ea typeface="+mn-ea"/>
                          <a:cs typeface="Times New Roman" pitchFamily="18" charset="0"/>
                        </a:rPr>
                        <a:t>MARMARA DENİZİ BÜTÜNLEŞİK MODELLEME SİSTEMİ (MARMOD) PROJESİ</a:t>
                      </a:r>
                    </a:p>
                  </a:txBody>
                  <a:tcPr marT="45708" marB="45708"/>
                </a:tc>
                <a:tc hMerge="1">
                  <a:txBody>
                    <a:bodyPr/>
                    <a:lstStyle/>
                    <a:p>
                      <a:endParaRPr lang="tr-TR" dirty="0"/>
                    </a:p>
                  </a:txBody>
                  <a:tcPr/>
                </a:tc>
              </a:tr>
              <a:tr h="1513599">
                <a:tc gridSpan="2">
                  <a:txBody>
                    <a:bodyPr/>
                    <a:lstStyle/>
                    <a:p>
                      <a:pPr lvl="0" algn="just"/>
                      <a:r>
                        <a:rPr lang="tr-TR" sz="1800" b="1" kern="1200" dirty="0" smtClean="0">
                          <a:solidFill>
                            <a:schemeClr val="tx1"/>
                          </a:solidFill>
                          <a:latin typeface="Times New Roman" pitchFamily="18" charset="0"/>
                          <a:ea typeface="+mn-ea"/>
                          <a:cs typeface="Times New Roman" pitchFamily="18" charset="0"/>
                        </a:rPr>
                        <a:t>Projenin Amacı</a:t>
                      </a:r>
                      <a:r>
                        <a:rPr lang="tr-TR" sz="1800" dirty="0" smtClean="0">
                          <a:latin typeface="Times New Roman" panose="02020603050405020304" pitchFamily="18" charset="0"/>
                          <a:cs typeface="Times New Roman" panose="02020603050405020304" pitchFamily="18" charset="0"/>
                        </a:rPr>
                        <a:t>: </a:t>
                      </a:r>
                      <a:r>
                        <a:rPr lang="tr-TR" sz="1800" b="0" kern="1200" dirty="0" smtClean="0">
                          <a:solidFill>
                            <a:schemeClr val="tx1"/>
                          </a:solidFill>
                          <a:latin typeface="Times New Roman" pitchFamily="18" charset="0"/>
                          <a:ea typeface="+mn-ea"/>
                          <a:cs typeface="Times New Roman" pitchFamily="18" charset="0"/>
                        </a:rPr>
                        <a:t>Marmara Denizi’ne özgü su kalitesi iyileştirme planlarının oluşturulmasında kullanılacak ‘Marmara Bütünleşik Modelleme Sistemi’ni (MARMOD) geliştirilmesi, iyi kalite durumunun Marmara’da tekrar gelişmesine imkan sağlayabilecek kirlilik </a:t>
                      </a:r>
                      <a:r>
                        <a:rPr lang="tr-TR" sz="1800" b="0" kern="1200" dirty="0" err="1" smtClean="0">
                          <a:solidFill>
                            <a:schemeClr val="tx1"/>
                          </a:solidFill>
                          <a:latin typeface="Times New Roman" pitchFamily="18" charset="0"/>
                          <a:ea typeface="+mn-ea"/>
                          <a:cs typeface="Times New Roman" pitchFamily="18" charset="0"/>
                        </a:rPr>
                        <a:t>azaltım</a:t>
                      </a:r>
                      <a:r>
                        <a:rPr lang="tr-TR" sz="1800" b="0" kern="1200" dirty="0" smtClean="0">
                          <a:solidFill>
                            <a:schemeClr val="tx1"/>
                          </a:solidFill>
                          <a:latin typeface="Times New Roman" pitchFamily="18" charset="0"/>
                          <a:ea typeface="+mn-ea"/>
                          <a:cs typeface="Times New Roman" pitchFamily="18" charset="0"/>
                        </a:rPr>
                        <a:t> hedeflerinin Eylem Planı önerileri şeklinde ortaya konulmasıdır. </a:t>
                      </a:r>
                    </a:p>
                  </a:txBody>
                  <a:tcPr marT="45708" marB="45708"/>
                </a:tc>
                <a:tc hMerge="1">
                  <a:txBody>
                    <a:bodyPr/>
                    <a:lstStyle/>
                    <a:p>
                      <a:endParaRPr lang="tr-TR" dirty="0"/>
                    </a:p>
                  </a:txBody>
                  <a:tcPr/>
                </a:tc>
              </a:tr>
              <a:tr h="318636">
                <a:tc>
                  <a:txBody>
                    <a:bodyPr/>
                    <a:lstStyle/>
                    <a:p>
                      <a:r>
                        <a:rPr lang="tr-TR" sz="1800" b="1" dirty="0" smtClean="0"/>
                        <a:t>Sunulan Program:</a:t>
                      </a:r>
                      <a:endParaRPr lang="tr-TR" sz="1800" b="1" dirty="0"/>
                    </a:p>
                  </a:txBody>
                  <a:tcPr marT="45708" marB="45708"/>
                </a:tc>
                <a:tc>
                  <a:txBody>
                    <a:bodyPr/>
                    <a:lstStyle/>
                    <a:p>
                      <a:pPr algn="ctr"/>
                      <a:r>
                        <a:rPr lang="tr-TR" sz="1800" b="0" kern="1200" dirty="0" smtClean="0">
                          <a:solidFill>
                            <a:schemeClr val="tx1"/>
                          </a:solidFill>
                          <a:latin typeface="Times New Roman" pitchFamily="18" charset="0"/>
                          <a:ea typeface="+mn-ea"/>
                          <a:cs typeface="Times New Roman" pitchFamily="18" charset="0"/>
                        </a:rPr>
                        <a:t>Genel Bütçe</a:t>
                      </a:r>
                      <a:endParaRPr lang="tr-TR" sz="1800" dirty="0"/>
                    </a:p>
                  </a:txBody>
                  <a:tcPr marT="45708" marB="45708"/>
                </a:tc>
              </a:tr>
              <a:tr h="318636">
                <a:tc>
                  <a:txBody>
                    <a:bodyPr/>
                    <a:lstStyle/>
                    <a:p>
                      <a:pPr marL="0" algn="l" defTabSz="914400" rtl="0" eaLnBrk="1" latinLnBrk="0" hangingPunct="1"/>
                      <a:r>
                        <a:rPr lang="tr-TR" sz="1800" b="1" kern="1200" dirty="0" smtClean="0">
                          <a:solidFill>
                            <a:schemeClr val="dk1"/>
                          </a:solidFill>
                          <a:latin typeface="+mn-lt"/>
                          <a:ea typeface="+mn-ea"/>
                          <a:cs typeface="+mn-cs"/>
                        </a:rPr>
                        <a:t>Bütçe:</a:t>
                      </a:r>
                      <a:endParaRPr lang="tr-TR" sz="1800" b="1" kern="1200" dirty="0">
                        <a:solidFill>
                          <a:schemeClr val="dk1"/>
                        </a:solidFill>
                        <a:latin typeface="+mn-lt"/>
                        <a:ea typeface="+mn-ea"/>
                        <a:cs typeface="+mn-cs"/>
                      </a:endParaRPr>
                    </a:p>
                  </a:txBody>
                  <a:tcPr marT="45708" marB="45708"/>
                </a:tc>
                <a:tc>
                  <a:txBody>
                    <a:bodyPr/>
                    <a:lstStyle/>
                    <a:p>
                      <a:pPr algn="ctr"/>
                      <a:r>
                        <a:rPr lang="en-US" sz="1800" b="0" kern="1200" dirty="0" smtClean="0">
                          <a:solidFill>
                            <a:schemeClr val="tx1"/>
                          </a:solidFill>
                          <a:latin typeface="Times New Roman" pitchFamily="18" charset="0"/>
                          <a:ea typeface="+mn-ea"/>
                          <a:cs typeface="Times New Roman" pitchFamily="18" charset="0"/>
                        </a:rPr>
                        <a:t>794,400.00 TL (KDV </a:t>
                      </a:r>
                      <a:r>
                        <a:rPr lang="en-US" sz="1800" b="0" kern="1200" dirty="0" err="1" smtClean="0">
                          <a:solidFill>
                            <a:schemeClr val="tx1"/>
                          </a:solidFill>
                          <a:latin typeface="Times New Roman" pitchFamily="18" charset="0"/>
                          <a:ea typeface="+mn-ea"/>
                          <a:cs typeface="Times New Roman" pitchFamily="18" charset="0"/>
                        </a:rPr>
                        <a:t>hariç</a:t>
                      </a:r>
                      <a:r>
                        <a:rPr lang="en-US" sz="1800" b="0" kern="1200" dirty="0" smtClean="0">
                          <a:solidFill>
                            <a:schemeClr val="tx1"/>
                          </a:solidFill>
                          <a:latin typeface="Times New Roman" pitchFamily="18" charset="0"/>
                          <a:ea typeface="+mn-ea"/>
                          <a:cs typeface="Times New Roman" pitchFamily="18" charset="0"/>
                        </a:rPr>
                        <a:t>)</a:t>
                      </a:r>
                      <a:endParaRPr lang="tr-TR" sz="1800" b="0" kern="1200" dirty="0">
                        <a:solidFill>
                          <a:schemeClr val="tx1"/>
                        </a:solidFill>
                        <a:latin typeface="Times New Roman" pitchFamily="18" charset="0"/>
                        <a:ea typeface="+mn-ea"/>
                        <a:cs typeface="Times New Roman" pitchFamily="18" charset="0"/>
                      </a:endParaRPr>
                    </a:p>
                  </a:txBody>
                  <a:tcPr marT="45708" marB="45708"/>
                </a:tc>
              </a:tr>
              <a:tr h="318636">
                <a:tc>
                  <a:txBody>
                    <a:bodyPr/>
                    <a:lstStyle/>
                    <a:p>
                      <a:r>
                        <a:rPr lang="tr-TR" sz="1800" b="1" dirty="0" smtClean="0"/>
                        <a:t>Proje Süresi:</a:t>
                      </a:r>
                      <a:endParaRPr lang="tr-TR" sz="1800" b="1" dirty="0"/>
                    </a:p>
                  </a:txBody>
                  <a:tcPr marT="45708" marB="45708"/>
                </a:tc>
                <a:tc>
                  <a:txBody>
                    <a:bodyPr/>
                    <a:lstStyle/>
                    <a:p>
                      <a:pPr algn="ctr"/>
                      <a:r>
                        <a:rPr lang="tr-TR" sz="1800" b="0" kern="1200" dirty="0" smtClean="0">
                          <a:solidFill>
                            <a:schemeClr val="tx1"/>
                          </a:solidFill>
                          <a:latin typeface="Times New Roman" pitchFamily="18" charset="0"/>
                          <a:ea typeface="+mn-ea"/>
                          <a:cs typeface="Times New Roman" pitchFamily="18" charset="0"/>
                        </a:rPr>
                        <a:t>2017– 2018 (7 ay)</a:t>
                      </a:r>
                      <a:endParaRPr lang="tr-TR" sz="1800" b="0" kern="1200" dirty="0">
                        <a:solidFill>
                          <a:schemeClr val="tx1"/>
                        </a:solidFill>
                        <a:latin typeface="Times New Roman" pitchFamily="18" charset="0"/>
                        <a:ea typeface="+mn-ea"/>
                        <a:cs typeface="Times New Roman" pitchFamily="18" charset="0"/>
                      </a:endParaRPr>
                    </a:p>
                  </a:txBody>
                  <a:tcPr marT="45708" marB="45708"/>
                </a:tc>
              </a:tr>
              <a:tr h="989075">
                <a:tc>
                  <a:txBody>
                    <a:bodyPr/>
                    <a:lstStyle/>
                    <a:p>
                      <a:r>
                        <a:rPr lang="tr-TR" sz="1800" b="1" dirty="0" smtClean="0"/>
                        <a:t>Mevcut Durum:</a:t>
                      </a:r>
                      <a:endParaRPr lang="tr-TR" sz="1800" b="1" dirty="0"/>
                    </a:p>
                  </a:txBody>
                  <a:tcPr marT="45708" marB="45708"/>
                </a:tc>
                <a:tc>
                  <a:txBody>
                    <a:bodyPr/>
                    <a:lstStyle/>
                    <a:p>
                      <a:pPr lvl="0" algn="just"/>
                      <a:r>
                        <a:rPr lang="tr-TR" sz="1800" b="0" kern="1200" dirty="0" smtClean="0">
                          <a:solidFill>
                            <a:schemeClr val="tx1"/>
                          </a:solidFill>
                          <a:latin typeface="Times New Roman" pitchFamily="18" charset="0"/>
                          <a:ea typeface="+mn-ea"/>
                          <a:cs typeface="Times New Roman" pitchFamily="18" charset="0"/>
                        </a:rPr>
                        <a:t>Proje yüklenicisi olan </a:t>
                      </a:r>
                      <a:r>
                        <a:rPr lang="en-US" sz="1800" b="0" kern="1200" dirty="0" err="1" smtClean="0">
                          <a:solidFill>
                            <a:schemeClr val="tx1"/>
                          </a:solidFill>
                          <a:latin typeface="Times New Roman" pitchFamily="18" charset="0"/>
                          <a:ea typeface="+mn-ea"/>
                          <a:cs typeface="Times New Roman" pitchFamily="18" charset="0"/>
                        </a:rPr>
                        <a:t>Orta</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Doğu</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Teknik</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Üniversitesi-Deniz</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Bilimleri</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Enstitüsü</a:t>
                      </a:r>
                      <a:r>
                        <a:rPr lang="tr-TR" sz="1800" b="0" kern="1200" dirty="0" smtClean="0">
                          <a:solidFill>
                            <a:schemeClr val="tx1"/>
                          </a:solidFill>
                          <a:latin typeface="Times New Roman" pitchFamily="18" charset="0"/>
                          <a:ea typeface="+mn-ea"/>
                          <a:cs typeface="Times New Roman" pitchFamily="18" charset="0"/>
                        </a:rPr>
                        <a:t> ile protokol imzalanma aşamasındadır. </a:t>
                      </a:r>
                      <a:r>
                        <a:rPr lang="en-US" sz="1800" b="0" kern="1200" dirty="0" smtClean="0">
                          <a:solidFill>
                            <a:schemeClr val="tx1"/>
                          </a:solidFill>
                          <a:latin typeface="Times New Roman" pitchFamily="18" charset="0"/>
                          <a:ea typeface="+mn-ea"/>
                          <a:cs typeface="Times New Roman" pitchFamily="18" charset="0"/>
                        </a:rPr>
                        <a:t>TÜBİTAK-MAM, İstanbul </a:t>
                      </a:r>
                      <a:r>
                        <a:rPr lang="en-US" sz="1800" b="0" kern="1200" dirty="0" err="1" smtClean="0">
                          <a:solidFill>
                            <a:schemeClr val="tx1"/>
                          </a:solidFill>
                          <a:latin typeface="Times New Roman" pitchFamily="18" charset="0"/>
                          <a:ea typeface="+mn-ea"/>
                          <a:cs typeface="Times New Roman" pitchFamily="18" charset="0"/>
                        </a:rPr>
                        <a:t>Üniversitesi</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Deniz</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Bilimleri</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Enstitisü</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Dokuz</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Eylül</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Üniversitesi</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Deniz</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Bilimleri</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Teknolojisi</a:t>
                      </a:r>
                      <a:r>
                        <a:rPr lang="en-US" sz="1800" b="0" kern="1200" dirty="0" smtClean="0">
                          <a:solidFill>
                            <a:schemeClr val="tx1"/>
                          </a:solidFill>
                          <a:latin typeface="Times New Roman" pitchFamily="18" charset="0"/>
                          <a:ea typeface="+mn-ea"/>
                          <a:cs typeface="Times New Roman" pitchFamily="18" charset="0"/>
                        </a:rPr>
                        <a:t> </a:t>
                      </a:r>
                      <a:r>
                        <a:rPr lang="en-US" sz="1800" b="0" kern="1200" dirty="0" err="1" smtClean="0">
                          <a:solidFill>
                            <a:schemeClr val="tx1"/>
                          </a:solidFill>
                          <a:latin typeface="Times New Roman" pitchFamily="18" charset="0"/>
                          <a:ea typeface="+mn-ea"/>
                          <a:cs typeface="Times New Roman" pitchFamily="18" charset="0"/>
                        </a:rPr>
                        <a:t>Enstitüsü</a:t>
                      </a:r>
                      <a:r>
                        <a:rPr lang="tr-TR" sz="1800" b="0" kern="1200" baseline="0" dirty="0" smtClean="0">
                          <a:solidFill>
                            <a:schemeClr val="tx1"/>
                          </a:solidFill>
                          <a:latin typeface="Times New Roman" pitchFamily="18" charset="0"/>
                          <a:ea typeface="+mn-ea"/>
                          <a:cs typeface="Times New Roman" pitchFamily="18" charset="0"/>
                        </a:rPr>
                        <a:t> </a:t>
                      </a:r>
                      <a:r>
                        <a:rPr lang="tr-TR" sz="1800" b="0" kern="1200" baseline="0" smtClean="0">
                          <a:solidFill>
                            <a:schemeClr val="tx1"/>
                          </a:solidFill>
                          <a:latin typeface="Times New Roman" pitchFamily="18" charset="0"/>
                          <a:ea typeface="+mn-ea"/>
                          <a:cs typeface="Times New Roman" pitchFamily="18" charset="0"/>
                        </a:rPr>
                        <a:t>katkı sağlayacaktır.</a:t>
                      </a:r>
                      <a:endParaRPr lang="tr-TR" sz="1800" b="0" kern="1200" dirty="0">
                        <a:solidFill>
                          <a:schemeClr val="tx1"/>
                        </a:solidFill>
                        <a:latin typeface="Times New Roman" pitchFamily="18" charset="0"/>
                        <a:ea typeface="+mn-ea"/>
                        <a:cs typeface="Times New Roman" pitchFamily="18" charset="0"/>
                      </a:endParaRPr>
                    </a:p>
                  </a:txBody>
                  <a:tcPr marT="45708" marB="45708"/>
                </a:tc>
              </a:tr>
            </a:tbl>
          </a:graphicData>
        </a:graphic>
      </p:graphicFrame>
      <p:sp>
        <p:nvSpPr>
          <p:cNvPr id="4119"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909623930"/>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3583156968"/>
              </p:ext>
            </p:extLst>
          </p:nvPr>
        </p:nvGraphicFramePr>
        <p:xfrm>
          <a:off x="457200" y="1371600"/>
          <a:ext cx="8229600" cy="4694236"/>
        </p:xfrm>
        <a:graphic>
          <a:graphicData uri="http://schemas.openxmlformats.org/drawingml/2006/table">
            <a:tbl>
              <a:tblPr firstRow="1" bandRow="1">
                <a:tableStyleId>{5C22544A-7EE6-4342-B048-85BDC9FD1C3A}</a:tableStyleId>
              </a:tblPr>
              <a:tblGrid>
                <a:gridCol w="2743200"/>
                <a:gridCol w="5486400"/>
              </a:tblGrid>
              <a:tr h="640126">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tx1"/>
                          </a:solidFill>
                          <a:latin typeface="Times New Roman" pitchFamily="18" charset="0"/>
                          <a:cs typeface="Times New Roman" pitchFamily="18" charset="0"/>
                        </a:rPr>
                        <a:t>Proje Adı ve Numarası: </a:t>
                      </a:r>
                      <a:r>
                        <a:rPr lang="tr-TR" sz="1800" b="0" kern="1200" dirty="0" smtClean="0">
                          <a:solidFill>
                            <a:schemeClr val="tx1"/>
                          </a:solidFill>
                          <a:latin typeface="Times New Roman" pitchFamily="18" charset="0"/>
                          <a:ea typeface="+mn-ea"/>
                          <a:cs typeface="Times New Roman" pitchFamily="18" charset="0"/>
                        </a:rPr>
                        <a:t>Ölçüm Sistemlerinin Standardizasyon, Entegrasyon ve Modernizasyonu Projesi-2015K100040 </a:t>
                      </a:r>
                    </a:p>
                  </a:txBody>
                  <a:tcPr marT="45710" marB="45710"/>
                </a:tc>
                <a:tc hMerge="1">
                  <a:txBody>
                    <a:bodyPr/>
                    <a:lstStyle/>
                    <a:p>
                      <a:endParaRPr lang="tr-TR" dirty="0"/>
                    </a:p>
                  </a:txBody>
                  <a:tcPr/>
                </a:tc>
              </a:tr>
              <a:tr h="1463125">
                <a:tc gridSpan="2">
                  <a:txBody>
                    <a:bodyPr/>
                    <a:lstStyle/>
                    <a:p>
                      <a:pPr algn="ctr"/>
                      <a:r>
                        <a:rPr lang="tr-TR" sz="1800" b="1" kern="1200" dirty="0" smtClean="0">
                          <a:solidFill>
                            <a:schemeClr val="tx1"/>
                          </a:solidFill>
                          <a:latin typeface="Times New Roman" pitchFamily="18" charset="0"/>
                          <a:ea typeface="+mn-ea"/>
                          <a:cs typeface="Times New Roman" pitchFamily="18" charset="0"/>
                        </a:rPr>
                        <a:t>Projenin Amacı</a:t>
                      </a:r>
                      <a:r>
                        <a:rPr lang="tr-TR" sz="1800" dirty="0" smtClean="0">
                          <a:latin typeface="Times New Roman" panose="02020603050405020304" pitchFamily="18" charset="0"/>
                          <a:cs typeface="Times New Roman" panose="02020603050405020304" pitchFamily="18" charset="0"/>
                        </a:rPr>
                        <a:t>: </a:t>
                      </a:r>
                      <a:r>
                        <a:rPr lang="tr-TR" sz="1800" b="0" kern="1200" dirty="0" smtClean="0">
                          <a:solidFill>
                            <a:schemeClr val="tx1"/>
                          </a:solidFill>
                          <a:latin typeface="Times New Roman" pitchFamily="18" charset="0"/>
                          <a:ea typeface="+mn-ea"/>
                          <a:cs typeface="Times New Roman" pitchFamily="18" charset="0"/>
                        </a:rPr>
                        <a:t>Proje ile Sürekli izleme sistemlerinden elde edilen verilerin entegrasyonu, etkin yönetimi, modernizasyonu ve standardizasyonunun sağlanması için “Sürekli İzleme Sistemi Yazılımı (SİSY)”</a:t>
                      </a:r>
                      <a:r>
                        <a:rPr lang="tr-TR" sz="1800" b="0" kern="1200" dirty="0" err="1" smtClean="0">
                          <a:solidFill>
                            <a:schemeClr val="tx1"/>
                          </a:solidFill>
                          <a:latin typeface="Times New Roman" pitchFamily="18" charset="0"/>
                          <a:ea typeface="+mn-ea"/>
                          <a:cs typeface="Times New Roman" pitchFamily="18" charset="0"/>
                        </a:rPr>
                        <a:t>nın</a:t>
                      </a:r>
                      <a:r>
                        <a:rPr lang="tr-TR" sz="1800" b="0" kern="1200" dirty="0" smtClean="0">
                          <a:solidFill>
                            <a:schemeClr val="tx1"/>
                          </a:solidFill>
                          <a:latin typeface="Times New Roman" pitchFamily="18" charset="0"/>
                          <a:ea typeface="+mn-ea"/>
                          <a:cs typeface="Times New Roman" pitchFamily="18" charset="0"/>
                        </a:rPr>
                        <a:t> geliştirilerek, “Sürekli İzleme Merkezi (SİM)”</a:t>
                      </a:r>
                      <a:r>
                        <a:rPr lang="tr-TR" sz="1800" b="0" kern="1200" dirty="0" err="1" smtClean="0">
                          <a:solidFill>
                            <a:schemeClr val="tx1"/>
                          </a:solidFill>
                          <a:latin typeface="Times New Roman" pitchFamily="18" charset="0"/>
                          <a:ea typeface="+mn-ea"/>
                          <a:cs typeface="Times New Roman" pitchFamily="18" charset="0"/>
                        </a:rPr>
                        <a:t>nin</a:t>
                      </a:r>
                      <a:r>
                        <a:rPr lang="tr-TR" sz="1800" b="0" kern="1200" dirty="0" smtClean="0">
                          <a:solidFill>
                            <a:schemeClr val="tx1"/>
                          </a:solidFill>
                          <a:latin typeface="Times New Roman" pitchFamily="18" charset="0"/>
                          <a:ea typeface="+mn-ea"/>
                          <a:cs typeface="Times New Roman" pitchFamily="18" charset="0"/>
                        </a:rPr>
                        <a:t> kurulması ve entegre “Sürekli İzleme Sistemi (SİS)”</a:t>
                      </a:r>
                      <a:r>
                        <a:rPr lang="tr-TR" sz="1800" b="0" kern="1200" dirty="0" err="1" smtClean="0">
                          <a:solidFill>
                            <a:schemeClr val="tx1"/>
                          </a:solidFill>
                          <a:latin typeface="Times New Roman" pitchFamily="18" charset="0"/>
                          <a:ea typeface="+mn-ea"/>
                          <a:cs typeface="Times New Roman" pitchFamily="18" charset="0"/>
                        </a:rPr>
                        <a:t>nin</a:t>
                      </a:r>
                      <a:r>
                        <a:rPr lang="tr-TR" sz="1800" b="0" kern="1200" dirty="0" smtClean="0">
                          <a:solidFill>
                            <a:schemeClr val="tx1"/>
                          </a:solidFill>
                          <a:latin typeface="Times New Roman" pitchFamily="18" charset="0"/>
                          <a:ea typeface="+mn-ea"/>
                          <a:cs typeface="Times New Roman" pitchFamily="18" charset="0"/>
                        </a:rPr>
                        <a:t> oluşturulması amaçlanmaktadır.</a:t>
                      </a:r>
                    </a:p>
                  </a:txBody>
                  <a:tcPr marT="45710" marB="45710"/>
                </a:tc>
                <a:tc hMerge="1">
                  <a:txBody>
                    <a:bodyPr/>
                    <a:lstStyle/>
                    <a:p>
                      <a:endParaRPr lang="tr-TR" dirty="0"/>
                    </a:p>
                  </a:txBody>
                  <a:tcPr/>
                </a:tc>
              </a:tr>
              <a:tr h="365772">
                <a:tc>
                  <a:txBody>
                    <a:bodyPr/>
                    <a:lstStyle/>
                    <a:p>
                      <a:r>
                        <a:rPr lang="tr-TR" sz="1800" b="1" dirty="0" smtClean="0"/>
                        <a:t>Sunulan Program:</a:t>
                      </a:r>
                      <a:endParaRPr lang="tr-TR" sz="1800" b="1" dirty="0"/>
                    </a:p>
                  </a:txBody>
                  <a:tcPr marT="45710" marB="45710"/>
                </a:tc>
                <a:tc>
                  <a:txBody>
                    <a:bodyPr/>
                    <a:lstStyle/>
                    <a:p>
                      <a:pPr algn="just"/>
                      <a:r>
                        <a:rPr lang="tr-TR" sz="1800" dirty="0" smtClean="0">
                          <a:latin typeface="Times New Roman" panose="02020603050405020304" pitchFamily="18" charset="0"/>
                          <a:cs typeface="Times New Roman" panose="02020603050405020304" pitchFamily="18" charset="0"/>
                        </a:rPr>
                        <a:t>Kalkınma Bakanlığı 2015 Yılı Yatırım Programı</a:t>
                      </a:r>
                      <a:endParaRPr lang="tr-TR" sz="1800" dirty="0"/>
                    </a:p>
                  </a:txBody>
                  <a:tcPr marT="45710" marB="45710"/>
                </a:tc>
              </a:tr>
              <a:tr h="396256">
                <a:tc>
                  <a:txBody>
                    <a:bodyPr/>
                    <a:lstStyle/>
                    <a:p>
                      <a:pPr marL="0" algn="l" defTabSz="914400" rtl="0" eaLnBrk="1" latinLnBrk="0" hangingPunct="1"/>
                      <a:r>
                        <a:rPr lang="tr-TR" sz="1800" b="1" kern="1200" dirty="0" smtClean="0">
                          <a:solidFill>
                            <a:schemeClr val="dk1"/>
                          </a:solidFill>
                          <a:latin typeface="+mn-lt"/>
                          <a:ea typeface="+mn-ea"/>
                          <a:cs typeface="+mn-cs"/>
                        </a:rPr>
                        <a:t>Bütçe:</a:t>
                      </a:r>
                      <a:endParaRPr lang="tr-TR" sz="1800" b="1" kern="1200" dirty="0">
                        <a:solidFill>
                          <a:schemeClr val="dk1"/>
                        </a:solidFill>
                        <a:latin typeface="+mn-lt"/>
                        <a:ea typeface="+mn-ea"/>
                        <a:cs typeface="+mn-cs"/>
                      </a:endParaRPr>
                    </a:p>
                  </a:txBody>
                  <a:tcPr marT="45710" marB="45710"/>
                </a:tc>
                <a:tc>
                  <a:txBody>
                    <a:bodyPr/>
                    <a:lstStyle/>
                    <a:p>
                      <a:pPr marL="0" marR="0" lvl="1" indent="0" algn="just" defTabSz="914400" rtl="0" eaLnBrk="1" fontAlgn="auto" latinLnBrk="0" hangingPunct="1">
                        <a:lnSpc>
                          <a:spcPct val="100000"/>
                        </a:lnSpc>
                        <a:spcBef>
                          <a:spcPts val="0"/>
                        </a:spcBef>
                        <a:spcAft>
                          <a:spcPts val="0"/>
                        </a:spcAft>
                        <a:buClrTx/>
                        <a:buSzTx/>
                        <a:buFontTx/>
                        <a:buNone/>
                        <a:tabLst/>
                        <a:defRPr/>
                      </a:pPr>
                      <a:r>
                        <a:rPr lang="tr-TR" sz="2000" dirty="0" smtClean="0">
                          <a:latin typeface="Times New Roman" panose="02020603050405020304" pitchFamily="18" charset="0"/>
                          <a:cs typeface="Times New Roman" panose="02020603050405020304" pitchFamily="18" charset="0"/>
                        </a:rPr>
                        <a:t>3.000.000 TL</a:t>
                      </a:r>
                      <a:endParaRPr lang="tr-TR" sz="2000" b="1" dirty="0" smtClean="0">
                        <a:latin typeface="Times New Roman" panose="02020603050405020304" pitchFamily="18" charset="0"/>
                        <a:cs typeface="Times New Roman" panose="02020603050405020304" pitchFamily="18" charset="0"/>
                      </a:endParaRPr>
                    </a:p>
                  </a:txBody>
                  <a:tcPr marT="45710" marB="45710"/>
                </a:tc>
              </a:tr>
              <a:tr h="365772">
                <a:tc>
                  <a:txBody>
                    <a:bodyPr/>
                    <a:lstStyle/>
                    <a:p>
                      <a:r>
                        <a:rPr lang="tr-TR" sz="1800" b="1" dirty="0" smtClean="0"/>
                        <a:t>Proje Süresi:</a:t>
                      </a:r>
                      <a:endParaRPr lang="tr-TR" sz="1800" b="1" dirty="0"/>
                    </a:p>
                  </a:txBody>
                  <a:tcPr marT="45710" marB="45710"/>
                </a:tc>
                <a:tc>
                  <a:txBody>
                    <a:bodyPr/>
                    <a:lstStyle/>
                    <a:p>
                      <a:pPr algn="just"/>
                      <a:r>
                        <a:rPr lang="tr-TR" sz="1800" dirty="0" smtClean="0"/>
                        <a:t>2015</a:t>
                      </a:r>
                      <a:r>
                        <a:rPr lang="tr-TR" sz="1800" baseline="0" dirty="0" smtClean="0"/>
                        <a:t>– 2017 (3 yıl)</a:t>
                      </a:r>
                      <a:endParaRPr lang="tr-TR" sz="1800" dirty="0"/>
                    </a:p>
                  </a:txBody>
                  <a:tcPr marT="45710" marB="45710"/>
                </a:tc>
              </a:tr>
              <a:tr h="1463185">
                <a:tc>
                  <a:txBody>
                    <a:bodyPr/>
                    <a:lstStyle/>
                    <a:p>
                      <a:r>
                        <a:rPr lang="tr-TR" sz="1800" b="1" dirty="0" smtClean="0"/>
                        <a:t>Mevcut Durum:</a:t>
                      </a:r>
                      <a:endParaRPr lang="tr-TR" sz="1800" b="1" dirty="0"/>
                    </a:p>
                  </a:txBody>
                  <a:tcPr marT="45710" marB="45710"/>
                </a:tc>
                <a:tc>
                  <a:txBody>
                    <a:bodyPr/>
                    <a:lstStyle/>
                    <a:p>
                      <a:pPr algn="just"/>
                      <a:r>
                        <a:rPr lang="tr-TR" sz="1800" b="0" kern="1200" smtClean="0">
                          <a:solidFill>
                            <a:schemeClr val="tx1"/>
                          </a:solidFill>
                          <a:latin typeface="Times New Roman" pitchFamily="18" charset="0"/>
                          <a:ea typeface="+mn-ea"/>
                          <a:cs typeface="Times New Roman" pitchFamily="18" charset="0"/>
                        </a:rPr>
                        <a:t>Proje, </a:t>
                      </a:r>
                      <a:r>
                        <a:rPr lang="tr-TR" sz="1800" b="0" kern="1200" dirty="0" smtClean="0">
                          <a:solidFill>
                            <a:schemeClr val="tx1"/>
                          </a:solidFill>
                          <a:latin typeface="Times New Roman" pitchFamily="18" charset="0"/>
                          <a:ea typeface="+mn-ea"/>
                          <a:cs typeface="Times New Roman" pitchFamily="18" charset="0"/>
                        </a:rPr>
                        <a:t>İstanbul Teknik Üniversitesi Tarım ve Çevre Bilişimi Uygulama ve Araştırma Merkezi (TARBİL) ile yürütülmektedir. Projenin ara raporu teslim edilmiş, inceleme</a:t>
                      </a:r>
                      <a:r>
                        <a:rPr lang="tr-TR" sz="1800" b="0" kern="1200" baseline="0" dirty="0" smtClean="0">
                          <a:solidFill>
                            <a:schemeClr val="tx1"/>
                          </a:solidFill>
                          <a:latin typeface="Times New Roman" pitchFamily="18" charset="0"/>
                          <a:ea typeface="+mn-ea"/>
                          <a:cs typeface="Times New Roman" pitchFamily="18" charset="0"/>
                        </a:rPr>
                        <a:t> süreci devam etmektedir.</a:t>
                      </a:r>
                      <a:endParaRPr lang="tr-TR" sz="1800" b="0" kern="1200" dirty="0" smtClean="0">
                        <a:solidFill>
                          <a:schemeClr val="tx1"/>
                        </a:solidFill>
                        <a:latin typeface="Times New Roman" pitchFamily="18" charset="0"/>
                        <a:ea typeface="+mn-ea"/>
                        <a:cs typeface="Times New Roman" pitchFamily="18" charset="0"/>
                      </a:endParaRPr>
                    </a:p>
                  </a:txBody>
                  <a:tcPr marT="45710" marB="45710"/>
                </a:tc>
              </a:tr>
            </a:tbl>
          </a:graphicData>
        </a:graphic>
      </p:graphicFrame>
      <p:sp>
        <p:nvSpPr>
          <p:cNvPr id="26647"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3740349850"/>
      </p:ext>
    </p:extLst>
  </p:cSld>
  <p:clrMapOvr>
    <a:masterClrMapping/>
  </p:clrMapOvr>
  <p:transition spd="slow">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2589952091"/>
              </p:ext>
            </p:extLst>
          </p:nvPr>
        </p:nvGraphicFramePr>
        <p:xfrm>
          <a:off x="533400" y="1219200"/>
          <a:ext cx="8229600" cy="5242995"/>
        </p:xfrm>
        <a:graphic>
          <a:graphicData uri="http://schemas.openxmlformats.org/drawingml/2006/table">
            <a:tbl>
              <a:tblPr firstRow="1" bandRow="1">
                <a:tableStyleId>{5C22544A-7EE6-4342-B048-85BDC9FD1C3A}</a:tableStyleId>
              </a:tblPr>
              <a:tblGrid>
                <a:gridCol w="2743200"/>
                <a:gridCol w="5486400"/>
              </a:tblGrid>
              <a:tr h="64011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tx1"/>
                          </a:solidFill>
                          <a:latin typeface="Times New Roman" pitchFamily="18" charset="0"/>
                          <a:cs typeface="Times New Roman" pitchFamily="18" charset="0"/>
                        </a:rPr>
                        <a:t>Proje Adı ve Numarası: </a:t>
                      </a:r>
                      <a:r>
                        <a:rPr lang="tr-TR" altLang="tr-TR" sz="1800" b="0" kern="1200" dirty="0" smtClean="0">
                          <a:solidFill>
                            <a:schemeClr val="tx1"/>
                          </a:solidFill>
                          <a:latin typeface="Times New Roman" pitchFamily="18" charset="0"/>
                          <a:ea typeface="+mn-ea"/>
                          <a:cs typeface="Times New Roman" pitchFamily="18" charset="0"/>
                        </a:rPr>
                        <a:t>Avrupa Kirletici Salım ve Taşıma Kaydı </a:t>
                      </a:r>
                      <a:r>
                        <a:rPr lang="tr-TR" sz="1800" b="0" dirty="0" smtClean="0">
                          <a:solidFill>
                            <a:schemeClr val="tx1"/>
                          </a:solidFill>
                          <a:latin typeface="Times New Roman" pitchFamily="18" charset="0"/>
                          <a:cs typeface="Times New Roman" pitchFamily="18" charset="0"/>
                        </a:rPr>
                        <a:t>E-PRTR (EC No:166/2006)</a:t>
                      </a:r>
                    </a:p>
                  </a:txBody>
                  <a:tcPr marT="45715" marB="45715"/>
                </a:tc>
                <a:tc hMerge="1">
                  <a:txBody>
                    <a:bodyPr/>
                    <a:lstStyle/>
                    <a:p>
                      <a:endParaRPr lang="tr-TR" dirty="0"/>
                    </a:p>
                  </a:txBody>
                  <a:tcPr/>
                </a:tc>
              </a:tr>
              <a:tr h="640170">
                <a:tc gridSpan="2">
                  <a:txBody>
                    <a:bodyPr/>
                    <a:lstStyle/>
                    <a:p>
                      <a:pPr algn="ctr">
                        <a:spcBef>
                          <a:spcPts val="600"/>
                        </a:spcBef>
                        <a:spcAft>
                          <a:spcPts val="600"/>
                        </a:spcAft>
                        <a:defRPr/>
                      </a:pPr>
                      <a:r>
                        <a:rPr lang="tr-TR" sz="1800" b="1" kern="1200" dirty="0" smtClean="0">
                          <a:solidFill>
                            <a:schemeClr val="dk1"/>
                          </a:solidFill>
                          <a:latin typeface="+mn-lt"/>
                          <a:ea typeface="+mn-ea"/>
                          <a:cs typeface="+mn-cs"/>
                        </a:rPr>
                        <a:t>Projenin Amacı: </a:t>
                      </a:r>
                      <a:r>
                        <a:rPr lang="tr-TR" sz="1800" dirty="0" smtClean="0">
                          <a:latin typeface="Times New Roman" panose="02020603050405020304" pitchFamily="18" charset="0"/>
                          <a:cs typeface="Times New Roman" panose="02020603050405020304" pitchFamily="18" charset="0"/>
                        </a:rPr>
                        <a:t>Kirletici Salım ve Taşıma </a:t>
                      </a:r>
                      <a:r>
                        <a:rPr lang="tr-TR" sz="1800" dirty="0" err="1" smtClean="0">
                          <a:latin typeface="Times New Roman" panose="02020603050405020304" pitchFamily="18" charset="0"/>
                          <a:cs typeface="Times New Roman" panose="02020603050405020304" pitchFamily="18" charset="0"/>
                        </a:rPr>
                        <a:t>Kaydı’nın</a:t>
                      </a:r>
                      <a:r>
                        <a:rPr lang="tr-TR" sz="1800" dirty="0" smtClean="0">
                          <a:latin typeface="Times New Roman" panose="02020603050405020304" pitchFamily="18" charset="0"/>
                          <a:cs typeface="Times New Roman" panose="02020603050405020304" pitchFamily="18" charset="0"/>
                        </a:rPr>
                        <a:t> ülke geneline yayılması ve taslak mevzuat oluşturulması amaçlanmıştır.</a:t>
                      </a:r>
                    </a:p>
                  </a:txBody>
                  <a:tcPr marT="45715" marB="45715"/>
                </a:tc>
                <a:tc hMerge="1">
                  <a:txBody>
                    <a:bodyPr/>
                    <a:lstStyle/>
                    <a:p>
                      <a:endParaRPr lang="tr-TR" dirty="0"/>
                    </a:p>
                  </a:txBody>
                  <a:tcPr/>
                </a:tc>
              </a:tr>
              <a:tr h="640170">
                <a:tc>
                  <a:txBody>
                    <a:bodyPr/>
                    <a:lstStyle/>
                    <a:p>
                      <a:r>
                        <a:rPr lang="tr-TR" sz="1800" b="1" dirty="0" smtClean="0"/>
                        <a:t>Sunulan Proje Adı ve Sunulan Program:</a:t>
                      </a:r>
                      <a:endParaRPr lang="tr-TR" sz="1800" b="1" dirty="0"/>
                    </a:p>
                  </a:txBody>
                  <a:tcPr marT="45715" marB="45715"/>
                </a:tc>
                <a:tc>
                  <a:txBody>
                    <a:bodyPr/>
                    <a:lstStyle/>
                    <a:p>
                      <a:pPr algn="ctr"/>
                      <a:r>
                        <a:rPr lang="tr-TR" sz="1800" dirty="0" smtClean="0">
                          <a:latin typeface="Times New Roman" panose="02020603050405020304" pitchFamily="18" charset="0"/>
                          <a:cs typeface="Times New Roman" panose="02020603050405020304" pitchFamily="18" charset="0"/>
                        </a:rPr>
                        <a:t>Türkiye’de E-PRTR Kapasitesinin Geliştirilmesi Projesi IPA</a:t>
                      </a:r>
                      <a:r>
                        <a:rPr lang="tr-TR" sz="1800" baseline="0" dirty="0" smtClean="0">
                          <a:latin typeface="Times New Roman" panose="02020603050405020304" pitchFamily="18" charset="0"/>
                          <a:cs typeface="Times New Roman" panose="02020603050405020304" pitchFamily="18" charset="0"/>
                        </a:rPr>
                        <a:t> 2013 1.Bileşeni</a:t>
                      </a:r>
                      <a:endParaRPr lang="tr-TR" sz="1800" dirty="0"/>
                    </a:p>
                  </a:txBody>
                  <a:tcPr marT="45715" marB="45715"/>
                </a:tc>
              </a:tr>
              <a:tr h="396287">
                <a:tc>
                  <a:txBody>
                    <a:bodyPr/>
                    <a:lstStyle/>
                    <a:p>
                      <a:pPr marL="0" algn="l" defTabSz="914400" rtl="0" eaLnBrk="1" latinLnBrk="0" hangingPunct="1"/>
                      <a:r>
                        <a:rPr lang="tr-TR" sz="1800" b="1" kern="1200" dirty="0" smtClean="0">
                          <a:solidFill>
                            <a:schemeClr val="dk1"/>
                          </a:solidFill>
                          <a:latin typeface="+mn-lt"/>
                          <a:ea typeface="+mn-ea"/>
                          <a:cs typeface="+mn-cs"/>
                        </a:rPr>
                        <a:t>Bütçe:</a:t>
                      </a:r>
                      <a:endParaRPr lang="tr-TR" sz="1800" b="1" kern="1200" dirty="0">
                        <a:solidFill>
                          <a:schemeClr val="dk1"/>
                        </a:solidFill>
                        <a:latin typeface="+mn-lt"/>
                        <a:ea typeface="+mn-ea"/>
                        <a:cs typeface="+mn-cs"/>
                      </a:endParaRPr>
                    </a:p>
                  </a:txBody>
                  <a:tcPr marT="45715" marB="45715"/>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000" dirty="0" smtClean="0">
                          <a:latin typeface="Times New Roman" panose="02020603050405020304" pitchFamily="18" charset="0"/>
                          <a:cs typeface="Times New Roman" panose="02020603050405020304" pitchFamily="18" charset="0"/>
                        </a:rPr>
                        <a:t>2.410.000 € </a:t>
                      </a:r>
                      <a:r>
                        <a:rPr lang="tr-TR" sz="2000" b="1" dirty="0" smtClean="0">
                          <a:latin typeface="Times New Roman" panose="02020603050405020304" pitchFamily="18" charset="0"/>
                          <a:cs typeface="Times New Roman" panose="02020603050405020304" pitchFamily="18" charset="0"/>
                        </a:rPr>
                        <a:t>(AB Katkısı: </a:t>
                      </a:r>
                      <a:r>
                        <a:rPr lang="en-GB" sz="2000" b="1" dirty="0" smtClean="0">
                          <a:latin typeface="Times New Roman" panose="02020603050405020304" pitchFamily="18" charset="0"/>
                          <a:cs typeface="Times New Roman" panose="02020603050405020304" pitchFamily="18" charset="0"/>
                        </a:rPr>
                        <a:t>2.149.000 €</a:t>
                      </a:r>
                      <a:r>
                        <a:rPr lang="tr-TR" sz="2000" b="1" dirty="0" smtClean="0">
                          <a:latin typeface="Times New Roman" panose="02020603050405020304" pitchFamily="18" charset="0"/>
                          <a:cs typeface="Times New Roman" panose="02020603050405020304" pitchFamily="18" charset="0"/>
                        </a:rPr>
                        <a:t>)</a:t>
                      </a:r>
                      <a:r>
                        <a:rPr lang="en-GB" sz="2000" b="1" dirty="0" smtClean="0">
                          <a:latin typeface="Times New Roman" panose="02020603050405020304" pitchFamily="18" charset="0"/>
                          <a:cs typeface="Times New Roman" panose="02020603050405020304" pitchFamily="18" charset="0"/>
                        </a:rPr>
                        <a:t> </a:t>
                      </a:r>
                      <a:endParaRPr lang="tr-TR" sz="2000" b="1" dirty="0" smtClean="0">
                        <a:latin typeface="Times New Roman" panose="02020603050405020304" pitchFamily="18" charset="0"/>
                        <a:cs typeface="Times New Roman" panose="02020603050405020304" pitchFamily="18" charset="0"/>
                      </a:endParaRPr>
                    </a:p>
                  </a:txBody>
                  <a:tcPr marT="45715" marB="45715"/>
                </a:tc>
              </a:tr>
              <a:tr h="396287">
                <a:tc>
                  <a:txBody>
                    <a:bodyPr/>
                    <a:lstStyle/>
                    <a:p>
                      <a:r>
                        <a:rPr lang="tr-TR" sz="1800" b="1" dirty="0" smtClean="0"/>
                        <a:t>Proje</a:t>
                      </a:r>
                      <a:r>
                        <a:rPr lang="tr-TR" sz="1800" b="1" baseline="0" dirty="0" smtClean="0"/>
                        <a:t> Bileşenleri:</a:t>
                      </a:r>
                      <a:endParaRPr lang="tr-TR" sz="1800" b="1" dirty="0"/>
                    </a:p>
                  </a:txBody>
                  <a:tcPr marT="45715" marB="45715"/>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000" dirty="0" smtClean="0">
                          <a:latin typeface="Times New Roman" panose="02020603050405020304" pitchFamily="18" charset="0"/>
                          <a:cs typeface="Times New Roman" panose="02020603050405020304" pitchFamily="18" charset="0"/>
                        </a:rPr>
                        <a:t>Teknik Yardım + Tedarik Bileşenleri</a:t>
                      </a:r>
                    </a:p>
                  </a:txBody>
                  <a:tcPr marT="45715" marB="45715"/>
                </a:tc>
              </a:tr>
              <a:tr h="914541">
                <a:tc>
                  <a:txBody>
                    <a:bodyPr/>
                    <a:lstStyle/>
                    <a:p>
                      <a:r>
                        <a:rPr lang="tr-TR" sz="1800" b="1" dirty="0" smtClean="0"/>
                        <a:t>Proje Süresi:</a:t>
                      </a:r>
                      <a:endParaRPr lang="tr-TR" sz="1800" b="1" dirty="0"/>
                    </a:p>
                  </a:txBody>
                  <a:tcPr marT="45715" marB="45715"/>
                </a:tc>
                <a:tc>
                  <a:txBody>
                    <a:bodyPr/>
                    <a:lstStyle/>
                    <a:p>
                      <a:pPr algn="ctr"/>
                      <a:endParaRPr lang="tr-TR" sz="1800" dirty="0" smtClean="0"/>
                    </a:p>
                    <a:p>
                      <a:pPr algn="ctr"/>
                      <a:r>
                        <a:rPr lang="tr-TR" sz="1800" dirty="0" smtClean="0"/>
                        <a:t>2016 </a:t>
                      </a:r>
                      <a:r>
                        <a:rPr lang="tr-TR" sz="1800" baseline="0" dirty="0" smtClean="0"/>
                        <a:t>– 2018 Yılı</a:t>
                      </a:r>
                      <a:endParaRPr lang="tr-TR" sz="1800" dirty="0"/>
                    </a:p>
                  </a:txBody>
                  <a:tcPr marT="45715" marB="45715"/>
                </a:tc>
              </a:tr>
              <a:tr h="1188911">
                <a:tc>
                  <a:txBody>
                    <a:bodyPr/>
                    <a:lstStyle/>
                    <a:p>
                      <a:r>
                        <a:rPr lang="tr-TR" sz="1800" b="1" dirty="0" smtClean="0"/>
                        <a:t>Mevcut Durum:</a:t>
                      </a:r>
                      <a:endParaRPr lang="tr-TR" sz="1800" b="1" dirty="0"/>
                    </a:p>
                  </a:txBody>
                  <a:tcPr marT="45715" marB="45715"/>
                </a:tc>
                <a:tc>
                  <a:txBody>
                    <a:bodyPr/>
                    <a:lstStyle/>
                    <a:p>
                      <a:pPr algn="just"/>
                      <a:r>
                        <a:rPr lang="tr-TR" sz="2000" kern="1200" dirty="0" smtClean="0">
                          <a:solidFill>
                            <a:schemeClr val="dk1"/>
                          </a:solidFill>
                          <a:latin typeface="Times New Roman" panose="02020603050405020304" pitchFamily="18" charset="0"/>
                          <a:ea typeface="+mn-ea"/>
                          <a:cs typeface="Times New Roman" panose="02020603050405020304" pitchFamily="18" charset="0"/>
                        </a:rPr>
                        <a:t>Proje Teknik Yardım ve Tedarik Bileşenleri” olmak üzere 2 bileşenden oluşmakta olup, her iki bileşene de ait ihale işlemleri, 2017 Mart sonu itibariyle tamamlanmıştır. Projenin  resmi açılışı 25 Mayıs 2017 de gerçekleştirilecektir.</a:t>
                      </a:r>
                      <a:endParaRPr lang="tr-TR" sz="2000" kern="1200" dirty="0">
                        <a:solidFill>
                          <a:schemeClr val="dk1"/>
                        </a:solidFill>
                        <a:latin typeface="Times New Roman" panose="02020603050405020304" pitchFamily="18" charset="0"/>
                        <a:ea typeface="+mn-ea"/>
                        <a:cs typeface="Times New Roman" panose="02020603050405020304" pitchFamily="18" charset="0"/>
                      </a:endParaRPr>
                    </a:p>
                  </a:txBody>
                  <a:tcPr marT="45715" marB="45715"/>
                </a:tc>
              </a:tr>
            </a:tbl>
          </a:graphicData>
        </a:graphic>
      </p:graphicFrame>
      <p:sp>
        <p:nvSpPr>
          <p:cNvPr id="2074"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2017200279"/>
      </p:ext>
    </p:extLst>
  </p:cSld>
  <p:clrMapOvr>
    <a:masterClrMapping/>
  </p:clrMapOvr>
  <p:transition spd="slow">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999409653"/>
              </p:ext>
            </p:extLst>
          </p:nvPr>
        </p:nvGraphicFramePr>
        <p:xfrm>
          <a:off x="533400" y="1335088"/>
          <a:ext cx="8229600" cy="5060356"/>
        </p:xfrm>
        <a:graphic>
          <a:graphicData uri="http://schemas.openxmlformats.org/drawingml/2006/table">
            <a:tbl>
              <a:tblPr firstRow="1" bandRow="1">
                <a:tableStyleId>{5C22544A-7EE6-4342-B048-85BDC9FD1C3A}</a:tableStyleId>
              </a:tblPr>
              <a:tblGrid>
                <a:gridCol w="2743200"/>
                <a:gridCol w="5486400"/>
              </a:tblGrid>
              <a:tr h="64020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tx1"/>
                          </a:solidFill>
                          <a:latin typeface="Times New Roman" pitchFamily="18" charset="0"/>
                          <a:cs typeface="Times New Roman" pitchFamily="18" charset="0"/>
                        </a:rPr>
                        <a:t>Proje Adı ve Numarası: </a:t>
                      </a:r>
                      <a:r>
                        <a:rPr lang="tr-TR" sz="1800" b="0" kern="1200" dirty="0" smtClean="0">
                          <a:solidFill>
                            <a:schemeClr val="tx1"/>
                          </a:solidFill>
                          <a:latin typeface="Times New Roman" pitchFamily="18" charset="0"/>
                          <a:ea typeface="+mn-ea"/>
                          <a:cs typeface="Times New Roman" pitchFamily="18" charset="0"/>
                        </a:rPr>
                        <a:t>Çevre Ölçüm ve Analiz Laboratuvarları Yetkilendirme Süreçleri Otomasyonu Projesi-2013K1000 70</a:t>
                      </a:r>
                    </a:p>
                  </a:txBody>
                  <a:tcPr marT="45715" marB="45715"/>
                </a:tc>
                <a:tc hMerge="1">
                  <a:txBody>
                    <a:bodyPr/>
                    <a:lstStyle/>
                    <a:p>
                      <a:endParaRPr lang="tr-TR" dirty="0"/>
                    </a:p>
                  </a:txBody>
                  <a:tcPr/>
                </a:tc>
              </a:tr>
              <a:tr h="914597">
                <a:tc gridSpan="2">
                  <a:txBody>
                    <a:bodyPr/>
                    <a:lstStyle/>
                    <a:p>
                      <a:pPr algn="ctr">
                        <a:spcBef>
                          <a:spcPts val="600"/>
                        </a:spcBef>
                        <a:spcAft>
                          <a:spcPts val="600"/>
                        </a:spcAft>
                        <a:defRPr/>
                      </a:pPr>
                      <a:r>
                        <a:rPr lang="tr-TR" sz="1800" b="1" kern="1200" dirty="0" smtClean="0">
                          <a:solidFill>
                            <a:schemeClr val="tx1"/>
                          </a:solidFill>
                          <a:latin typeface="Times New Roman" pitchFamily="18" charset="0"/>
                          <a:ea typeface="+mn-ea"/>
                          <a:cs typeface="Times New Roman" pitchFamily="18" charset="0"/>
                        </a:rPr>
                        <a:t>Projenin Amacı</a:t>
                      </a:r>
                      <a:r>
                        <a:rPr lang="tr-TR" sz="1800" dirty="0" smtClean="0">
                          <a:latin typeface="Times New Roman" panose="02020603050405020304" pitchFamily="18" charset="0"/>
                          <a:cs typeface="Times New Roman" panose="02020603050405020304" pitchFamily="18" charset="0"/>
                        </a:rPr>
                        <a:t>: Çevre Ölçüm ve Analiz Laboratuvarları Yeterlik Yönetmeliği gereği laboratuvarın  yetkilendirmesi, başvuru işlemlerinden başlayarak tüm belgelendirme süreçlerini kapsayacak yazılımın oluşturulması amaçlanmıştır.</a:t>
                      </a:r>
                      <a:endParaRPr lang="tr-TR" sz="1800" b="0" kern="1200" dirty="0" smtClean="0">
                        <a:solidFill>
                          <a:schemeClr val="tx1"/>
                        </a:solidFill>
                        <a:latin typeface="Times New Roman" pitchFamily="18" charset="0"/>
                        <a:ea typeface="+mn-ea"/>
                        <a:cs typeface="Times New Roman" pitchFamily="18" charset="0"/>
                      </a:endParaRPr>
                    </a:p>
                  </a:txBody>
                  <a:tcPr marT="45715" marB="45715"/>
                </a:tc>
                <a:tc hMerge="1">
                  <a:txBody>
                    <a:bodyPr/>
                    <a:lstStyle/>
                    <a:p>
                      <a:endParaRPr lang="tr-TR" dirty="0"/>
                    </a:p>
                  </a:txBody>
                  <a:tcPr/>
                </a:tc>
              </a:tr>
              <a:tr h="365819">
                <a:tc>
                  <a:txBody>
                    <a:bodyPr/>
                    <a:lstStyle/>
                    <a:p>
                      <a:r>
                        <a:rPr lang="tr-TR" sz="1800" b="1" dirty="0" smtClean="0"/>
                        <a:t>Sunulan Program:</a:t>
                      </a:r>
                      <a:endParaRPr lang="tr-TR" sz="1800" b="1" dirty="0"/>
                    </a:p>
                  </a:txBody>
                  <a:tcPr marT="45715" marB="45715"/>
                </a:tc>
                <a:tc>
                  <a:txBody>
                    <a:bodyPr/>
                    <a:lstStyle/>
                    <a:p>
                      <a:pPr algn="ctr"/>
                      <a:r>
                        <a:rPr lang="tr-TR" sz="1800" dirty="0" smtClean="0">
                          <a:latin typeface="Times New Roman" panose="02020603050405020304" pitchFamily="18" charset="0"/>
                          <a:cs typeface="Times New Roman" panose="02020603050405020304" pitchFamily="18" charset="0"/>
                        </a:rPr>
                        <a:t>Kalkınma Bakanlığı 2013 Yılı Yatırım Programı</a:t>
                      </a:r>
                      <a:endParaRPr lang="tr-TR" sz="1800" dirty="0"/>
                    </a:p>
                  </a:txBody>
                  <a:tcPr marT="45715" marB="45715"/>
                </a:tc>
              </a:tr>
              <a:tr h="396286">
                <a:tc>
                  <a:txBody>
                    <a:bodyPr/>
                    <a:lstStyle/>
                    <a:p>
                      <a:pPr marL="0" algn="l" defTabSz="914400" rtl="0" eaLnBrk="1" latinLnBrk="0" hangingPunct="1"/>
                      <a:r>
                        <a:rPr lang="tr-TR" sz="1800" b="1" kern="1200" dirty="0" smtClean="0">
                          <a:solidFill>
                            <a:schemeClr val="dk1"/>
                          </a:solidFill>
                          <a:latin typeface="+mn-lt"/>
                          <a:ea typeface="+mn-ea"/>
                          <a:cs typeface="+mn-cs"/>
                        </a:rPr>
                        <a:t>Bütçe:</a:t>
                      </a:r>
                      <a:endParaRPr lang="tr-TR" sz="1800" b="1" kern="1200" dirty="0">
                        <a:solidFill>
                          <a:schemeClr val="dk1"/>
                        </a:solidFill>
                        <a:latin typeface="+mn-lt"/>
                        <a:ea typeface="+mn-ea"/>
                        <a:cs typeface="+mn-cs"/>
                      </a:endParaRPr>
                    </a:p>
                  </a:txBody>
                  <a:tcPr marT="45715" marB="45715"/>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1800" b="0" kern="1200" dirty="0" smtClean="0">
                          <a:solidFill>
                            <a:schemeClr val="tx1"/>
                          </a:solidFill>
                          <a:latin typeface="Times New Roman" pitchFamily="18" charset="0"/>
                          <a:ea typeface="+mn-ea"/>
                          <a:cs typeface="Times New Roman" pitchFamily="18" charset="0"/>
                        </a:rPr>
                        <a:t>559.000 TL</a:t>
                      </a:r>
                    </a:p>
                  </a:txBody>
                  <a:tcPr marT="45715" marB="45715"/>
                </a:tc>
              </a:tr>
              <a:tr h="9145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dirty="0" smtClean="0"/>
                        <a:t>Proje</a:t>
                      </a:r>
                      <a:r>
                        <a:rPr lang="tr-TR" sz="1800" b="1" baseline="0" dirty="0" smtClean="0"/>
                        <a:t> Bileşenleri:</a:t>
                      </a:r>
                      <a:endParaRPr lang="tr-TR" sz="1800" b="1" dirty="0" smtClean="0"/>
                    </a:p>
                  </a:txBody>
                  <a:tcPr marT="45715" marB="45715"/>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1800" dirty="0" smtClean="0">
                          <a:latin typeface="Times New Roman" pitchFamily="18" charset="0"/>
                          <a:cs typeface="Times New Roman" pitchFamily="18" charset="0"/>
                        </a:rPr>
                        <a:t>Yeterlik ve yetkilendirme işlemleri, Çevre Referans  Laboratuvarı hizmetleri ve Emisyon ölçüm işleri olmak üzere üç modülden oluşmaktadır</a:t>
                      </a:r>
                      <a:endParaRPr lang="tr-TR" sz="1800" b="0" kern="1200" dirty="0" smtClean="0">
                        <a:solidFill>
                          <a:schemeClr val="tx1"/>
                        </a:solidFill>
                        <a:latin typeface="Times New Roman" pitchFamily="18" charset="0"/>
                        <a:ea typeface="+mn-ea"/>
                        <a:cs typeface="Times New Roman" pitchFamily="18" charset="0"/>
                      </a:endParaRPr>
                    </a:p>
                  </a:txBody>
                  <a:tcPr marT="45715" marB="45715"/>
                </a:tc>
              </a:tr>
              <a:tr h="365819">
                <a:tc>
                  <a:txBody>
                    <a:bodyPr/>
                    <a:lstStyle/>
                    <a:p>
                      <a:r>
                        <a:rPr lang="tr-TR" sz="1800" b="1" dirty="0" smtClean="0"/>
                        <a:t>Proje Süresi:</a:t>
                      </a:r>
                      <a:endParaRPr lang="tr-TR" sz="1800" b="1" dirty="0"/>
                    </a:p>
                  </a:txBody>
                  <a:tcPr marT="45715" marB="45715"/>
                </a:tc>
                <a:tc>
                  <a:txBody>
                    <a:bodyPr/>
                    <a:lstStyle/>
                    <a:p>
                      <a:pPr algn="ctr"/>
                      <a:r>
                        <a:rPr lang="tr-TR" sz="1800" b="0" kern="1200" dirty="0" smtClean="0">
                          <a:solidFill>
                            <a:schemeClr val="tx1"/>
                          </a:solidFill>
                          <a:latin typeface="Times New Roman" pitchFamily="18" charset="0"/>
                          <a:ea typeface="+mn-ea"/>
                          <a:cs typeface="Times New Roman" pitchFamily="18" charset="0"/>
                        </a:rPr>
                        <a:t>2014– 2015</a:t>
                      </a:r>
                      <a:endParaRPr lang="tr-TR" sz="1800" b="0" kern="1200" dirty="0">
                        <a:solidFill>
                          <a:schemeClr val="tx1"/>
                        </a:solidFill>
                        <a:latin typeface="Times New Roman" pitchFamily="18" charset="0"/>
                        <a:ea typeface="+mn-ea"/>
                        <a:cs typeface="Times New Roman" pitchFamily="18" charset="0"/>
                      </a:endParaRPr>
                    </a:p>
                  </a:txBody>
                  <a:tcPr marT="45715" marB="45715"/>
                </a:tc>
              </a:tr>
              <a:tr h="1188985">
                <a:tc>
                  <a:txBody>
                    <a:bodyPr/>
                    <a:lstStyle/>
                    <a:p>
                      <a:r>
                        <a:rPr lang="tr-TR" sz="1800" b="1" dirty="0" smtClean="0"/>
                        <a:t>Mevcut Durum:</a:t>
                      </a:r>
                      <a:endParaRPr lang="tr-TR" sz="1800" b="1" dirty="0"/>
                    </a:p>
                  </a:txBody>
                  <a:tcPr marT="45715" marB="45715"/>
                </a:tc>
                <a:tc>
                  <a:txBody>
                    <a:bodyPr/>
                    <a:lstStyle/>
                    <a:p>
                      <a:pPr algn="just"/>
                      <a:r>
                        <a:rPr lang="tr-TR" sz="1800" dirty="0" smtClean="0">
                          <a:latin typeface="Times New Roman" pitchFamily="18" charset="0"/>
                          <a:cs typeface="Times New Roman" pitchFamily="18" charset="0"/>
                        </a:rPr>
                        <a:t>2015 yılı sonunda proje tamamlanmıştır. </a:t>
                      </a:r>
                      <a:r>
                        <a:rPr lang="tr-TR" altLang="tr-TR" sz="1800" kern="1200" dirty="0" smtClean="0">
                          <a:solidFill>
                            <a:schemeClr val="dk1"/>
                          </a:solidFill>
                          <a:latin typeface="Times New Roman" pitchFamily="18" charset="0"/>
                          <a:ea typeface="+mn-ea"/>
                          <a:cs typeface="Times New Roman" pitchFamily="18" charset="0"/>
                        </a:rPr>
                        <a:t>Bakanlığımızca yetkili laboratuvarlar mevcut belge ve bilgilerini yazılıma aktarmış olup, 2016 Nisan ayı içerisinde laboratuvarların belgelendirmesi işlemleri yazılım üzerinden yapılmaya başlanmıştır.</a:t>
                      </a:r>
                    </a:p>
                  </a:txBody>
                  <a:tcPr marT="45715" marB="45715"/>
                </a:tc>
              </a:tr>
            </a:tbl>
          </a:graphicData>
        </a:graphic>
      </p:graphicFrame>
      <p:sp>
        <p:nvSpPr>
          <p:cNvPr id="6170"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1430490605"/>
      </p:ext>
    </p:extLst>
  </p:cSld>
  <p:clrMapOvr>
    <a:masterClrMapping/>
  </p:clrMapOvr>
  <p:transition spd="slow">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3663832160"/>
              </p:ext>
            </p:extLst>
          </p:nvPr>
        </p:nvGraphicFramePr>
        <p:xfrm>
          <a:off x="0" y="1219200"/>
          <a:ext cx="9144000" cy="5648325"/>
        </p:xfrm>
        <a:graphic>
          <a:graphicData uri="http://schemas.openxmlformats.org/drawingml/2006/table">
            <a:tbl>
              <a:tblPr firstRow="1" bandRow="1">
                <a:tableStyleId>{5C22544A-7EE6-4342-B048-85BDC9FD1C3A}</a:tableStyleId>
              </a:tblPr>
              <a:tblGrid>
                <a:gridCol w="1969476"/>
                <a:gridCol w="7174524"/>
              </a:tblGrid>
              <a:tr h="57911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tx1"/>
                          </a:solidFill>
                          <a:latin typeface="Times New Roman" pitchFamily="18" charset="0"/>
                          <a:cs typeface="Times New Roman" pitchFamily="18" charset="0"/>
                        </a:rPr>
                        <a:t>Proje Adı ve Numarası :</a:t>
                      </a:r>
                      <a:r>
                        <a:rPr lang="tr-TR" sz="1600" baseline="0" dirty="0" smtClean="0">
                          <a:solidFill>
                            <a:schemeClr val="tx1"/>
                          </a:solidFill>
                          <a:latin typeface="Times New Roman" pitchFamily="18" charset="0"/>
                          <a:cs typeface="Times New Roman" pitchFamily="18" charset="0"/>
                        </a:rPr>
                        <a:t> </a:t>
                      </a:r>
                      <a:r>
                        <a:rPr lang="tr-TR" sz="1600" b="0" kern="1200" dirty="0" smtClean="0">
                          <a:solidFill>
                            <a:schemeClr val="tx1"/>
                          </a:solidFill>
                          <a:latin typeface="Times New Roman" pitchFamily="18" charset="0"/>
                          <a:ea typeface="+mn-ea"/>
                          <a:cs typeface="Times New Roman" pitchFamily="18" charset="0"/>
                        </a:rPr>
                        <a:t>Hava Kalitesinin Ön Değerlendirilmesi ve Ölçüm Araçlarının Yenilenmesi Projesi - 2010K100030</a:t>
                      </a:r>
                      <a:endParaRPr lang="tr-TR" sz="1600" dirty="0" smtClean="0">
                        <a:solidFill>
                          <a:schemeClr val="tx1"/>
                        </a:solidFill>
                        <a:latin typeface="Times New Roman" pitchFamily="18" charset="0"/>
                        <a:cs typeface="Times New Roman" pitchFamily="18" charset="0"/>
                      </a:endParaRPr>
                    </a:p>
                  </a:txBody>
                  <a:tcPr marT="45706" marB="45706"/>
                </a:tc>
                <a:tc hMerge="1">
                  <a:txBody>
                    <a:bodyPr/>
                    <a:lstStyle/>
                    <a:p>
                      <a:endParaRPr lang="tr-TR" dirty="0"/>
                    </a:p>
                  </a:txBody>
                  <a:tcPr/>
                </a:tc>
              </a:tr>
              <a:tr h="893150">
                <a:tc gridSpan="2">
                  <a:txBody>
                    <a:bodyPr/>
                    <a:lstStyle/>
                    <a:p>
                      <a:pPr algn="ctr" defTabSz="273050">
                        <a:spcBef>
                          <a:spcPts val="600"/>
                        </a:spcBef>
                        <a:spcAft>
                          <a:spcPts val="600"/>
                        </a:spcAft>
                        <a:tabLst/>
                        <a:defRPr/>
                      </a:pPr>
                      <a:r>
                        <a:rPr lang="tr-TR" sz="1600" b="1" kern="1200" dirty="0" smtClean="0">
                          <a:solidFill>
                            <a:schemeClr val="tx1"/>
                          </a:solidFill>
                          <a:latin typeface="Times New Roman" pitchFamily="18" charset="0"/>
                          <a:ea typeface="+mn-ea"/>
                          <a:cs typeface="Times New Roman" pitchFamily="18" charset="0"/>
                        </a:rPr>
                        <a:t>Projenin Amacı</a:t>
                      </a:r>
                      <a:r>
                        <a:rPr lang="tr-TR" sz="1600" dirty="0" smtClean="0">
                          <a:latin typeface="Times New Roman" panose="02020603050405020304" pitchFamily="18" charset="0"/>
                          <a:cs typeface="Times New Roman" panose="02020603050405020304" pitchFamily="18" charset="0"/>
                        </a:rPr>
                        <a:t>: </a:t>
                      </a:r>
                      <a:r>
                        <a:rPr lang="tr-TR" sz="1600" b="0" kern="1200" dirty="0" smtClean="0">
                          <a:solidFill>
                            <a:schemeClr val="tx1"/>
                          </a:solidFill>
                          <a:latin typeface="Times New Roman" pitchFamily="18" charset="0"/>
                          <a:ea typeface="+mn-ea"/>
                          <a:cs typeface="Times New Roman" pitchFamily="18" charset="0"/>
                        </a:rPr>
                        <a:t>Hava Kalitesinin Değerlendirilmesi ve Yönetimi Yönetmeliğinin Ek-I inde yer alan kirleticiler bazında sabit istasyon yerleri Ek-</a:t>
                      </a:r>
                      <a:r>
                        <a:rPr lang="tr-TR" sz="1600" b="0" kern="1200" dirty="0" err="1" smtClean="0">
                          <a:solidFill>
                            <a:schemeClr val="tx1"/>
                          </a:solidFill>
                          <a:latin typeface="Times New Roman" pitchFamily="18" charset="0"/>
                          <a:ea typeface="+mn-ea"/>
                          <a:cs typeface="Times New Roman" pitchFamily="18" charset="0"/>
                        </a:rPr>
                        <a:t>II’de</a:t>
                      </a:r>
                      <a:r>
                        <a:rPr lang="tr-TR" sz="1600" b="0" kern="1200" dirty="0" smtClean="0">
                          <a:solidFill>
                            <a:schemeClr val="tx1"/>
                          </a:solidFill>
                          <a:latin typeface="Times New Roman" pitchFamily="18" charset="0"/>
                          <a:ea typeface="+mn-ea"/>
                          <a:cs typeface="Times New Roman" pitchFamily="18" charset="0"/>
                        </a:rPr>
                        <a:t> yer alan hükümler çerçevesinde gözden geçirilecek,  bölge ve alt bölgelerde mevcut ve ilave istasyon sayısı, yeri ve ölçülecek parametreler belirlenerek, raporlanacaktır.  </a:t>
                      </a:r>
                    </a:p>
                  </a:txBody>
                  <a:tcPr marT="45706" marB="45706"/>
                </a:tc>
                <a:tc hMerge="1">
                  <a:txBody>
                    <a:bodyPr/>
                    <a:lstStyle/>
                    <a:p>
                      <a:endParaRPr lang="tr-TR" dirty="0"/>
                    </a:p>
                  </a:txBody>
                  <a:tcPr/>
                </a:tc>
              </a:tr>
              <a:tr h="335263">
                <a:tc>
                  <a:txBody>
                    <a:bodyPr/>
                    <a:lstStyle/>
                    <a:p>
                      <a:r>
                        <a:rPr lang="tr-TR" sz="1600" b="1" dirty="0" smtClean="0"/>
                        <a:t>Sunulan Program:</a:t>
                      </a:r>
                      <a:endParaRPr lang="tr-TR" sz="1600" b="1" dirty="0"/>
                    </a:p>
                  </a:txBody>
                  <a:tcPr marT="45706" marB="45706"/>
                </a:tc>
                <a:tc>
                  <a:txBody>
                    <a:bodyPr/>
                    <a:lstStyle/>
                    <a:p>
                      <a:pPr algn="ctr"/>
                      <a:r>
                        <a:rPr lang="tr-TR" sz="1600" dirty="0" smtClean="0">
                          <a:latin typeface="Times New Roman" panose="02020603050405020304" pitchFamily="18" charset="0"/>
                          <a:cs typeface="Times New Roman" panose="02020603050405020304" pitchFamily="18" charset="0"/>
                        </a:rPr>
                        <a:t>Kalkınma Bakanlığı Yatırım Programı</a:t>
                      </a:r>
                      <a:endParaRPr lang="tr-TR" sz="1600" dirty="0"/>
                    </a:p>
                  </a:txBody>
                  <a:tcPr marT="45706" marB="45706"/>
                </a:tc>
              </a:tr>
              <a:tr h="335263">
                <a:tc>
                  <a:txBody>
                    <a:bodyPr/>
                    <a:lstStyle/>
                    <a:p>
                      <a:pPr marL="0" algn="l" defTabSz="914400" rtl="0" eaLnBrk="1" latinLnBrk="0" hangingPunct="1"/>
                      <a:r>
                        <a:rPr lang="tr-TR" sz="1600" b="1" kern="1200" dirty="0" smtClean="0">
                          <a:solidFill>
                            <a:schemeClr val="dk1"/>
                          </a:solidFill>
                          <a:latin typeface="+mn-lt"/>
                          <a:ea typeface="+mn-ea"/>
                          <a:cs typeface="+mn-cs"/>
                        </a:rPr>
                        <a:t>Bütçe:</a:t>
                      </a:r>
                      <a:endParaRPr lang="tr-TR" sz="1600" b="1" kern="1200" dirty="0">
                        <a:solidFill>
                          <a:schemeClr val="dk1"/>
                        </a:solidFill>
                        <a:latin typeface="+mn-lt"/>
                        <a:ea typeface="+mn-ea"/>
                        <a:cs typeface="+mn-cs"/>
                      </a:endParaRPr>
                    </a:p>
                  </a:txBody>
                  <a:tcPr marT="45706" marB="45706"/>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1600" b="0" kern="1200" dirty="0" smtClean="0">
                          <a:solidFill>
                            <a:schemeClr val="tx1"/>
                          </a:solidFill>
                          <a:latin typeface="Times New Roman" pitchFamily="18" charset="0"/>
                          <a:ea typeface="+mn-ea"/>
                          <a:cs typeface="Times New Roman" pitchFamily="18" charset="0"/>
                        </a:rPr>
                        <a:t>9.556.000 TL</a:t>
                      </a:r>
                    </a:p>
                  </a:txBody>
                  <a:tcPr marT="45706" marB="45706"/>
                </a:tc>
              </a:tr>
              <a:tr h="335263">
                <a:tc>
                  <a:txBody>
                    <a:bodyPr/>
                    <a:lstStyle/>
                    <a:p>
                      <a:r>
                        <a:rPr lang="tr-TR" sz="1600" b="1" dirty="0" smtClean="0"/>
                        <a:t>Proje Süresi:</a:t>
                      </a:r>
                      <a:endParaRPr lang="tr-TR" sz="1600" b="1" dirty="0"/>
                    </a:p>
                  </a:txBody>
                  <a:tcPr marT="45706" marB="45706"/>
                </a:tc>
                <a:tc>
                  <a:txBody>
                    <a:bodyPr/>
                    <a:lstStyle/>
                    <a:p>
                      <a:pPr algn="ctr"/>
                      <a:r>
                        <a:rPr lang="tr-TR" sz="1600" b="0" kern="1200" dirty="0" smtClean="0">
                          <a:solidFill>
                            <a:schemeClr val="tx1"/>
                          </a:solidFill>
                          <a:latin typeface="Times New Roman" pitchFamily="18" charset="0"/>
                          <a:ea typeface="+mn-ea"/>
                          <a:cs typeface="Times New Roman" pitchFamily="18" charset="0"/>
                        </a:rPr>
                        <a:t>2010 - 2017</a:t>
                      </a:r>
                      <a:endParaRPr lang="tr-TR" sz="1600" b="0" kern="1200" dirty="0">
                        <a:solidFill>
                          <a:schemeClr val="tx1"/>
                        </a:solidFill>
                        <a:latin typeface="Times New Roman" pitchFamily="18" charset="0"/>
                        <a:ea typeface="+mn-ea"/>
                        <a:cs typeface="Times New Roman" pitchFamily="18" charset="0"/>
                      </a:endParaRPr>
                    </a:p>
                  </a:txBody>
                  <a:tcPr marT="45706" marB="45706"/>
                </a:tc>
              </a:tr>
              <a:tr h="3170271">
                <a:tc>
                  <a:txBody>
                    <a:bodyPr/>
                    <a:lstStyle/>
                    <a:p>
                      <a:r>
                        <a:rPr lang="tr-TR" sz="1600" b="1" dirty="0" smtClean="0"/>
                        <a:t>Mevcut Durum:</a:t>
                      </a:r>
                      <a:endParaRPr lang="tr-TR" sz="1600" b="1" dirty="0"/>
                    </a:p>
                  </a:txBody>
                  <a:tcPr marT="45706" marB="45706"/>
                </a:tc>
                <a:tc>
                  <a:txBody>
                    <a:bodyPr/>
                    <a:lstStyle/>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dirty="0" smtClean="0">
                          <a:solidFill>
                            <a:schemeClr val="tx1"/>
                          </a:solidFill>
                          <a:latin typeface="Times New Roman" pitchFamily="18" charset="0"/>
                          <a:ea typeface="+mn-ea"/>
                          <a:cs typeface="Times New Roman" pitchFamily="18" charset="0"/>
                        </a:rPr>
                        <a:t>Samsun THM</a:t>
                      </a:r>
                      <a:r>
                        <a:rPr lang="tr-TR" sz="1400" b="0" kern="1200" baseline="0" dirty="0" smtClean="0">
                          <a:solidFill>
                            <a:schemeClr val="tx1"/>
                          </a:solidFill>
                          <a:latin typeface="Times New Roman" pitchFamily="18" charset="0"/>
                          <a:ea typeface="+mn-ea"/>
                          <a:cs typeface="Times New Roman" pitchFamily="18" charset="0"/>
                        </a:rPr>
                        <a:t>’ ye bağlı illerde (Samsun, Amasya, Çorum, Giresun, Ordu, Sinop, Sivas ve Tokat) 2012 yılı Mart ayında,</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İzmir THM’ ye bağlı iller (İzmir, Aydın, Denizli, Manisa, Muğla ve Uşak) ile Erzurum THM’ ye bağlı illerde (Erzurum, Ağrı, Ardahan, Artvin, Bayburt, Erzincan, Gümüşhane, Iğdır, Kars, Trabzon ve Rize) 2014 Nisan ayında,</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Ankara THM’ ye bağlı illerde (Ankara, Bartın, Bolu, Çankırı, Düzce, Eskişehir, Karabük, Kastamonu, Kırıkkale, Kırşehir, Kütahya, Yozgat ve Zonguldak) illerinde 2015 Aralık ayında tamamlanmış olup, </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Ayrıca Adana THM’ ye bağlı iller (Adana, Gaziantep, Hatay, Kahramanmaraş, Kilis, Mersin ve Osmaniye)ile Konya THM’ ye bağlı iller (Konya, Isparta, Burdur, Antalya, Karaman, Niğde, Aksaray, Afyonkarahisar, Nevşehir ve Kayseri) 2016 Şubat ayında tamamlanmıştır.</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Diyarbakır THM’ ye bağlı illerde (Diyarbakır, Urfa, Mardin, Şırnak, Hakkari, Siirt, Van, Bitlis, Batman, Muş, 31 19 Bingöl, Tunceli, Elazığ, Malatya, Adıyaman) ise </a:t>
                      </a:r>
                      <a:r>
                        <a:rPr lang="tr-TR" altLang="tr-TR" sz="1400" dirty="0" smtClean="0">
                          <a:latin typeface="Times New Roman" pitchFamily="18" charset="0"/>
                          <a:cs typeface="Times New Roman" pitchFamily="18" charset="0"/>
                        </a:rPr>
                        <a:t>bölgedeki koşullar nedeniyle tamamlanamamıştır.</a:t>
                      </a:r>
                      <a:endParaRPr lang="tr-TR" sz="1700" b="0" kern="1200" dirty="0" smtClean="0">
                        <a:solidFill>
                          <a:schemeClr val="tx1"/>
                        </a:solidFill>
                        <a:latin typeface="Times New Roman" pitchFamily="18" charset="0"/>
                        <a:ea typeface="+mn-ea"/>
                        <a:cs typeface="Times New Roman" pitchFamily="18" charset="0"/>
                      </a:endParaRPr>
                    </a:p>
                  </a:txBody>
                  <a:tcPr marT="45706" marB="45706"/>
                </a:tc>
              </a:tr>
            </a:tbl>
          </a:graphicData>
        </a:graphic>
      </p:graphicFrame>
      <p:sp>
        <p:nvSpPr>
          <p:cNvPr id="7191"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4236459087"/>
      </p:ext>
    </p:extLst>
  </p:cSld>
  <p:clrMapOvr>
    <a:masterClrMapping/>
  </p:clrMapOvr>
  <p:transition spd="slow">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2037616834"/>
              </p:ext>
            </p:extLst>
          </p:nvPr>
        </p:nvGraphicFramePr>
        <p:xfrm>
          <a:off x="152400" y="1219200"/>
          <a:ext cx="8763001" cy="5071370"/>
        </p:xfrm>
        <a:graphic>
          <a:graphicData uri="http://schemas.openxmlformats.org/drawingml/2006/table">
            <a:tbl>
              <a:tblPr firstRow="1" bandRow="1">
                <a:tableStyleId>{5C22544A-7EE6-4342-B048-85BDC9FD1C3A}</a:tableStyleId>
              </a:tblPr>
              <a:tblGrid>
                <a:gridCol w="1887415"/>
                <a:gridCol w="6875586"/>
              </a:tblGrid>
              <a:tr h="757663">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tx1"/>
                          </a:solidFill>
                          <a:latin typeface="Times New Roman" pitchFamily="18" charset="0"/>
                          <a:cs typeface="Times New Roman" pitchFamily="18" charset="0"/>
                        </a:rPr>
                        <a:t>Proje Adı ve Numarası :</a:t>
                      </a:r>
                      <a:r>
                        <a:rPr lang="tr-TR" sz="1600" baseline="0" dirty="0" smtClean="0">
                          <a:solidFill>
                            <a:schemeClr val="tx1"/>
                          </a:solidFill>
                          <a:latin typeface="Times New Roman" pitchFamily="18" charset="0"/>
                          <a:cs typeface="Times New Roman" pitchFamily="18" charset="0"/>
                        </a:rPr>
                        <a:t> </a:t>
                      </a:r>
                      <a:r>
                        <a:rPr lang="tr-TR" sz="1600" b="0" kern="1200" baseline="0" dirty="0" smtClean="0">
                          <a:solidFill>
                            <a:schemeClr val="tx1"/>
                          </a:solidFill>
                          <a:latin typeface="Times New Roman" pitchFamily="18" charset="0"/>
                          <a:ea typeface="+mn-ea"/>
                          <a:cs typeface="Times New Roman" pitchFamily="18" charset="0"/>
                        </a:rPr>
                        <a:t>Proje Numaralı  Temiz Hava Merkezleri Hizmet Binası İnşaatı-1 (Samsun, Erzurum)</a:t>
                      </a:r>
                    </a:p>
                    <a:p>
                      <a:pPr marL="0" marR="0" indent="0" algn="ctr" defTabSz="914400" rtl="0" eaLnBrk="1" fontAlgn="auto" latinLnBrk="0" hangingPunct="1">
                        <a:lnSpc>
                          <a:spcPct val="100000"/>
                        </a:lnSpc>
                        <a:spcBef>
                          <a:spcPts val="0"/>
                        </a:spcBef>
                        <a:spcAft>
                          <a:spcPts val="0"/>
                        </a:spcAft>
                        <a:buClrTx/>
                        <a:buSzTx/>
                        <a:buFontTx/>
                        <a:buNone/>
                        <a:tabLst/>
                        <a:defRPr/>
                      </a:pPr>
                      <a:r>
                        <a:rPr lang="tr-TR" sz="1600" b="0" kern="1200" baseline="0" dirty="0" smtClean="0">
                          <a:solidFill>
                            <a:schemeClr val="tx1"/>
                          </a:solidFill>
                          <a:latin typeface="Times New Roman" pitchFamily="18" charset="0"/>
                          <a:ea typeface="+mn-ea"/>
                          <a:cs typeface="Times New Roman" pitchFamily="18" charset="0"/>
                        </a:rPr>
                        <a:t>2011K100290  </a:t>
                      </a:r>
                    </a:p>
                  </a:txBody>
                  <a:tcPr marT="45709" marB="45709"/>
                </a:tc>
                <a:tc hMerge="1">
                  <a:txBody>
                    <a:bodyPr/>
                    <a:lstStyle/>
                    <a:p>
                      <a:endParaRPr lang="tr-TR" dirty="0"/>
                    </a:p>
                  </a:txBody>
                  <a:tcPr/>
                </a:tc>
              </a:tr>
              <a:tr h="1234722">
                <a:tc gridSpan="2">
                  <a:txBody>
                    <a:bodyPr/>
                    <a:lstStyle/>
                    <a:p>
                      <a:pPr algn="just">
                        <a:spcBef>
                          <a:spcPts val="600"/>
                        </a:spcBef>
                        <a:spcAft>
                          <a:spcPts val="600"/>
                        </a:spcAft>
                        <a:defRPr/>
                      </a:pPr>
                      <a:r>
                        <a:rPr lang="tr-TR" sz="1600" b="1" kern="1200" dirty="0" smtClean="0">
                          <a:solidFill>
                            <a:schemeClr val="tx1"/>
                          </a:solidFill>
                          <a:latin typeface="Times New Roman" pitchFamily="18" charset="0"/>
                          <a:ea typeface="+mn-ea"/>
                          <a:cs typeface="Times New Roman" pitchFamily="18" charset="0"/>
                        </a:rPr>
                        <a:t>Projenin Amacı</a:t>
                      </a:r>
                      <a:r>
                        <a:rPr lang="tr-TR" sz="1600"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Bu projenin amacı;</a:t>
                      </a:r>
                      <a:r>
                        <a:rPr lang="tr-TR" sz="1800" baseline="0" dirty="0" smtClean="0">
                          <a:latin typeface="Times New Roman" panose="02020603050405020304" pitchFamily="18" charset="0"/>
                          <a:cs typeface="Times New Roman" panose="02020603050405020304" pitchFamily="18" charset="0"/>
                        </a:rPr>
                        <a:t> </a:t>
                      </a:r>
                      <a:r>
                        <a:rPr lang="tr-TR" sz="1600" b="0" kern="1200" baseline="0" dirty="0" smtClean="0">
                          <a:solidFill>
                            <a:schemeClr val="tx1"/>
                          </a:solidFill>
                          <a:latin typeface="Times New Roman" pitchFamily="18" charset="0"/>
                          <a:ea typeface="+mn-ea"/>
                          <a:cs typeface="Times New Roman" pitchFamily="18" charset="0"/>
                        </a:rPr>
                        <a:t>AB uyum sürecinde Bakanlığımız sorumluluğunda olan Hava kalitesi  Çerçeve direktifi, kardeş direktifleri- Avrupa için temiz hava direktif gerekliliklerine uygun  hava kalitesi izleme sürecinin etkin yürütülmesi için  Çevre Faslı Müzakere Pozisyon Belgesi , Ulusal Program 2012-2017 </a:t>
                      </a:r>
                      <a:r>
                        <a:rPr lang="tr-TR" sz="1600" b="0" kern="1200" baseline="0" dirty="0" err="1" smtClean="0">
                          <a:solidFill>
                            <a:schemeClr val="tx1"/>
                          </a:solidFill>
                          <a:latin typeface="Times New Roman" pitchFamily="18" charset="0"/>
                          <a:ea typeface="+mn-ea"/>
                          <a:cs typeface="Times New Roman" pitchFamily="18" charset="0"/>
                        </a:rPr>
                        <a:t>Starteji</a:t>
                      </a:r>
                      <a:r>
                        <a:rPr lang="tr-TR" sz="1600" b="0" kern="1200" baseline="0" dirty="0" smtClean="0">
                          <a:solidFill>
                            <a:schemeClr val="tx1"/>
                          </a:solidFill>
                          <a:latin typeface="Times New Roman" pitchFamily="18" charset="0"/>
                          <a:ea typeface="+mn-ea"/>
                          <a:cs typeface="Times New Roman" pitchFamily="18" charset="0"/>
                        </a:rPr>
                        <a:t> Planı, Ulusal Temiz Hava Eylem Planı dokümanlarında belirtilen bölgesel yapılanma için her bir bölge merkezinde kurulacak bina inşaatının tamamlanmasıdır.</a:t>
                      </a:r>
                      <a:endParaRPr lang="tr-TR" sz="1600" b="0" kern="1200" dirty="0" smtClean="0">
                        <a:solidFill>
                          <a:schemeClr val="tx1"/>
                        </a:solidFill>
                        <a:latin typeface="Times New Roman" pitchFamily="18" charset="0"/>
                        <a:ea typeface="+mn-ea"/>
                        <a:cs typeface="Times New Roman" pitchFamily="18" charset="0"/>
                      </a:endParaRPr>
                    </a:p>
                  </a:txBody>
                  <a:tcPr marT="45709" marB="45709"/>
                </a:tc>
                <a:tc hMerge="1">
                  <a:txBody>
                    <a:bodyPr/>
                    <a:lstStyle/>
                    <a:p>
                      <a:endParaRPr lang="tr-TR" dirty="0"/>
                    </a:p>
                  </a:txBody>
                  <a:tcPr/>
                </a:tc>
              </a:tr>
              <a:tr h="533164">
                <a:tc>
                  <a:txBody>
                    <a:bodyPr/>
                    <a:lstStyle/>
                    <a:p>
                      <a:r>
                        <a:rPr lang="tr-TR" sz="1600" b="1" dirty="0" smtClean="0"/>
                        <a:t>Sunulan Program:</a:t>
                      </a:r>
                      <a:endParaRPr lang="tr-TR" sz="1600" b="1" dirty="0"/>
                    </a:p>
                  </a:txBody>
                  <a:tcPr marT="45709" marB="45709"/>
                </a:tc>
                <a:tc>
                  <a:txBody>
                    <a:bodyPr/>
                    <a:lstStyle/>
                    <a:p>
                      <a:pPr algn="ctr"/>
                      <a:r>
                        <a:rPr lang="tr-TR" sz="1600" dirty="0" smtClean="0">
                          <a:latin typeface="Times New Roman" panose="02020603050405020304" pitchFamily="18" charset="0"/>
                          <a:cs typeface="Times New Roman" panose="02020603050405020304" pitchFamily="18" charset="0"/>
                        </a:rPr>
                        <a:t>Kalkınma Bakanlığı Yatırım Programı</a:t>
                      </a:r>
                      <a:endParaRPr lang="tr-TR" sz="1600" dirty="0"/>
                    </a:p>
                  </a:txBody>
                  <a:tcPr marT="45709" marB="45709"/>
                </a:tc>
              </a:tr>
              <a:tr h="308665">
                <a:tc>
                  <a:txBody>
                    <a:bodyPr/>
                    <a:lstStyle/>
                    <a:p>
                      <a:pPr marL="0" algn="l" defTabSz="914400" rtl="0" eaLnBrk="1" latinLnBrk="0" hangingPunct="1"/>
                      <a:r>
                        <a:rPr lang="tr-TR" sz="1600" b="1" kern="1200" dirty="0" smtClean="0">
                          <a:solidFill>
                            <a:schemeClr val="dk1"/>
                          </a:solidFill>
                          <a:latin typeface="+mn-lt"/>
                          <a:ea typeface="+mn-ea"/>
                          <a:cs typeface="+mn-cs"/>
                        </a:rPr>
                        <a:t>Bütçe:</a:t>
                      </a:r>
                      <a:endParaRPr lang="tr-TR" sz="1600" b="1" kern="1200" dirty="0">
                        <a:solidFill>
                          <a:schemeClr val="dk1"/>
                        </a:solidFill>
                        <a:latin typeface="+mn-lt"/>
                        <a:ea typeface="+mn-ea"/>
                        <a:cs typeface="+mn-cs"/>
                      </a:endParaRPr>
                    </a:p>
                  </a:txBody>
                  <a:tcPr marT="45709" marB="45709"/>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1600" b="0" kern="1200" dirty="0" smtClean="0">
                          <a:solidFill>
                            <a:schemeClr val="tx1"/>
                          </a:solidFill>
                          <a:latin typeface="Times New Roman" pitchFamily="18" charset="0"/>
                          <a:ea typeface="+mn-ea"/>
                          <a:cs typeface="Times New Roman" pitchFamily="18" charset="0"/>
                        </a:rPr>
                        <a:t>7.420.000,00 TL</a:t>
                      </a:r>
                    </a:p>
                  </a:txBody>
                  <a:tcPr marT="45709" marB="45709"/>
                </a:tc>
              </a:tr>
              <a:tr h="308665">
                <a:tc>
                  <a:txBody>
                    <a:bodyPr/>
                    <a:lstStyle/>
                    <a:p>
                      <a:r>
                        <a:rPr lang="tr-TR" sz="1600" b="1" dirty="0" smtClean="0"/>
                        <a:t>Proje Süresi:</a:t>
                      </a:r>
                      <a:endParaRPr lang="tr-TR" sz="1600" b="1" dirty="0"/>
                    </a:p>
                  </a:txBody>
                  <a:tcPr marT="45709" marB="45709"/>
                </a:tc>
                <a:tc>
                  <a:txBody>
                    <a:bodyPr/>
                    <a:lstStyle/>
                    <a:p>
                      <a:pPr algn="ctr"/>
                      <a:r>
                        <a:rPr lang="tr-TR" sz="1600" b="0" kern="1200" dirty="0" smtClean="0">
                          <a:solidFill>
                            <a:schemeClr val="tx1"/>
                          </a:solidFill>
                          <a:latin typeface="Times New Roman" pitchFamily="18" charset="0"/>
                          <a:ea typeface="+mn-ea"/>
                          <a:cs typeface="Times New Roman" pitchFamily="18" charset="0"/>
                        </a:rPr>
                        <a:t>2011 - 2016</a:t>
                      </a:r>
                      <a:endParaRPr lang="tr-TR" sz="1600" b="0" kern="1200" dirty="0">
                        <a:solidFill>
                          <a:schemeClr val="tx1"/>
                        </a:solidFill>
                        <a:latin typeface="Times New Roman" pitchFamily="18" charset="0"/>
                        <a:ea typeface="+mn-ea"/>
                        <a:cs typeface="Times New Roman" pitchFamily="18" charset="0"/>
                      </a:endParaRPr>
                    </a:p>
                  </a:txBody>
                  <a:tcPr marT="45709" marB="45709"/>
                </a:tc>
              </a:tr>
              <a:tr h="1657720">
                <a:tc>
                  <a:txBody>
                    <a:bodyPr/>
                    <a:lstStyle/>
                    <a:p>
                      <a:r>
                        <a:rPr lang="tr-TR" sz="1600" b="1" dirty="0" smtClean="0"/>
                        <a:t>Mevcut Durum:</a:t>
                      </a:r>
                      <a:endParaRPr lang="tr-TR" sz="1600" b="1" dirty="0"/>
                    </a:p>
                  </a:txBody>
                  <a:tcPr marT="45709" marB="45709"/>
                </a:tc>
                <a:tc>
                  <a:txBody>
                    <a:bodyPr/>
                    <a:lstStyle/>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Erzurum ilinde  Çevre ve Şehircilik İl Müdürlüğüne ait  Ek Hizmet Binasının  tadilat projeleri İl müdürlüğünce hazırlanmış olup  binanın tadilatına Nisan  2015 yılında başlanmış olup Kasım 2015 yılında bina faaliyete hazır hale getirilmiştir.</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Samsun  İli </a:t>
                      </a:r>
                      <a:r>
                        <a:rPr lang="tr-TR" sz="1400" b="0" kern="1200" baseline="0" dirty="0" err="1" smtClean="0">
                          <a:solidFill>
                            <a:schemeClr val="tx1"/>
                          </a:solidFill>
                          <a:latin typeface="Times New Roman" pitchFamily="18" charset="0"/>
                          <a:ea typeface="+mn-ea"/>
                          <a:cs typeface="Times New Roman" pitchFamily="18" charset="0"/>
                        </a:rPr>
                        <a:t>Atakum</a:t>
                      </a:r>
                      <a:r>
                        <a:rPr lang="tr-TR" sz="1400" b="0" kern="1200" baseline="0" dirty="0" smtClean="0">
                          <a:solidFill>
                            <a:schemeClr val="tx1"/>
                          </a:solidFill>
                          <a:latin typeface="Times New Roman" pitchFamily="18" charset="0"/>
                          <a:ea typeface="+mn-ea"/>
                          <a:cs typeface="Times New Roman" pitchFamily="18" charset="0"/>
                        </a:rPr>
                        <a:t>  </a:t>
                      </a:r>
                      <a:r>
                        <a:rPr lang="tr-TR" sz="1400" b="0" kern="1200" baseline="0" dirty="0" err="1" smtClean="0">
                          <a:solidFill>
                            <a:schemeClr val="tx1"/>
                          </a:solidFill>
                          <a:latin typeface="Times New Roman" pitchFamily="18" charset="0"/>
                          <a:ea typeface="+mn-ea"/>
                          <a:cs typeface="Times New Roman" pitchFamily="18" charset="0"/>
                        </a:rPr>
                        <a:t>ilçesi’nde</a:t>
                      </a:r>
                      <a:r>
                        <a:rPr lang="tr-TR" sz="1400" b="0" kern="1200" baseline="0" dirty="0" smtClean="0">
                          <a:solidFill>
                            <a:schemeClr val="tx1"/>
                          </a:solidFill>
                          <a:latin typeface="Times New Roman" pitchFamily="18" charset="0"/>
                          <a:ea typeface="+mn-ea"/>
                          <a:cs typeface="Times New Roman" pitchFamily="18" charset="0"/>
                        </a:rPr>
                        <a:t>  Milli Emlak’tan tahsis edilen arazi üzerinde projesi İl müdürlüğünce hazırlanan bina inşaatına  Temmuz 2015 yılında başlanmış olup Ağustos 2016 tarihinde tamamlanmıştır.</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tr-TR" sz="1800" kern="1200" baseline="0" dirty="0" smtClean="0">
                        <a:solidFill>
                          <a:schemeClr val="dk1"/>
                        </a:solidFill>
                        <a:effectLst/>
                        <a:latin typeface="+mn-lt"/>
                        <a:ea typeface="+mn-ea"/>
                        <a:cs typeface="+mn-cs"/>
                      </a:endParaRPr>
                    </a:p>
                  </a:txBody>
                  <a:tcPr marT="45709" marB="45709"/>
                </a:tc>
              </a:tr>
            </a:tbl>
          </a:graphicData>
        </a:graphic>
      </p:graphicFrame>
      <p:sp>
        <p:nvSpPr>
          <p:cNvPr id="8215"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3816018746"/>
      </p:ext>
    </p:extLst>
  </p:cSld>
  <p:clrMapOvr>
    <a:masterClrMapping/>
  </p:clrMapOvr>
  <p:transition spd="slow">
    <p:cove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4053054968"/>
              </p:ext>
            </p:extLst>
          </p:nvPr>
        </p:nvGraphicFramePr>
        <p:xfrm>
          <a:off x="228600" y="792732"/>
          <a:ext cx="8763000" cy="5912868"/>
        </p:xfrm>
        <a:graphic>
          <a:graphicData uri="http://schemas.openxmlformats.org/drawingml/2006/table">
            <a:tbl>
              <a:tblPr firstRow="1" bandRow="1">
                <a:tableStyleId>{5C22544A-7EE6-4342-B048-85BDC9FD1C3A}</a:tableStyleId>
              </a:tblPr>
              <a:tblGrid>
                <a:gridCol w="1887414"/>
                <a:gridCol w="6875586"/>
              </a:tblGrid>
              <a:tr h="785936">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tx1"/>
                          </a:solidFill>
                          <a:latin typeface="Times New Roman" pitchFamily="18" charset="0"/>
                          <a:cs typeface="Times New Roman" pitchFamily="18" charset="0"/>
                        </a:rPr>
                        <a:t>Proje Adı ve Numarası :</a:t>
                      </a:r>
                      <a:r>
                        <a:rPr lang="tr-TR" sz="1600" baseline="0" dirty="0" smtClean="0">
                          <a:solidFill>
                            <a:schemeClr val="tx1"/>
                          </a:solidFill>
                          <a:latin typeface="Times New Roman" pitchFamily="18" charset="0"/>
                          <a:cs typeface="Times New Roman" pitchFamily="18" charset="0"/>
                        </a:rPr>
                        <a:t> </a:t>
                      </a:r>
                      <a:r>
                        <a:rPr lang="tr-TR" sz="1600" b="0" kern="1200" baseline="0" dirty="0" smtClean="0">
                          <a:solidFill>
                            <a:schemeClr val="tx1"/>
                          </a:solidFill>
                          <a:latin typeface="Times New Roman" pitchFamily="18" charset="0"/>
                          <a:ea typeface="+mn-ea"/>
                          <a:cs typeface="Times New Roman" pitchFamily="18" charset="0"/>
                        </a:rPr>
                        <a:t>2012K100120 Proje Numaralı  Temiz Hava Merkezleri Hizmet Binası İnşaatı-2 ( Konya, Adana, İzmir Diyarbakır )</a:t>
                      </a:r>
                    </a:p>
                    <a:p>
                      <a:pPr marL="0" marR="0" indent="0" algn="ctr" defTabSz="914400" rtl="0" eaLnBrk="1" fontAlgn="auto" latinLnBrk="0" hangingPunct="1">
                        <a:lnSpc>
                          <a:spcPct val="100000"/>
                        </a:lnSpc>
                        <a:spcBef>
                          <a:spcPts val="0"/>
                        </a:spcBef>
                        <a:spcAft>
                          <a:spcPts val="0"/>
                        </a:spcAft>
                        <a:buClrTx/>
                        <a:buSzTx/>
                        <a:buFontTx/>
                        <a:buNone/>
                        <a:tabLst/>
                        <a:defRPr/>
                      </a:pPr>
                      <a:r>
                        <a:rPr lang="tr-TR" sz="1600" b="0" kern="1200" baseline="0" dirty="0" smtClean="0">
                          <a:solidFill>
                            <a:schemeClr val="tx1"/>
                          </a:solidFill>
                          <a:latin typeface="Times New Roman" pitchFamily="18" charset="0"/>
                          <a:ea typeface="+mn-ea"/>
                          <a:cs typeface="Times New Roman" pitchFamily="18" charset="0"/>
                        </a:rPr>
                        <a:t>2012K100120  </a:t>
                      </a:r>
                    </a:p>
                  </a:txBody>
                  <a:tcPr marT="45699" marB="45699"/>
                </a:tc>
                <a:tc hMerge="1">
                  <a:txBody>
                    <a:bodyPr/>
                    <a:lstStyle/>
                    <a:p>
                      <a:endParaRPr lang="tr-TR" dirty="0"/>
                    </a:p>
                  </a:txBody>
                  <a:tcPr/>
                </a:tc>
              </a:tr>
              <a:tr h="1135259">
                <a:tc gridSpan="2">
                  <a:txBody>
                    <a:bodyPr/>
                    <a:lstStyle/>
                    <a:p>
                      <a:pPr marL="0" marR="0" indent="0" algn="just" defTabSz="914400" rtl="0" eaLnBrk="1" fontAlgn="auto" latinLnBrk="0" hangingPunct="1">
                        <a:lnSpc>
                          <a:spcPct val="100000"/>
                        </a:lnSpc>
                        <a:spcBef>
                          <a:spcPts val="600"/>
                        </a:spcBef>
                        <a:spcAft>
                          <a:spcPts val="600"/>
                        </a:spcAft>
                        <a:buClrTx/>
                        <a:buSzTx/>
                        <a:buFontTx/>
                        <a:buNone/>
                        <a:tabLst/>
                        <a:defRPr/>
                      </a:pPr>
                      <a:r>
                        <a:rPr lang="tr-TR" sz="1600" b="1" kern="1200" dirty="0" smtClean="0">
                          <a:solidFill>
                            <a:schemeClr val="tx1"/>
                          </a:solidFill>
                          <a:latin typeface="Times New Roman" pitchFamily="18" charset="0"/>
                          <a:ea typeface="+mn-ea"/>
                          <a:cs typeface="Times New Roman" pitchFamily="18" charset="0"/>
                        </a:rPr>
                        <a:t>Projenin Amacı</a:t>
                      </a:r>
                      <a:r>
                        <a:rPr lang="tr-TR" sz="1600" dirty="0" smtClean="0">
                          <a:latin typeface="Times New Roman" panose="02020603050405020304" pitchFamily="18" charset="0"/>
                          <a:cs typeface="Times New Roman" panose="02020603050405020304" pitchFamily="18" charset="0"/>
                        </a:rPr>
                        <a:t>: Bu projenin amacı;</a:t>
                      </a:r>
                      <a:r>
                        <a:rPr lang="tr-TR" sz="1600" baseline="0" dirty="0" smtClean="0">
                          <a:latin typeface="Times New Roman" panose="02020603050405020304" pitchFamily="18" charset="0"/>
                          <a:cs typeface="Times New Roman" panose="02020603050405020304" pitchFamily="18" charset="0"/>
                        </a:rPr>
                        <a:t> </a:t>
                      </a:r>
                      <a:r>
                        <a:rPr lang="tr-TR" sz="1400" b="0" kern="1200" baseline="0" dirty="0" smtClean="0">
                          <a:solidFill>
                            <a:schemeClr val="tx1"/>
                          </a:solidFill>
                          <a:latin typeface="Times New Roman" pitchFamily="18" charset="0"/>
                          <a:ea typeface="+mn-ea"/>
                          <a:cs typeface="Times New Roman" pitchFamily="18" charset="0"/>
                        </a:rPr>
                        <a:t>AB uyum sürecinde Bakanlığımız sorumluluğunda olan Hava kalitesi  Çerçeve direktifi, kardeş direktifleri- Avrupa için temiz hava direktif gerekliliklerine uygun  hava kalitesi izleme sürecinin etkin yürütülmesi için  Çevre Faslı Müzakere Pozisyon Belgesi , Ulusal Program 2012-2017 </a:t>
                      </a:r>
                      <a:r>
                        <a:rPr lang="tr-TR" sz="1400" b="0" kern="1200" baseline="0" dirty="0" err="1" smtClean="0">
                          <a:solidFill>
                            <a:schemeClr val="tx1"/>
                          </a:solidFill>
                          <a:latin typeface="Times New Roman" pitchFamily="18" charset="0"/>
                          <a:ea typeface="+mn-ea"/>
                          <a:cs typeface="Times New Roman" pitchFamily="18" charset="0"/>
                        </a:rPr>
                        <a:t>Starteji</a:t>
                      </a:r>
                      <a:r>
                        <a:rPr lang="tr-TR" sz="1400" b="0" kern="1200" baseline="0" dirty="0" smtClean="0">
                          <a:solidFill>
                            <a:schemeClr val="tx1"/>
                          </a:solidFill>
                          <a:latin typeface="Times New Roman" pitchFamily="18" charset="0"/>
                          <a:ea typeface="+mn-ea"/>
                          <a:cs typeface="Times New Roman" pitchFamily="18" charset="0"/>
                        </a:rPr>
                        <a:t> Planı, Ulusal Temiz Hava Eylem Planı dokümanlarında belirtilen bölgesel yapılanma için her bir bölge merkezinde kurulacak bina inşaatının tamamlanmasıdır.</a:t>
                      </a:r>
                    </a:p>
                  </a:txBody>
                  <a:tcPr marT="45699" marB="45699"/>
                </a:tc>
                <a:tc hMerge="1">
                  <a:txBody>
                    <a:bodyPr/>
                    <a:lstStyle/>
                    <a:p>
                      <a:endParaRPr lang="tr-TR" dirty="0"/>
                    </a:p>
                  </a:txBody>
                  <a:tcPr/>
                </a:tc>
              </a:tr>
              <a:tr h="553054">
                <a:tc>
                  <a:txBody>
                    <a:bodyPr/>
                    <a:lstStyle/>
                    <a:p>
                      <a:r>
                        <a:rPr lang="tr-TR" sz="1600" b="1" dirty="0" smtClean="0"/>
                        <a:t>Sunulan Program:</a:t>
                      </a:r>
                      <a:endParaRPr lang="tr-TR" sz="1600" b="1" dirty="0"/>
                    </a:p>
                  </a:txBody>
                  <a:tcPr marT="45699" marB="45699"/>
                </a:tc>
                <a:tc>
                  <a:txBody>
                    <a:bodyPr/>
                    <a:lstStyle/>
                    <a:p>
                      <a:pPr algn="ctr"/>
                      <a:r>
                        <a:rPr lang="tr-TR" sz="1600" dirty="0" smtClean="0">
                          <a:latin typeface="Times New Roman" panose="02020603050405020304" pitchFamily="18" charset="0"/>
                          <a:cs typeface="Times New Roman" panose="02020603050405020304" pitchFamily="18" charset="0"/>
                        </a:rPr>
                        <a:t>Kalkınma Bakanlığı Yatırım Programı</a:t>
                      </a:r>
                      <a:endParaRPr lang="tr-TR" sz="1600" dirty="0"/>
                    </a:p>
                  </a:txBody>
                  <a:tcPr marT="45699" marB="45699"/>
                </a:tc>
              </a:tr>
              <a:tr h="320172">
                <a:tc>
                  <a:txBody>
                    <a:bodyPr/>
                    <a:lstStyle/>
                    <a:p>
                      <a:pPr marL="0" algn="l" defTabSz="914400" rtl="0" eaLnBrk="1" latinLnBrk="0" hangingPunct="1"/>
                      <a:r>
                        <a:rPr lang="tr-TR" sz="1600" b="1" kern="1200" dirty="0" smtClean="0">
                          <a:solidFill>
                            <a:schemeClr val="dk1"/>
                          </a:solidFill>
                          <a:latin typeface="+mn-lt"/>
                          <a:ea typeface="+mn-ea"/>
                          <a:cs typeface="+mn-cs"/>
                        </a:rPr>
                        <a:t>Bütçe:</a:t>
                      </a:r>
                      <a:endParaRPr lang="tr-TR" sz="1600" b="1" kern="1200" dirty="0">
                        <a:solidFill>
                          <a:schemeClr val="dk1"/>
                        </a:solidFill>
                        <a:latin typeface="+mn-lt"/>
                        <a:ea typeface="+mn-ea"/>
                        <a:cs typeface="+mn-cs"/>
                      </a:endParaRPr>
                    </a:p>
                  </a:txBody>
                  <a:tcPr marT="45699" marB="45699"/>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1600" b="0" kern="1200" dirty="0" smtClean="0">
                          <a:solidFill>
                            <a:schemeClr val="tx1"/>
                          </a:solidFill>
                          <a:latin typeface="Times New Roman" pitchFamily="18" charset="0"/>
                          <a:ea typeface="+mn-ea"/>
                          <a:cs typeface="Times New Roman" pitchFamily="18" charset="0"/>
                        </a:rPr>
                        <a:t>22.256.000,00 TL</a:t>
                      </a:r>
                    </a:p>
                  </a:txBody>
                  <a:tcPr marT="45699" marB="45699"/>
                </a:tc>
              </a:tr>
              <a:tr h="320172">
                <a:tc>
                  <a:txBody>
                    <a:bodyPr/>
                    <a:lstStyle/>
                    <a:p>
                      <a:r>
                        <a:rPr lang="tr-TR" sz="1600" b="1" dirty="0" smtClean="0"/>
                        <a:t>Proje Süresi:</a:t>
                      </a:r>
                      <a:endParaRPr lang="tr-TR" sz="1600" b="1" dirty="0"/>
                    </a:p>
                  </a:txBody>
                  <a:tcPr marT="45699" marB="45699"/>
                </a:tc>
                <a:tc>
                  <a:txBody>
                    <a:bodyPr/>
                    <a:lstStyle/>
                    <a:p>
                      <a:pPr algn="ctr"/>
                      <a:r>
                        <a:rPr lang="tr-TR" sz="1600" b="0" kern="1200" dirty="0" smtClean="0">
                          <a:solidFill>
                            <a:schemeClr val="tx1"/>
                          </a:solidFill>
                          <a:latin typeface="Times New Roman" pitchFamily="18" charset="0"/>
                          <a:ea typeface="+mn-ea"/>
                          <a:cs typeface="Times New Roman" pitchFamily="18" charset="0"/>
                        </a:rPr>
                        <a:t>2012 - 2016</a:t>
                      </a:r>
                      <a:endParaRPr lang="tr-TR" sz="1600" b="0" kern="1200" dirty="0">
                        <a:solidFill>
                          <a:schemeClr val="tx1"/>
                        </a:solidFill>
                        <a:latin typeface="Times New Roman" pitchFamily="18" charset="0"/>
                        <a:ea typeface="+mn-ea"/>
                        <a:cs typeface="Times New Roman" pitchFamily="18" charset="0"/>
                      </a:endParaRPr>
                    </a:p>
                  </a:txBody>
                  <a:tcPr marT="45699" marB="45699"/>
                </a:tc>
              </a:tr>
              <a:tr h="2524205">
                <a:tc>
                  <a:txBody>
                    <a:bodyPr/>
                    <a:lstStyle/>
                    <a:p>
                      <a:r>
                        <a:rPr lang="tr-TR" sz="1600" b="1" dirty="0" smtClean="0"/>
                        <a:t>Mevcut Durum:</a:t>
                      </a:r>
                      <a:endParaRPr lang="tr-TR" sz="1600" b="1" dirty="0"/>
                    </a:p>
                  </a:txBody>
                  <a:tcPr marT="45699" marB="45699"/>
                </a:tc>
                <a:tc>
                  <a:txBody>
                    <a:bodyPr/>
                    <a:lstStyle/>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Konya İli Selçuklu İlçesi’nde  Milli Emlak’tan tahsis edilen arazi üzerinde projesi İl müdürlüğünce hazırlanan bina inşaatına Mart 2014 tarihinde  başlanmış olup Ekim 2015 tarihinde bina faaliyete hazır hale getirilmiştir.</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Adana İli Yüreğir İlçesi'nde  Milli Emlak’tan tahsis edilen arazi üzerinde projesi İl müdürlüğünce hazırlanan bina inşaatına Haziran 2014 tarihinde başlanmış olup Kasım 2015 tarihinde bina faaliyete hazır hale getirilmiştir.</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İzmir İli Bornova İlçesi'nde  Milli Emlak’tan tahsis edilen arazi üzerinde projesi İl müdürlüğünce hazırlanan bina inşaatına Haziran  2015 tarihinde  yılında başlanmış olup, Ağustos 2016 tarihinde tamamlanmıştır.</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Diyarbakır İli Karapınar İlçesi'nde  Milli Emlak’tan tahsis edilen arazi üzerinde projesi İl müdürlüğünce hazırlanan bina inşaatına Aralık  2015 tarihinde  yılında başlanmış olup Ekim 2016 tarihinde tamamlanmıştır.</a:t>
                      </a:r>
                      <a:endParaRPr lang="tr-TR" sz="1800" kern="1200" baseline="0" dirty="0" smtClean="0">
                        <a:solidFill>
                          <a:schemeClr val="dk1"/>
                        </a:solidFill>
                        <a:effectLst/>
                        <a:latin typeface="+mn-lt"/>
                        <a:ea typeface="+mn-ea"/>
                        <a:cs typeface="+mn-cs"/>
                      </a:endParaRPr>
                    </a:p>
                  </a:txBody>
                  <a:tcPr marT="45699" marB="45699"/>
                </a:tc>
              </a:tr>
            </a:tbl>
          </a:graphicData>
        </a:graphic>
      </p:graphicFrame>
      <p:sp>
        <p:nvSpPr>
          <p:cNvPr id="9239"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2135529008"/>
      </p:ext>
    </p:extLst>
  </p:cSld>
  <p:clrMapOvr>
    <a:masterClrMapping/>
  </p:clrMapOvr>
  <p:transition spd="slow">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3661486972"/>
              </p:ext>
            </p:extLst>
          </p:nvPr>
        </p:nvGraphicFramePr>
        <p:xfrm>
          <a:off x="0" y="1236663"/>
          <a:ext cx="9144000" cy="4675152"/>
        </p:xfrm>
        <a:graphic>
          <a:graphicData uri="http://schemas.openxmlformats.org/drawingml/2006/table">
            <a:tbl>
              <a:tblPr firstRow="1" bandRow="1">
                <a:tableStyleId>{5C22544A-7EE6-4342-B048-85BDC9FD1C3A}</a:tableStyleId>
              </a:tblPr>
              <a:tblGrid>
                <a:gridCol w="1969476"/>
                <a:gridCol w="7174524"/>
              </a:tblGrid>
              <a:tr h="36968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tx1"/>
                          </a:solidFill>
                          <a:latin typeface="Times New Roman" pitchFamily="18" charset="0"/>
                          <a:cs typeface="Times New Roman" pitchFamily="18" charset="0"/>
                        </a:rPr>
                        <a:t>Proje Adı ve Numarası :</a:t>
                      </a:r>
                      <a:r>
                        <a:rPr lang="tr-TR" sz="1600" baseline="0" dirty="0" smtClean="0">
                          <a:solidFill>
                            <a:schemeClr val="tx1"/>
                          </a:solidFill>
                          <a:latin typeface="Times New Roman" pitchFamily="18" charset="0"/>
                          <a:cs typeface="Times New Roman" pitchFamily="18" charset="0"/>
                        </a:rPr>
                        <a:t> </a:t>
                      </a:r>
                      <a:r>
                        <a:rPr lang="tr-TR" sz="1600" b="0" kern="1200" dirty="0" smtClean="0">
                          <a:solidFill>
                            <a:schemeClr val="tx1"/>
                          </a:solidFill>
                          <a:latin typeface="Times New Roman" pitchFamily="18" charset="0"/>
                          <a:ea typeface="+mn-ea"/>
                          <a:cs typeface="Times New Roman" pitchFamily="18" charset="0"/>
                        </a:rPr>
                        <a:t>Samsun Temiz hava Merkezi’ne Bağlı İllerde 20 Adet Hava Kalitesi İzleme İstasyonu Kurulumu Projesi</a:t>
                      </a:r>
                    </a:p>
                  </a:txBody>
                  <a:tcPr marT="45700" marB="45700"/>
                </a:tc>
                <a:tc hMerge="1">
                  <a:txBody>
                    <a:bodyPr/>
                    <a:lstStyle/>
                    <a:p>
                      <a:endParaRPr lang="tr-TR" dirty="0"/>
                    </a:p>
                  </a:txBody>
                  <a:tcPr/>
                </a:tc>
              </a:tr>
              <a:tr h="681015">
                <a:tc gridSpan="2">
                  <a:txBody>
                    <a:bodyPr/>
                    <a:lstStyle/>
                    <a:p>
                      <a:pPr algn="just">
                        <a:spcBef>
                          <a:spcPts val="600"/>
                        </a:spcBef>
                        <a:spcAft>
                          <a:spcPts val="600"/>
                        </a:spcAft>
                        <a:defRPr/>
                      </a:pPr>
                      <a:r>
                        <a:rPr lang="tr-TR" sz="1600" b="1" kern="1200" dirty="0" smtClean="0">
                          <a:solidFill>
                            <a:schemeClr val="tx1"/>
                          </a:solidFill>
                          <a:latin typeface="Times New Roman" pitchFamily="18" charset="0"/>
                          <a:ea typeface="+mn-ea"/>
                          <a:cs typeface="Times New Roman" pitchFamily="18" charset="0"/>
                        </a:rPr>
                        <a:t>Projenin Amacı</a:t>
                      </a:r>
                      <a:r>
                        <a:rPr lang="tr-TR" sz="1600" dirty="0" smtClean="0">
                          <a:latin typeface="Times New Roman" panose="02020603050405020304" pitchFamily="18" charset="0"/>
                          <a:cs typeface="Times New Roman" panose="02020603050405020304" pitchFamily="18" charset="0"/>
                        </a:rPr>
                        <a:t>: </a:t>
                      </a:r>
                      <a:r>
                        <a:rPr lang="tr-TR" sz="1600" b="0" kern="1200" baseline="0" dirty="0" smtClean="0">
                          <a:solidFill>
                            <a:schemeClr val="tx1"/>
                          </a:solidFill>
                          <a:latin typeface="Times New Roman" pitchFamily="18" charset="0"/>
                          <a:ea typeface="+mn-ea"/>
                          <a:cs typeface="Times New Roman" pitchFamily="18" charset="0"/>
                        </a:rPr>
                        <a:t>Samsun Temiz  Hava Merkezi’ne Bağlı İllerde, </a:t>
                      </a:r>
                      <a:r>
                        <a:rPr lang="tr-TR" sz="1600" b="0" kern="1200" dirty="0" smtClean="0">
                          <a:solidFill>
                            <a:schemeClr val="tx1"/>
                          </a:solidFill>
                          <a:latin typeface="Times New Roman" pitchFamily="18" charset="0"/>
                          <a:ea typeface="+mn-ea"/>
                          <a:cs typeface="Times New Roman" pitchFamily="18" charset="0"/>
                        </a:rPr>
                        <a:t>Hava Kalitesinin Değerlendirilmesi ve Yönetimi Yönetmeliğinin Ek-I inde yer alan kirleticiler bazında sabit istasyon yerleri Ek-</a:t>
                      </a:r>
                      <a:r>
                        <a:rPr lang="tr-TR" sz="1600" b="0" kern="1200" dirty="0" err="1" smtClean="0">
                          <a:solidFill>
                            <a:schemeClr val="tx1"/>
                          </a:solidFill>
                          <a:latin typeface="Times New Roman" pitchFamily="18" charset="0"/>
                          <a:ea typeface="+mn-ea"/>
                          <a:cs typeface="Times New Roman" pitchFamily="18" charset="0"/>
                        </a:rPr>
                        <a:t>II’de</a:t>
                      </a:r>
                      <a:r>
                        <a:rPr lang="tr-TR" sz="1600" b="0" kern="1200" dirty="0" smtClean="0">
                          <a:solidFill>
                            <a:schemeClr val="tx1"/>
                          </a:solidFill>
                          <a:latin typeface="Times New Roman" pitchFamily="18" charset="0"/>
                          <a:ea typeface="+mn-ea"/>
                          <a:cs typeface="Times New Roman" pitchFamily="18" charset="0"/>
                        </a:rPr>
                        <a:t> yer alan hükümler çerçevesinde gözden geçirilerek, mevcut ve ilave istasyon sayısı, yeri ve ölçülecek parametreler belirlenerek, raporlanan noktalara</a:t>
                      </a:r>
                      <a:r>
                        <a:rPr lang="tr-TR" sz="1600" b="0" kern="1200" baseline="0" dirty="0" smtClean="0">
                          <a:solidFill>
                            <a:schemeClr val="tx1"/>
                          </a:solidFill>
                          <a:latin typeface="Times New Roman" pitchFamily="18" charset="0"/>
                          <a:ea typeface="+mn-ea"/>
                          <a:cs typeface="Times New Roman" pitchFamily="18" charset="0"/>
                        </a:rPr>
                        <a:t> Hava Kalitesi İzleme İstasyonları kurulumu projesi.</a:t>
                      </a:r>
                      <a:endParaRPr lang="tr-TR" sz="1600" b="0" kern="1200" dirty="0" smtClean="0">
                        <a:solidFill>
                          <a:schemeClr val="tx1"/>
                        </a:solidFill>
                        <a:latin typeface="Times New Roman" pitchFamily="18" charset="0"/>
                        <a:ea typeface="+mn-ea"/>
                        <a:cs typeface="Times New Roman" pitchFamily="18" charset="0"/>
                      </a:endParaRPr>
                    </a:p>
                  </a:txBody>
                  <a:tcPr marT="45700" marB="45700"/>
                </a:tc>
                <a:tc hMerge="1">
                  <a:txBody>
                    <a:bodyPr/>
                    <a:lstStyle/>
                    <a:p>
                      <a:endParaRPr lang="tr-TR" dirty="0"/>
                    </a:p>
                  </a:txBody>
                  <a:tcPr/>
                </a:tc>
              </a:tr>
              <a:tr h="214016">
                <a:tc>
                  <a:txBody>
                    <a:bodyPr/>
                    <a:lstStyle/>
                    <a:p>
                      <a:r>
                        <a:rPr lang="tr-TR" sz="1600" b="1" dirty="0" smtClean="0"/>
                        <a:t>Sunulan Program:</a:t>
                      </a:r>
                      <a:endParaRPr lang="tr-TR" sz="1600" b="1" dirty="0"/>
                    </a:p>
                  </a:txBody>
                  <a:tcPr marT="45700" marB="45700"/>
                </a:tc>
                <a:tc>
                  <a:txBody>
                    <a:bodyPr/>
                    <a:lstStyle/>
                    <a:p>
                      <a:pPr algn="ctr"/>
                      <a:r>
                        <a:rPr lang="tr-TR" sz="1600" dirty="0" smtClean="0">
                          <a:latin typeface="Times New Roman" panose="02020603050405020304" pitchFamily="18" charset="0"/>
                          <a:cs typeface="Times New Roman" panose="02020603050405020304" pitchFamily="18" charset="0"/>
                        </a:rPr>
                        <a:t>Kalkınma Bakanlığı Yatırım Programı</a:t>
                      </a:r>
                      <a:endParaRPr lang="tr-TR" sz="1600" dirty="0"/>
                    </a:p>
                  </a:txBody>
                  <a:tcPr marT="45700" marB="45700"/>
                </a:tc>
              </a:tr>
              <a:tr h="214016">
                <a:tc>
                  <a:txBody>
                    <a:bodyPr/>
                    <a:lstStyle/>
                    <a:p>
                      <a:pPr marL="0" algn="l" defTabSz="914400" rtl="0" eaLnBrk="1" latinLnBrk="0" hangingPunct="1"/>
                      <a:r>
                        <a:rPr lang="tr-TR" sz="1600" b="1" kern="1200" dirty="0" smtClean="0">
                          <a:solidFill>
                            <a:schemeClr val="dk1"/>
                          </a:solidFill>
                          <a:latin typeface="+mn-lt"/>
                          <a:ea typeface="+mn-ea"/>
                          <a:cs typeface="+mn-cs"/>
                        </a:rPr>
                        <a:t>Bütçe:</a:t>
                      </a:r>
                      <a:endParaRPr lang="tr-TR" sz="1600" b="1" kern="1200" dirty="0">
                        <a:solidFill>
                          <a:schemeClr val="dk1"/>
                        </a:solidFill>
                        <a:latin typeface="+mn-lt"/>
                        <a:ea typeface="+mn-ea"/>
                        <a:cs typeface="+mn-cs"/>
                      </a:endParaRPr>
                    </a:p>
                  </a:txBody>
                  <a:tcPr marT="45700" marB="45700"/>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1600" b="0" kern="1200" dirty="0" smtClean="0">
                          <a:solidFill>
                            <a:schemeClr val="tx1"/>
                          </a:solidFill>
                          <a:latin typeface="Times New Roman" pitchFamily="18" charset="0"/>
                          <a:ea typeface="+mn-ea"/>
                          <a:cs typeface="Times New Roman" pitchFamily="18" charset="0"/>
                        </a:rPr>
                        <a:t>3.346.800,00 TL</a:t>
                      </a:r>
                    </a:p>
                  </a:txBody>
                  <a:tcPr marT="45700" marB="45700"/>
                </a:tc>
              </a:tr>
              <a:tr h="214016">
                <a:tc>
                  <a:txBody>
                    <a:bodyPr/>
                    <a:lstStyle/>
                    <a:p>
                      <a:r>
                        <a:rPr lang="tr-TR" sz="1600" b="1" dirty="0" smtClean="0"/>
                        <a:t>Proje Süresi:</a:t>
                      </a:r>
                      <a:endParaRPr lang="tr-TR" sz="1600" b="1" dirty="0"/>
                    </a:p>
                  </a:txBody>
                  <a:tcPr marT="45700" marB="45700"/>
                </a:tc>
                <a:tc>
                  <a:txBody>
                    <a:bodyPr/>
                    <a:lstStyle/>
                    <a:p>
                      <a:pPr algn="ctr"/>
                      <a:r>
                        <a:rPr lang="tr-TR" sz="1600" b="0" kern="1200" dirty="0" smtClean="0">
                          <a:solidFill>
                            <a:schemeClr val="tx1"/>
                          </a:solidFill>
                          <a:latin typeface="Times New Roman" pitchFamily="18" charset="0"/>
                          <a:ea typeface="+mn-ea"/>
                          <a:cs typeface="Times New Roman" pitchFamily="18" charset="0"/>
                        </a:rPr>
                        <a:t>2014 - 2015</a:t>
                      </a:r>
                      <a:endParaRPr lang="tr-TR" sz="1600" b="0" kern="1200" dirty="0">
                        <a:solidFill>
                          <a:schemeClr val="tx1"/>
                        </a:solidFill>
                        <a:latin typeface="Times New Roman" pitchFamily="18" charset="0"/>
                        <a:ea typeface="+mn-ea"/>
                        <a:cs typeface="Times New Roman" pitchFamily="18" charset="0"/>
                      </a:endParaRPr>
                    </a:p>
                  </a:txBody>
                  <a:tcPr marT="45700" marB="45700"/>
                </a:tc>
              </a:tr>
              <a:tr h="2023592">
                <a:tc>
                  <a:txBody>
                    <a:bodyPr/>
                    <a:lstStyle/>
                    <a:p>
                      <a:r>
                        <a:rPr lang="tr-TR" sz="1600" b="1" dirty="0" smtClean="0"/>
                        <a:t>Mevcut Durum:</a:t>
                      </a:r>
                      <a:endParaRPr lang="tr-TR" sz="1600" b="1" dirty="0"/>
                    </a:p>
                  </a:txBody>
                  <a:tcPr marT="45700" marB="45700"/>
                </a:tc>
                <a:tc>
                  <a:txBody>
                    <a:bodyPr/>
                    <a:lstStyle/>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dirty="0" smtClean="0">
                          <a:solidFill>
                            <a:schemeClr val="tx1"/>
                          </a:solidFill>
                          <a:latin typeface="Times New Roman" pitchFamily="18" charset="0"/>
                          <a:ea typeface="+mn-ea"/>
                          <a:cs typeface="Times New Roman" pitchFamily="18" charset="0"/>
                        </a:rPr>
                        <a:t>1. Kısım:</a:t>
                      </a:r>
                      <a:r>
                        <a:rPr lang="tr-TR" sz="1400" b="0" kern="1200" baseline="0" dirty="0" smtClean="0">
                          <a:solidFill>
                            <a:schemeClr val="tx1"/>
                          </a:solidFill>
                          <a:latin typeface="Times New Roman" pitchFamily="18" charset="0"/>
                          <a:ea typeface="+mn-ea"/>
                          <a:cs typeface="Times New Roman" pitchFamily="18" charset="0"/>
                        </a:rPr>
                        <a:t> </a:t>
                      </a:r>
                      <a:r>
                        <a:rPr lang="tr-TR" sz="1400" b="0" kern="1200" dirty="0" smtClean="0">
                          <a:solidFill>
                            <a:schemeClr val="tx1"/>
                          </a:solidFill>
                          <a:latin typeface="Times New Roman" pitchFamily="18" charset="0"/>
                          <a:ea typeface="+mn-ea"/>
                          <a:cs typeface="Times New Roman" pitchFamily="18" charset="0"/>
                        </a:rPr>
                        <a:t>Samsun THM</a:t>
                      </a:r>
                      <a:r>
                        <a:rPr lang="tr-TR" sz="1400" b="0" kern="1200" baseline="0" dirty="0" smtClean="0">
                          <a:solidFill>
                            <a:schemeClr val="tx1"/>
                          </a:solidFill>
                          <a:latin typeface="Times New Roman" pitchFamily="18" charset="0"/>
                          <a:ea typeface="+mn-ea"/>
                          <a:cs typeface="Times New Roman" pitchFamily="18" charset="0"/>
                        </a:rPr>
                        <a:t>’ ye bağlı illerde (Samsun, Amasya, Çorum, Giresun, Ordu, Sinop, Sivas ve Tokat) 2015 yılı Şubat 2015  tarihinde, 11 Adet İstasyon kurulumu tamamlanmıştır.</a:t>
                      </a:r>
                    </a:p>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2. Kısım Samsun THM’ ye bağlı illerde (Samsun, Amasya, Çorum, Giresun, Ordu, Sinop, Sivas ve Tokat) 2015 yılı 9 Adet İstasyon kurulumu Haziran 2015 tarihinde tamamlanmıştır.</a:t>
                      </a:r>
                    </a:p>
                  </a:txBody>
                  <a:tcPr marT="45700" marB="45700"/>
                </a:tc>
              </a:tr>
            </a:tbl>
          </a:graphicData>
        </a:graphic>
      </p:graphicFrame>
      <p:sp>
        <p:nvSpPr>
          <p:cNvPr id="10263"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202526178"/>
      </p:ext>
    </p:extLst>
  </p:cSld>
  <p:clrMapOvr>
    <a:masterClrMapping/>
  </p:clrMapOvr>
  <p:transition spd="slow">
    <p:cove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3493159087"/>
              </p:ext>
            </p:extLst>
          </p:nvPr>
        </p:nvGraphicFramePr>
        <p:xfrm>
          <a:off x="533400" y="1236663"/>
          <a:ext cx="7924800" cy="3794111"/>
        </p:xfrm>
        <a:graphic>
          <a:graphicData uri="http://schemas.openxmlformats.org/drawingml/2006/table">
            <a:tbl>
              <a:tblPr firstRow="1" bandRow="1">
                <a:tableStyleId>{5C22544A-7EE6-4342-B048-85BDC9FD1C3A}</a:tableStyleId>
              </a:tblPr>
              <a:tblGrid>
                <a:gridCol w="1706879"/>
                <a:gridCol w="6217921"/>
              </a:tblGrid>
              <a:tr h="46039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tx1"/>
                          </a:solidFill>
                          <a:latin typeface="Times New Roman" pitchFamily="18" charset="0"/>
                          <a:cs typeface="Times New Roman" pitchFamily="18" charset="0"/>
                        </a:rPr>
                        <a:t>Proje Adı ve Numarası :</a:t>
                      </a:r>
                      <a:r>
                        <a:rPr lang="tr-TR" sz="1600" baseline="0" dirty="0" smtClean="0">
                          <a:solidFill>
                            <a:schemeClr val="tx1"/>
                          </a:solidFill>
                          <a:latin typeface="Times New Roman" pitchFamily="18" charset="0"/>
                          <a:cs typeface="Times New Roman" pitchFamily="18" charset="0"/>
                        </a:rPr>
                        <a:t> </a:t>
                      </a:r>
                      <a:r>
                        <a:rPr lang="tr-TR" sz="1600" b="0" kern="1200" dirty="0" smtClean="0">
                          <a:solidFill>
                            <a:schemeClr val="tx1"/>
                          </a:solidFill>
                          <a:latin typeface="Times New Roman" pitchFamily="18" charset="0"/>
                          <a:ea typeface="+mn-ea"/>
                          <a:cs typeface="Times New Roman" pitchFamily="18" charset="0"/>
                        </a:rPr>
                        <a:t>Hava Kalitesi İzleme İstasyonları Kurulması, Bakım onarım ve Kalibrasyon hizmet alımı ve </a:t>
                      </a:r>
                      <a:r>
                        <a:rPr lang="tr-TR" sz="1600" b="0" kern="1200" dirty="0" err="1" smtClean="0">
                          <a:solidFill>
                            <a:schemeClr val="tx1"/>
                          </a:solidFill>
                          <a:latin typeface="Times New Roman" pitchFamily="18" charset="0"/>
                          <a:ea typeface="+mn-ea"/>
                          <a:cs typeface="Times New Roman" pitchFamily="18" charset="0"/>
                        </a:rPr>
                        <a:t>sarf,yedek</a:t>
                      </a:r>
                      <a:r>
                        <a:rPr lang="tr-TR" sz="1600" b="0" kern="1200" dirty="0" smtClean="0">
                          <a:solidFill>
                            <a:schemeClr val="tx1"/>
                          </a:solidFill>
                          <a:latin typeface="Times New Roman" pitchFamily="18" charset="0"/>
                          <a:ea typeface="+mn-ea"/>
                          <a:cs typeface="Times New Roman" pitchFamily="18" charset="0"/>
                        </a:rPr>
                        <a:t> malzeme alımı Projesi - 2010K100040</a:t>
                      </a:r>
                      <a:endParaRPr lang="tr-TR" sz="1600" dirty="0" smtClean="0">
                        <a:solidFill>
                          <a:schemeClr val="tx1"/>
                        </a:solidFill>
                        <a:latin typeface="Times New Roman" pitchFamily="18" charset="0"/>
                        <a:cs typeface="Times New Roman" pitchFamily="18" charset="0"/>
                      </a:endParaRPr>
                    </a:p>
                  </a:txBody>
                  <a:tcPr marT="45706" marB="45706"/>
                </a:tc>
                <a:tc hMerge="1">
                  <a:txBody>
                    <a:bodyPr/>
                    <a:lstStyle/>
                    <a:p>
                      <a:endParaRPr lang="tr-TR" dirty="0"/>
                    </a:p>
                  </a:txBody>
                  <a:tcPr/>
                </a:tc>
              </a:tr>
              <a:tr h="460398">
                <a:tc gridSpan="2">
                  <a:txBody>
                    <a:bodyPr/>
                    <a:lstStyle/>
                    <a:p>
                      <a:pPr algn="l">
                        <a:spcBef>
                          <a:spcPts val="600"/>
                        </a:spcBef>
                        <a:spcAft>
                          <a:spcPts val="600"/>
                        </a:spcAft>
                        <a:defRPr/>
                      </a:pPr>
                      <a:r>
                        <a:rPr lang="tr-TR" sz="1600" b="1" kern="1200" dirty="0" smtClean="0">
                          <a:solidFill>
                            <a:schemeClr val="tx1"/>
                          </a:solidFill>
                          <a:latin typeface="Times New Roman" pitchFamily="18" charset="0"/>
                          <a:ea typeface="+mn-ea"/>
                          <a:cs typeface="Times New Roman" pitchFamily="18" charset="0"/>
                        </a:rPr>
                        <a:t>Projenin Amacı</a:t>
                      </a:r>
                      <a:r>
                        <a:rPr lang="tr-TR" sz="1600" dirty="0" smtClean="0">
                          <a:latin typeface="Times New Roman" panose="02020603050405020304" pitchFamily="18" charset="0"/>
                          <a:cs typeface="Times New Roman" panose="02020603050405020304" pitchFamily="18" charset="0"/>
                        </a:rPr>
                        <a:t>: </a:t>
                      </a:r>
                      <a:r>
                        <a:rPr lang="tr-TR" sz="1600" b="0" kern="1200" baseline="0" dirty="0" smtClean="0">
                          <a:solidFill>
                            <a:schemeClr val="tx1"/>
                          </a:solidFill>
                          <a:latin typeface="Times New Roman" pitchFamily="18" charset="0"/>
                          <a:ea typeface="+mn-ea"/>
                          <a:cs typeface="Times New Roman" pitchFamily="18" charset="0"/>
                        </a:rPr>
                        <a:t> Hava kalitesi izleme İstasyonlarının (117 adet) aylık Bakım, Onarım ve Kalibrasyon işlerinin hizmet alımı yoluyla yaptırılması</a:t>
                      </a:r>
                      <a:endParaRPr lang="tr-TR" sz="1600" b="0" kern="1200" dirty="0" smtClean="0">
                        <a:solidFill>
                          <a:schemeClr val="tx1"/>
                        </a:solidFill>
                        <a:latin typeface="Times New Roman" pitchFamily="18" charset="0"/>
                        <a:ea typeface="+mn-ea"/>
                        <a:cs typeface="Times New Roman" pitchFamily="18" charset="0"/>
                      </a:endParaRPr>
                    </a:p>
                  </a:txBody>
                  <a:tcPr marT="45706" marB="45706"/>
                </a:tc>
                <a:tc hMerge="1">
                  <a:txBody>
                    <a:bodyPr/>
                    <a:lstStyle/>
                    <a:p>
                      <a:endParaRPr lang="tr-TR" dirty="0"/>
                    </a:p>
                  </a:txBody>
                  <a:tcPr/>
                </a:tc>
              </a:tr>
              <a:tr h="266537">
                <a:tc>
                  <a:txBody>
                    <a:bodyPr/>
                    <a:lstStyle/>
                    <a:p>
                      <a:r>
                        <a:rPr lang="tr-TR" sz="1600" b="1" dirty="0" smtClean="0"/>
                        <a:t>Sunulan Program:</a:t>
                      </a:r>
                      <a:endParaRPr lang="tr-TR" sz="1600" b="1" dirty="0"/>
                    </a:p>
                  </a:txBody>
                  <a:tcPr marT="45706" marB="45706"/>
                </a:tc>
                <a:tc>
                  <a:txBody>
                    <a:bodyPr/>
                    <a:lstStyle/>
                    <a:p>
                      <a:pPr algn="ctr"/>
                      <a:r>
                        <a:rPr lang="tr-TR" sz="1600" dirty="0" smtClean="0">
                          <a:latin typeface="Times New Roman" panose="02020603050405020304" pitchFamily="18" charset="0"/>
                          <a:cs typeface="Times New Roman" panose="02020603050405020304" pitchFamily="18" charset="0"/>
                        </a:rPr>
                        <a:t>Kalkınma Bakanlığı Yatırım Programı</a:t>
                      </a:r>
                      <a:endParaRPr lang="tr-TR" sz="1600" dirty="0"/>
                    </a:p>
                  </a:txBody>
                  <a:tcPr marT="45706" marB="45706"/>
                </a:tc>
              </a:tr>
              <a:tr h="266537">
                <a:tc>
                  <a:txBody>
                    <a:bodyPr/>
                    <a:lstStyle/>
                    <a:p>
                      <a:pPr marL="0" algn="l" defTabSz="914400" rtl="0" eaLnBrk="1" latinLnBrk="0" hangingPunct="1"/>
                      <a:r>
                        <a:rPr lang="tr-TR" sz="1600" b="1" kern="1200" dirty="0" smtClean="0">
                          <a:solidFill>
                            <a:schemeClr val="dk1"/>
                          </a:solidFill>
                          <a:latin typeface="+mn-lt"/>
                          <a:ea typeface="+mn-ea"/>
                          <a:cs typeface="+mn-cs"/>
                        </a:rPr>
                        <a:t>Bütçe:</a:t>
                      </a:r>
                      <a:endParaRPr lang="tr-TR" sz="1600" b="1" kern="1200" dirty="0">
                        <a:solidFill>
                          <a:schemeClr val="dk1"/>
                        </a:solidFill>
                        <a:latin typeface="+mn-lt"/>
                        <a:ea typeface="+mn-ea"/>
                        <a:cs typeface="+mn-cs"/>
                      </a:endParaRPr>
                    </a:p>
                  </a:txBody>
                  <a:tcPr marT="45706" marB="45706"/>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1600" b="0" kern="1200" dirty="0" smtClean="0">
                          <a:solidFill>
                            <a:schemeClr val="tx1"/>
                          </a:solidFill>
                          <a:latin typeface="Times New Roman" pitchFamily="18" charset="0"/>
                          <a:ea typeface="+mn-ea"/>
                          <a:cs typeface="Times New Roman" pitchFamily="18" charset="0"/>
                        </a:rPr>
                        <a:t>2.508.480</a:t>
                      </a:r>
                    </a:p>
                  </a:txBody>
                  <a:tcPr marT="45706" marB="45706"/>
                </a:tc>
              </a:tr>
              <a:tr h="266537">
                <a:tc>
                  <a:txBody>
                    <a:bodyPr/>
                    <a:lstStyle/>
                    <a:p>
                      <a:r>
                        <a:rPr lang="tr-TR" sz="1600" b="1" dirty="0" smtClean="0"/>
                        <a:t>Proje Süresi:</a:t>
                      </a:r>
                      <a:endParaRPr lang="tr-TR" sz="1600" b="1" dirty="0"/>
                    </a:p>
                  </a:txBody>
                  <a:tcPr marT="45706" marB="45706"/>
                </a:tc>
                <a:tc>
                  <a:txBody>
                    <a:bodyPr/>
                    <a:lstStyle/>
                    <a:p>
                      <a:pPr algn="ctr"/>
                      <a:r>
                        <a:rPr lang="tr-TR" sz="1600" b="0" kern="1200" dirty="0" smtClean="0">
                          <a:solidFill>
                            <a:schemeClr val="tx1"/>
                          </a:solidFill>
                          <a:latin typeface="Times New Roman" pitchFamily="18" charset="0"/>
                          <a:ea typeface="+mn-ea"/>
                          <a:cs typeface="Times New Roman" pitchFamily="18" charset="0"/>
                        </a:rPr>
                        <a:t>01.02.2016 – 31.01.2017</a:t>
                      </a:r>
                      <a:endParaRPr lang="tr-TR" sz="1600" b="0" kern="1200" dirty="0">
                        <a:solidFill>
                          <a:schemeClr val="tx1"/>
                        </a:solidFill>
                        <a:latin typeface="Times New Roman" pitchFamily="18" charset="0"/>
                        <a:ea typeface="+mn-ea"/>
                        <a:cs typeface="Times New Roman" pitchFamily="18" charset="0"/>
                      </a:endParaRPr>
                    </a:p>
                  </a:txBody>
                  <a:tcPr marT="45706" marB="45706"/>
                </a:tc>
              </a:tr>
              <a:tr h="1386331">
                <a:tc>
                  <a:txBody>
                    <a:bodyPr/>
                    <a:lstStyle/>
                    <a:p>
                      <a:endParaRPr lang="tr-TR" sz="1600" b="1" dirty="0"/>
                    </a:p>
                  </a:txBody>
                  <a:tcPr marT="45706" marB="45706"/>
                </a:tc>
                <a:tc>
                  <a:txBody>
                    <a:bodyPr/>
                    <a:lstStyle/>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700" b="0" kern="1200" dirty="0" smtClean="0">
                          <a:solidFill>
                            <a:schemeClr val="tx1"/>
                          </a:solidFill>
                          <a:latin typeface="Times New Roman" pitchFamily="18" charset="0"/>
                          <a:ea typeface="+mn-ea"/>
                          <a:cs typeface="Times New Roman" pitchFamily="18" charset="0"/>
                        </a:rPr>
                        <a:t>2016 yılı için Bakım, Onarım</a:t>
                      </a:r>
                      <a:r>
                        <a:rPr lang="tr-TR" sz="1700" b="0" kern="1200" baseline="0" dirty="0" smtClean="0">
                          <a:solidFill>
                            <a:schemeClr val="tx1"/>
                          </a:solidFill>
                          <a:latin typeface="Times New Roman" pitchFamily="18" charset="0"/>
                          <a:ea typeface="+mn-ea"/>
                          <a:cs typeface="Times New Roman" pitchFamily="18" charset="0"/>
                        </a:rPr>
                        <a:t> ve Kalibrasyon işi hizmet alımı projesi kapsamında ihale gerçekleştirilmiş olup toplam ihale bedeli 2.508.480TL’dir.</a:t>
                      </a:r>
                    </a:p>
                  </a:txBody>
                  <a:tcPr marT="45706" marB="45706"/>
                </a:tc>
              </a:tr>
            </a:tbl>
          </a:graphicData>
        </a:graphic>
      </p:graphicFrame>
      <p:sp>
        <p:nvSpPr>
          <p:cNvPr id="11287"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1432123391"/>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Başlık 1"/>
          <p:cNvSpPr>
            <a:spLocks noGrp="1"/>
          </p:cNvSpPr>
          <p:nvPr>
            <p:ph type="title"/>
          </p:nvPr>
        </p:nvSpPr>
        <p:spPr>
          <a:xfrm>
            <a:off x="2057400" y="457200"/>
            <a:ext cx="5562600" cy="639763"/>
          </a:xfrm>
        </p:spPr>
        <p:txBody>
          <a:bodyPr anchor="t"/>
          <a:lstStyle/>
          <a:p>
            <a:pPr>
              <a:defRPr/>
            </a:pPr>
            <a:r>
              <a:rPr lang="tr-TR" sz="2400" i="0" kern="1200" dirty="0" smtClean="0">
                <a:solidFill>
                  <a:srgbClr val="000099"/>
                </a:solidFill>
                <a:latin typeface="Times New Roman" pitchFamily="18" charset="0"/>
                <a:cs typeface="Times New Roman" pitchFamily="18" charset="0"/>
              </a:rPr>
              <a:t>ÇEVRE REFERANS LABORATUVARI </a:t>
            </a:r>
            <a:endParaRPr lang="tr-TR" altLang="tr-TR" sz="2400" dirty="0" smtClean="0"/>
          </a:p>
        </p:txBody>
      </p:sp>
      <p:sp>
        <p:nvSpPr>
          <p:cNvPr id="4" name="İçerik Yer Tutucusu 2"/>
          <p:cNvSpPr txBox="1">
            <a:spLocks/>
          </p:cNvSpPr>
          <p:nvPr/>
        </p:nvSpPr>
        <p:spPr bwMode="auto">
          <a:xfrm>
            <a:off x="738188" y="1905001"/>
            <a:ext cx="7594600" cy="449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Clr>
                <a:srgbClr val="00B050"/>
              </a:buClr>
              <a:buFont typeface="Wingdings" panose="05000000000000000000" pitchFamily="2" charset="2"/>
              <a:buChar char="v"/>
              <a:defRPr/>
            </a:pPr>
            <a:r>
              <a:rPr lang="tr-TR" sz="3400" dirty="0">
                <a:latin typeface="Times New Roman" pitchFamily="18" charset="0"/>
                <a:cs typeface="Times New Roman" pitchFamily="18" charset="0"/>
              </a:rPr>
              <a:t>Çevre Mevzuatında yer alan </a:t>
            </a:r>
            <a:r>
              <a:rPr lang="tr-TR" sz="3400" dirty="0" smtClean="0">
                <a:latin typeface="Times New Roman" pitchFamily="18" charset="0"/>
                <a:cs typeface="Times New Roman" pitchFamily="18" charset="0"/>
              </a:rPr>
              <a:t>520 </a:t>
            </a:r>
            <a:r>
              <a:rPr lang="tr-TR" sz="3400" dirty="0">
                <a:latin typeface="Times New Roman" pitchFamily="18" charset="0"/>
                <a:cs typeface="Times New Roman" pitchFamily="18" charset="0"/>
              </a:rPr>
              <a:t>parametreden </a:t>
            </a:r>
            <a:r>
              <a:rPr lang="tr-TR" sz="3400" dirty="0" smtClean="0">
                <a:latin typeface="Times New Roman" pitchFamily="18" charset="0"/>
                <a:cs typeface="Times New Roman" pitchFamily="18" charset="0"/>
              </a:rPr>
              <a:t>TS EN ISO 17025 Standardı kapsamında TÜRKAK </a:t>
            </a:r>
            <a:r>
              <a:rPr lang="tr-TR" sz="3400" dirty="0">
                <a:latin typeface="Times New Roman" pitchFamily="18" charset="0"/>
                <a:cs typeface="Times New Roman" pitchFamily="18" charset="0"/>
              </a:rPr>
              <a:t>tarafından akredite edilmiş olan Çevre Referans Laboratuvarı, çevre analizleri konusunda hakem laboratuvar konumunda </a:t>
            </a:r>
            <a:r>
              <a:rPr lang="tr-TR" sz="3400" dirty="0" smtClean="0">
                <a:latin typeface="Times New Roman" pitchFamily="18" charset="0"/>
                <a:cs typeface="Times New Roman" pitchFamily="18" charset="0"/>
              </a:rPr>
              <a:t>olup; </a:t>
            </a:r>
            <a:r>
              <a:rPr lang="tr-TR" sz="3400" dirty="0">
                <a:latin typeface="Times New Roman" pitchFamily="18" charset="0"/>
                <a:cs typeface="Times New Roman" pitchFamily="18" charset="0"/>
              </a:rPr>
              <a:t>ihtilaflı </a:t>
            </a:r>
            <a:r>
              <a:rPr lang="tr-TR" sz="3400" dirty="0" smtClean="0">
                <a:latin typeface="Times New Roman" pitchFamily="18" charset="0"/>
                <a:cs typeface="Times New Roman" pitchFamily="18" charset="0"/>
              </a:rPr>
              <a:t>numuneler ile </a:t>
            </a:r>
            <a:r>
              <a:rPr lang="tr-TR" sz="3400" dirty="0">
                <a:latin typeface="Times New Roman" pitchFamily="18" charset="0"/>
                <a:cs typeface="Times New Roman" pitchFamily="18" charset="0"/>
              </a:rPr>
              <a:t>mahkemelik hususlarda son karar </a:t>
            </a:r>
            <a:r>
              <a:rPr lang="tr-TR" sz="3400" dirty="0" smtClean="0">
                <a:latin typeface="Times New Roman" pitchFamily="18" charset="0"/>
                <a:cs typeface="Times New Roman" pitchFamily="18" charset="0"/>
              </a:rPr>
              <a:t>merci ve </a:t>
            </a:r>
            <a:r>
              <a:rPr lang="tr-TR" sz="3400" dirty="0">
                <a:latin typeface="Times New Roman" pitchFamily="18" charset="0"/>
                <a:cs typeface="Times New Roman" pitchFamily="18" charset="0"/>
              </a:rPr>
              <a:t>Türkiye’de çevre konusunda faaliyet gösteren tek </a:t>
            </a:r>
            <a:r>
              <a:rPr lang="tr-TR" sz="3400" dirty="0" smtClean="0">
                <a:latin typeface="Times New Roman" pitchFamily="18" charset="0"/>
                <a:cs typeface="Times New Roman" pitchFamily="18" charset="0"/>
              </a:rPr>
              <a:t>referans </a:t>
            </a:r>
            <a:r>
              <a:rPr lang="tr-TR" sz="3400" dirty="0">
                <a:latin typeface="Times New Roman" pitchFamily="18" charset="0"/>
                <a:cs typeface="Times New Roman" pitchFamily="18" charset="0"/>
              </a:rPr>
              <a:t>l</a:t>
            </a:r>
            <a:r>
              <a:rPr lang="tr-TR" sz="3400" dirty="0" smtClean="0">
                <a:latin typeface="Times New Roman" pitchFamily="18" charset="0"/>
                <a:cs typeface="Times New Roman" pitchFamily="18" charset="0"/>
              </a:rPr>
              <a:t>aboratuvardır</a:t>
            </a:r>
            <a:r>
              <a:rPr lang="tr-TR" sz="3400" dirty="0">
                <a:latin typeface="Times New Roman" pitchFamily="18" charset="0"/>
                <a:cs typeface="Times New Roman" pitchFamily="18" charset="0"/>
              </a:rPr>
              <a:t>. </a:t>
            </a:r>
            <a:endParaRPr lang="tr-TR" sz="3400" dirty="0" smtClean="0">
              <a:latin typeface="Times New Roman" pitchFamily="18" charset="0"/>
              <a:cs typeface="Times New Roman" pitchFamily="18" charset="0"/>
            </a:endParaRPr>
          </a:p>
          <a:p>
            <a:pPr algn="just">
              <a:buClr>
                <a:srgbClr val="00B050"/>
              </a:buClr>
              <a:buFont typeface="Wingdings" panose="05000000000000000000" pitchFamily="2" charset="2"/>
              <a:buChar char="v"/>
              <a:defRPr/>
            </a:pPr>
            <a:endParaRPr lang="tr-TR" sz="3400" dirty="0" smtClean="0">
              <a:latin typeface="Times New Roman" pitchFamily="18" charset="0"/>
              <a:cs typeface="Times New Roman" pitchFamily="18" charset="0"/>
            </a:endParaRPr>
          </a:p>
          <a:p>
            <a:pPr algn="just">
              <a:buClr>
                <a:srgbClr val="00B050"/>
              </a:buClr>
              <a:buFont typeface="Wingdings" panose="05000000000000000000" pitchFamily="2" charset="2"/>
              <a:buChar char="v"/>
              <a:defRPr/>
            </a:pPr>
            <a:endParaRPr lang="tr-TR" sz="3400" dirty="0" smtClean="0">
              <a:latin typeface="Times New Roman" pitchFamily="18" charset="0"/>
              <a:cs typeface="Times New Roman" pitchFamily="18" charset="0"/>
            </a:endParaRPr>
          </a:p>
          <a:p>
            <a:pPr lvl="0" algn="just">
              <a:buClr>
                <a:srgbClr val="00B050"/>
              </a:buClr>
              <a:buFont typeface="Wingdings" panose="05000000000000000000" pitchFamily="2" charset="2"/>
              <a:buChar char="v"/>
              <a:defRPr/>
            </a:pPr>
            <a:r>
              <a:rPr lang="tr-TR" sz="3400" dirty="0" smtClean="0">
                <a:latin typeface="Times New Roman" pitchFamily="18" charset="0"/>
                <a:cs typeface="Times New Roman" pitchFamily="18" charset="0"/>
              </a:rPr>
              <a:t>Su</a:t>
            </a:r>
            <a:r>
              <a:rPr lang="tr-TR" sz="3400" dirty="0">
                <a:latin typeface="Times New Roman" pitchFamily="18" charset="0"/>
                <a:cs typeface="Times New Roman" pitchFamily="18" charset="0"/>
              </a:rPr>
              <a:t>, </a:t>
            </a:r>
            <a:r>
              <a:rPr lang="tr-TR" sz="3400" dirty="0" smtClean="0">
                <a:latin typeface="Times New Roman" pitchFamily="18" charset="0"/>
                <a:cs typeface="Times New Roman" pitchFamily="18" charset="0"/>
              </a:rPr>
              <a:t>atık su, deniz suyu, toprak, arıtma çamuru, katı atık, </a:t>
            </a:r>
            <a:r>
              <a:rPr lang="tr-TR" sz="3400" dirty="0" err="1" smtClean="0">
                <a:latin typeface="Times New Roman" pitchFamily="18" charset="0"/>
                <a:cs typeface="Times New Roman" pitchFamily="18" charset="0"/>
              </a:rPr>
              <a:t>sediment</a:t>
            </a:r>
            <a:r>
              <a:rPr lang="tr-TR" sz="3400" dirty="0" smtClean="0">
                <a:latin typeface="Times New Roman" pitchFamily="18" charset="0"/>
                <a:cs typeface="Times New Roman" pitchFamily="18" charset="0"/>
              </a:rPr>
              <a:t>, atık yağ, izolasyon sıvıları, baca gazı, kömür ve </a:t>
            </a:r>
            <a:r>
              <a:rPr lang="tr-TR" sz="3400" dirty="0" err="1" smtClean="0">
                <a:latin typeface="Times New Roman" pitchFamily="18" charset="0"/>
                <a:cs typeface="Times New Roman" pitchFamily="18" charset="0"/>
              </a:rPr>
              <a:t>fuel-oil</a:t>
            </a:r>
            <a:r>
              <a:rPr lang="tr-TR" sz="3400" dirty="0" smtClean="0">
                <a:latin typeface="Times New Roman" pitchFamily="18" charset="0"/>
                <a:cs typeface="Times New Roman" pitchFamily="18" charset="0"/>
              </a:rPr>
              <a:t> kapsamlarında </a:t>
            </a:r>
            <a:r>
              <a:rPr lang="tr-TR" sz="3400" b="1" dirty="0" smtClean="0">
                <a:latin typeface="Times New Roman" pitchFamily="18" charset="0"/>
                <a:cs typeface="Times New Roman" pitchFamily="18" charset="0"/>
              </a:rPr>
              <a:t>520’si </a:t>
            </a:r>
            <a:r>
              <a:rPr lang="tr-TR" sz="3400" b="1" dirty="0">
                <a:latin typeface="Times New Roman" pitchFamily="18" charset="0"/>
                <a:cs typeface="Times New Roman" pitchFamily="18" charset="0"/>
              </a:rPr>
              <a:t>akredite olmak üzere </a:t>
            </a:r>
            <a:r>
              <a:rPr lang="tr-TR" sz="3400" b="1" dirty="0" smtClean="0">
                <a:latin typeface="Times New Roman" pitchFamily="18" charset="0"/>
                <a:cs typeface="Times New Roman" pitchFamily="18" charset="0"/>
              </a:rPr>
              <a:t>550’den </a:t>
            </a:r>
            <a:r>
              <a:rPr lang="tr-TR" sz="3400" b="1" dirty="0">
                <a:latin typeface="Times New Roman" pitchFamily="18" charset="0"/>
                <a:cs typeface="Times New Roman" pitchFamily="18" charset="0"/>
              </a:rPr>
              <a:t>fazla parametrenin</a:t>
            </a:r>
            <a:r>
              <a:rPr lang="tr-TR" sz="3400" dirty="0">
                <a:latin typeface="Times New Roman" pitchFamily="18" charset="0"/>
                <a:cs typeface="Times New Roman" pitchFamily="18" charset="0"/>
              </a:rPr>
              <a:t> analizleri yapılmaktadır</a:t>
            </a:r>
            <a:r>
              <a:rPr lang="tr-TR" sz="3400" dirty="0" smtClean="0">
                <a:latin typeface="Times New Roman" pitchFamily="18" charset="0"/>
                <a:cs typeface="Times New Roman" pitchFamily="18" charset="0"/>
              </a:rPr>
              <a:t>. 2016 yılında tüm kapsamlarda yaklaşık 25.337 parametrenin analizi tamamlanmıştır. Mayıs 2017 </a:t>
            </a:r>
            <a:r>
              <a:rPr lang="tr-TR" sz="3400" dirty="0">
                <a:latin typeface="Times New Roman" pitchFamily="18" charset="0"/>
                <a:cs typeface="Times New Roman" pitchFamily="18" charset="0"/>
              </a:rPr>
              <a:t>tarihi itibariyle ölçüm ve analizi yapılan parametre sayısı </a:t>
            </a:r>
            <a:r>
              <a:rPr lang="tr-TR" sz="3400" dirty="0" smtClean="0">
                <a:latin typeface="Times New Roman" pitchFamily="18" charset="0"/>
                <a:cs typeface="Times New Roman" pitchFamily="18" charset="0"/>
              </a:rPr>
              <a:t>4268 parametredir.</a:t>
            </a:r>
            <a:endParaRPr lang="tr-TR" sz="3400" dirty="0">
              <a:latin typeface="Times New Roman" pitchFamily="18" charset="0"/>
              <a:cs typeface="Times New Roman" pitchFamily="18" charset="0"/>
            </a:endParaRPr>
          </a:p>
          <a:p>
            <a:pPr algn="just">
              <a:buClr>
                <a:srgbClr val="00B050"/>
              </a:buClr>
              <a:buFont typeface="Wingdings" panose="05000000000000000000" pitchFamily="2" charset="2"/>
              <a:buChar char="v"/>
              <a:defRPr/>
            </a:pPr>
            <a:endParaRPr lang="tr-TR" sz="3400" dirty="0">
              <a:latin typeface="Times New Roman" pitchFamily="18" charset="0"/>
              <a:cs typeface="Times New Roman" pitchFamily="18" charset="0"/>
            </a:endParaRPr>
          </a:p>
          <a:p>
            <a:pPr algn="just">
              <a:buClr>
                <a:srgbClr val="00B050"/>
              </a:buClr>
              <a:buFont typeface="Wingdings" panose="05000000000000000000" pitchFamily="2" charset="2"/>
              <a:buChar char="v"/>
              <a:defRPr/>
            </a:pPr>
            <a:endParaRPr lang="tr-TR" sz="3400" dirty="0" smtClean="0">
              <a:latin typeface="Times New Roman" pitchFamily="18" charset="0"/>
              <a:cs typeface="Times New Roman" pitchFamily="18" charset="0"/>
            </a:endParaRPr>
          </a:p>
          <a:p>
            <a:pPr algn="just">
              <a:buClr>
                <a:srgbClr val="00B050"/>
              </a:buClr>
              <a:buFont typeface="Wingdings" panose="05000000000000000000" pitchFamily="2" charset="2"/>
              <a:buChar char="v"/>
              <a:defRPr/>
            </a:pPr>
            <a:r>
              <a:rPr lang="tr-TR" sz="3400" dirty="0" smtClean="0">
                <a:latin typeface="Times New Roman" pitchFamily="18" charset="0"/>
                <a:cs typeface="Times New Roman" pitchFamily="18" charset="0"/>
              </a:rPr>
              <a:t>Laboratuvarımız, </a:t>
            </a:r>
            <a:r>
              <a:rPr lang="tr-TR" sz="3400" dirty="0">
                <a:latin typeface="Times New Roman" pitchFamily="18" charset="0"/>
                <a:cs typeface="Times New Roman" pitchFamily="18" charset="0"/>
              </a:rPr>
              <a:t>TS EN ISO 14001 Çevre Yönetim Sistemi Standardı kapsamında </a:t>
            </a:r>
            <a:r>
              <a:rPr lang="tr-TR" sz="3400" dirty="0" smtClean="0">
                <a:latin typeface="Times New Roman" pitchFamily="18" charset="0"/>
                <a:cs typeface="Times New Roman" pitchFamily="18" charset="0"/>
              </a:rPr>
              <a:t>“</a:t>
            </a:r>
            <a:r>
              <a:rPr lang="tr-TR" sz="3400" dirty="0">
                <a:latin typeface="Times New Roman" pitchFamily="18" charset="0"/>
                <a:cs typeface="Times New Roman" pitchFamily="18" charset="0"/>
              </a:rPr>
              <a:t>Çevre Yönetim Sistemi Belgesi</a:t>
            </a:r>
            <a:r>
              <a:rPr lang="tr-TR" sz="3400" dirty="0" smtClean="0">
                <a:latin typeface="Times New Roman" pitchFamily="18" charset="0"/>
                <a:cs typeface="Times New Roman" pitchFamily="18" charset="0"/>
              </a:rPr>
              <a:t>” sahibidir. </a:t>
            </a:r>
            <a:endParaRPr lang="tr-TR" sz="3400" dirty="0">
              <a:latin typeface="Times New Roman" pitchFamily="18" charset="0"/>
              <a:cs typeface="Times New Roman" pitchFamily="18" charset="0"/>
            </a:endParaRPr>
          </a:p>
          <a:p>
            <a:pPr marL="0" indent="0" algn="just">
              <a:buClr>
                <a:srgbClr val="00B050"/>
              </a:buClr>
              <a:buNone/>
              <a:defRPr/>
            </a:pPr>
            <a:endParaRPr lang="tr-TR" sz="1900" dirty="0" smtClean="0">
              <a:latin typeface="Times New Roman" pitchFamily="18" charset="0"/>
              <a:cs typeface="Times New Roman" pitchFamily="18" charset="0"/>
            </a:endParaRPr>
          </a:p>
          <a:p>
            <a:pPr marL="0" indent="0" algn="just">
              <a:buClr>
                <a:srgbClr val="00B050"/>
              </a:buClr>
              <a:buNone/>
              <a:defRPr/>
            </a:pPr>
            <a:endParaRPr lang="tr-TR" sz="1800" dirty="0" smtClean="0">
              <a:latin typeface="Times New Roman" pitchFamily="18" charset="0"/>
              <a:cs typeface="Times New Roman" pitchFamily="18" charset="0"/>
            </a:endParaRPr>
          </a:p>
          <a:p>
            <a:pPr algn="just">
              <a:buClr>
                <a:srgbClr val="00B050"/>
              </a:buClr>
              <a:buFont typeface="Wingdings" pitchFamily="2" charset="2"/>
              <a:buChar char="v"/>
              <a:defRPr/>
            </a:pPr>
            <a:endParaRPr lang="tr-TR" sz="1800" dirty="0">
              <a:latin typeface="Times New Roman" pitchFamily="18" charset="0"/>
              <a:cs typeface="Times New Roman" pitchFamily="18" charset="0"/>
            </a:endParaRPr>
          </a:p>
          <a:p>
            <a:pPr marL="0" indent="0" algn="just">
              <a:buNone/>
              <a:defRPr/>
            </a:pPr>
            <a:r>
              <a:rPr lang="tr-TR" sz="1800" dirty="0" smtClean="0">
                <a:latin typeface="Times New Roman" pitchFamily="18" charset="0"/>
                <a:cs typeface="Times New Roman" pitchFamily="18" charset="0"/>
              </a:rPr>
              <a:t>                                       </a:t>
            </a:r>
            <a:endParaRPr lang="tr-TR" sz="1800" dirty="0">
              <a:latin typeface="Times New Roman" pitchFamily="18" charset="0"/>
              <a:cs typeface="Times New Roman" pitchFamily="18" charset="0"/>
            </a:endParaRPr>
          </a:p>
          <a:p>
            <a:pPr algn="just">
              <a:buFont typeface="Wingdings" pitchFamily="2" charset="2"/>
              <a:buChar char="v"/>
              <a:defRPr/>
            </a:pPr>
            <a:endParaRPr lang="tr-TR" sz="1400" dirty="0" smtClean="0">
              <a:latin typeface="Times New Roman" pitchFamily="18" charset="0"/>
              <a:cs typeface="Times New Roman" pitchFamily="18" charset="0"/>
            </a:endParaRPr>
          </a:p>
        </p:txBody>
      </p:sp>
      <p:sp>
        <p:nvSpPr>
          <p:cNvPr id="8" name="Metin kutusu 7"/>
          <p:cNvSpPr txBox="1"/>
          <p:nvPr/>
        </p:nvSpPr>
        <p:spPr>
          <a:xfrm>
            <a:off x="762000" y="1250950"/>
            <a:ext cx="7518400" cy="368300"/>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just">
              <a:lnSpc>
                <a:spcPct val="90000"/>
              </a:lnSpc>
              <a:spcAft>
                <a:spcPts val="1200"/>
              </a:spcAft>
              <a:defRPr/>
            </a:pPr>
            <a:r>
              <a:rPr lang="tr-TR" sz="2000" dirty="0">
                <a:solidFill>
                  <a:srgbClr val="000099"/>
                </a:solidFill>
              </a:rPr>
              <a:t>Kaliteli, doğru, güvenilir analiz hizmetleri verilmektedir.</a:t>
            </a:r>
          </a:p>
        </p:txBody>
      </p:sp>
    </p:spTree>
    <p:extLst>
      <p:ext uri="{BB962C8B-B14F-4D97-AF65-F5344CB8AC3E}">
        <p14:creationId xmlns:p14="http://schemas.microsoft.com/office/powerpoint/2010/main" val="35524531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3"/>
          <p:cNvGraphicFramePr>
            <a:graphicFrameLocks/>
          </p:cNvGraphicFramePr>
          <p:nvPr>
            <p:extLst>
              <p:ext uri="{D42A27DB-BD31-4B8C-83A1-F6EECF244321}">
                <p14:modId xmlns:p14="http://schemas.microsoft.com/office/powerpoint/2010/main" val="261193031"/>
              </p:ext>
            </p:extLst>
          </p:nvPr>
        </p:nvGraphicFramePr>
        <p:xfrm>
          <a:off x="0" y="1236663"/>
          <a:ext cx="9144000" cy="5754690"/>
        </p:xfrm>
        <a:graphic>
          <a:graphicData uri="http://schemas.openxmlformats.org/drawingml/2006/table">
            <a:tbl>
              <a:tblPr firstRow="1" bandRow="1">
                <a:tableStyleId>{5C22544A-7EE6-4342-B048-85BDC9FD1C3A}</a:tableStyleId>
              </a:tblPr>
              <a:tblGrid>
                <a:gridCol w="1969476"/>
                <a:gridCol w="7174524"/>
              </a:tblGrid>
              <a:tr h="57909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tx1"/>
                          </a:solidFill>
                          <a:latin typeface="Times New Roman" pitchFamily="18" charset="0"/>
                          <a:cs typeface="Times New Roman" pitchFamily="18" charset="0"/>
                        </a:rPr>
                        <a:t>Proje Adı ve Numarası :</a:t>
                      </a:r>
                      <a:r>
                        <a:rPr lang="tr-TR" sz="1600" baseline="0" dirty="0" smtClean="0">
                          <a:solidFill>
                            <a:schemeClr val="tx1"/>
                          </a:solidFill>
                          <a:latin typeface="Times New Roman" pitchFamily="18" charset="0"/>
                          <a:cs typeface="Times New Roman" pitchFamily="18" charset="0"/>
                        </a:rPr>
                        <a:t> </a:t>
                      </a:r>
                      <a:r>
                        <a:rPr lang="tr-TR" sz="1600" b="0" kern="1200" dirty="0" smtClean="0">
                          <a:solidFill>
                            <a:schemeClr val="tx1"/>
                          </a:solidFill>
                          <a:latin typeface="Times New Roman" pitchFamily="18" charset="0"/>
                          <a:ea typeface="+mn-ea"/>
                          <a:cs typeface="Times New Roman" pitchFamily="18" charset="0"/>
                        </a:rPr>
                        <a:t>Hava Kalitesi İzleme İstasyonları Kurulması, Bakım onarım ve Kalibrasyon hizmet alımı ve </a:t>
                      </a:r>
                      <a:r>
                        <a:rPr lang="tr-TR" sz="1600" b="0" kern="1200" dirty="0" err="1" smtClean="0">
                          <a:solidFill>
                            <a:schemeClr val="tx1"/>
                          </a:solidFill>
                          <a:latin typeface="Times New Roman" pitchFamily="18" charset="0"/>
                          <a:ea typeface="+mn-ea"/>
                          <a:cs typeface="Times New Roman" pitchFamily="18" charset="0"/>
                        </a:rPr>
                        <a:t>sarf,yedek</a:t>
                      </a:r>
                      <a:r>
                        <a:rPr lang="tr-TR" sz="1600" b="0" kern="1200" dirty="0" smtClean="0">
                          <a:solidFill>
                            <a:schemeClr val="tx1"/>
                          </a:solidFill>
                          <a:latin typeface="Times New Roman" pitchFamily="18" charset="0"/>
                          <a:ea typeface="+mn-ea"/>
                          <a:cs typeface="Times New Roman" pitchFamily="18" charset="0"/>
                        </a:rPr>
                        <a:t> malzeme alımı Projesi - 2010K100040</a:t>
                      </a:r>
                      <a:endParaRPr lang="tr-TR" sz="1600" dirty="0" smtClean="0">
                        <a:solidFill>
                          <a:schemeClr val="tx1"/>
                        </a:solidFill>
                        <a:latin typeface="Times New Roman" pitchFamily="18" charset="0"/>
                        <a:cs typeface="Times New Roman" pitchFamily="18" charset="0"/>
                      </a:endParaRPr>
                    </a:p>
                  </a:txBody>
                  <a:tcPr marT="45708" marB="45708"/>
                </a:tc>
                <a:tc hMerge="1">
                  <a:txBody>
                    <a:bodyPr/>
                    <a:lstStyle/>
                    <a:p>
                      <a:endParaRPr lang="tr-TR" dirty="0"/>
                    </a:p>
                  </a:txBody>
                  <a:tcPr/>
                </a:tc>
              </a:tr>
              <a:tr h="1066775">
                <a:tc gridSpan="2">
                  <a:txBody>
                    <a:bodyPr/>
                    <a:lstStyle/>
                    <a:p>
                      <a:pPr algn="l">
                        <a:spcBef>
                          <a:spcPts val="600"/>
                        </a:spcBef>
                        <a:spcAft>
                          <a:spcPts val="600"/>
                        </a:spcAft>
                        <a:defRPr/>
                      </a:pPr>
                      <a:r>
                        <a:rPr lang="tr-TR" sz="1600" b="1" kern="1200" dirty="0" smtClean="0">
                          <a:solidFill>
                            <a:schemeClr val="tx1"/>
                          </a:solidFill>
                          <a:latin typeface="Times New Roman" pitchFamily="18" charset="0"/>
                          <a:ea typeface="+mn-ea"/>
                          <a:cs typeface="Times New Roman" pitchFamily="18" charset="0"/>
                        </a:rPr>
                        <a:t>Projenin Amacı</a:t>
                      </a:r>
                      <a:r>
                        <a:rPr lang="tr-TR" sz="1600" dirty="0" smtClean="0">
                          <a:latin typeface="Times New Roman" panose="02020603050405020304" pitchFamily="18" charset="0"/>
                          <a:cs typeface="Times New Roman" panose="02020603050405020304" pitchFamily="18" charset="0"/>
                        </a:rPr>
                        <a:t>: </a:t>
                      </a:r>
                      <a:r>
                        <a:rPr lang="tr-TR" sz="1600" b="0" kern="1200" dirty="0" smtClean="0">
                          <a:solidFill>
                            <a:schemeClr val="tx1"/>
                          </a:solidFill>
                          <a:latin typeface="Times New Roman" pitchFamily="18" charset="0"/>
                          <a:ea typeface="+mn-ea"/>
                          <a:cs typeface="Times New Roman" pitchFamily="18" charset="0"/>
                        </a:rPr>
                        <a:t>Hava Kalitesi </a:t>
                      </a:r>
                      <a:r>
                        <a:rPr lang="tr-TR" sz="1600" b="0" kern="1200" dirty="0" err="1" smtClean="0">
                          <a:solidFill>
                            <a:schemeClr val="tx1"/>
                          </a:solidFill>
                          <a:latin typeface="Times New Roman" pitchFamily="18" charset="0"/>
                          <a:ea typeface="+mn-ea"/>
                          <a:cs typeface="Times New Roman" pitchFamily="18" charset="0"/>
                        </a:rPr>
                        <a:t>öndeğerlendirme</a:t>
                      </a:r>
                      <a:r>
                        <a:rPr lang="tr-TR" sz="1600" b="0" kern="1200" dirty="0" smtClean="0">
                          <a:solidFill>
                            <a:schemeClr val="tx1"/>
                          </a:solidFill>
                          <a:latin typeface="Times New Roman" pitchFamily="18" charset="0"/>
                          <a:ea typeface="+mn-ea"/>
                          <a:cs typeface="Times New Roman" pitchFamily="18" charset="0"/>
                        </a:rPr>
                        <a:t> projesi tamamlanan</a:t>
                      </a:r>
                      <a:r>
                        <a:rPr lang="tr-TR" sz="1600" b="0" kern="1200" baseline="0" dirty="0" smtClean="0">
                          <a:solidFill>
                            <a:schemeClr val="tx1"/>
                          </a:solidFill>
                          <a:latin typeface="Times New Roman" pitchFamily="18" charset="0"/>
                          <a:ea typeface="+mn-ea"/>
                          <a:cs typeface="Times New Roman" pitchFamily="18" charset="0"/>
                        </a:rPr>
                        <a:t> Temiz Hava Merkezlerinde yeni Hava Kalitesi izleme istasyonlarının kurulması, kurulu Hava kalitesi izleme İstasyonlarının aylık </a:t>
                      </a:r>
                      <a:r>
                        <a:rPr lang="tr-TR" sz="1600" b="0" kern="1200" baseline="0" dirty="0" err="1" smtClean="0">
                          <a:solidFill>
                            <a:schemeClr val="tx1"/>
                          </a:solidFill>
                          <a:latin typeface="Times New Roman" pitchFamily="18" charset="0"/>
                          <a:ea typeface="+mn-ea"/>
                          <a:cs typeface="Times New Roman" pitchFamily="18" charset="0"/>
                        </a:rPr>
                        <a:t>bakım,onarım</a:t>
                      </a:r>
                      <a:r>
                        <a:rPr lang="tr-TR" sz="1600" b="0" kern="1200" baseline="0" dirty="0" smtClean="0">
                          <a:solidFill>
                            <a:schemeClr val="tx1"/>
                          </a:solidFill>
                          <a:latin typeface="Times New Roman" pitchFamily="18" charset="0"/>
                          <a:ea typeface="+mn-ea"/>
                          <a:cs typeface="Times New Roman" pitchFamily="18" charset="0"/>
                        </a:rPr>
                        <a:t> ve kalibrasyon işlerinin hizmet alımı yoluyla yaptırılması ile bu istasyonların kesintisiz veri üretmesi için gerekli sarf ve yedek malzeme alımının yapılmasının sağlanması.</a:t>
                      </a:r>
                      <a:r>
                        <a:rPr lang="tr-TR" sz="1600" b="0" kern="1200" dirty="0" smtClean="0">
                          <a:solidFill>
                            <a:schemeClr val="tx1"/>
                          </a:solidFill>
                          <a:latin typeface="Times New Roman" pitchFamily="18" charset="0"/>
                          <a:ea typeface="+mn-ea"/>
                          <a:cs typeface="Times New Roman" pitchFamily="18" charset="0"/>
                        </a:rPr>
                        <a:t>  </a:t>
                      </a:r>
                    </a:p>
                  </a:txBody>
                  <a:tcPr marT="45708" marB="45708"/>
                </a:tc>
                <a:tc hMerge="1">
                  <a:txBody>
                    <a:bodyPr/>
                    <a:lstStyle/>
                    <a:p>
                      <a:endParaRPr lang="tr-TR" dirty="0"/>
                    </a:p>
                  </a:txBody>
                  <a:tcPr/>
                </a:tc>
              </a:tr>
              <a:tr h="335256">
                <a:tc>
                  <a:txBody>
                    <a:bodyPr/>
                    <a:lstStyle/>
                    <a:p>
                      <a:r>
                        <a:rPr lang="tr-TR" sz="1600" b="1" dirty="0" smtClean="0"/>
                        <a:t>Sunulan Program:</a:t>
                      </a:r>
                      <a:endParaRPr lang="tr-TR" sz="1600" b="1" dirty="0"/>
                    </a:p>
                  </a:txBody>
                  <a:tcPr marT="45708" marB="45708"/>
                </a:tc>
                <a:tc>
                  <a:txBody>
                    <a:bodyPr/>
                    <a:lstStyle/>
                    <a:p>
                      <a:pPr algn="ctr"/>
                      <a:r>
                        <a:rPr lang="tr-TR" sz="1600" dirty="0" smtClean="0">
                          <a:latin typeface="Times New Roman" panose="02020603050405020304" pitchFamily="18" charset="0"/>
                          <a:cs typeface="Times New Roman" panose="02020603050405020304" pitchFamily="18" charset="0"/>
                        </a:rPr>
                        <a:t>Kalkınma Bakanlığı Yatırım Programı/Döner Sermaye</a:t>
                      </a:r>
                      <a:endParaRPr lang="tr-TR" sz="1600" dirty="0"/>
                    </a:p>
                  </a:txBody>
                  <a:tcPr marT="45708" marB="45708"/>
                </a:tc>
              </a:tr>
              <a:tr h="335256">
                <a:tc>
                  <a:txBody>
                    <a:bodyPr/>
                    <a:lstStyle/>
                    <a:p>
                      <a:pPr marL="0" algn="l" defTabSz="914400" rtl="0" eaLnBrk="1" latinLnBrk="0" hangingPunct="1"/>
                      <a:r>
                        <a:rPr lang="tr-TR" sz="1600" b="1" kern="1200" dirty="0" smtClean="0">
                          <a:solidFill>
                            <a:schemeClr val="dk1"/>
                          </a:solidFill>
                          <a:latin typeface="+mn-lt"/>
                          <a:ea typeface="+mn-ea"/>
                          <a:cs typeface="+mn-cs"/>
                        </a:rPr>
                        <a:t>Bütçe:</a:t>
                      </a:r>
                      <a:endParaRPr lang="tr-TR" sz="1600" b="1" kern="1200" dirty="0">
                        <a:solidFill>
                          <a:schemeClr val="dk1"/>
                        </a:solidFill>
                        <a:latin typeface="+mn-lt"/>
                        <a:ea typeface="+mn-ea"/>
                        <a:cs typeface="+mn-cs"/>
                      </a:endParaRPr>
                    </a:p>
                  </a:txBody>
                  <a:tcPr marT="45708" marB="45708"/>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1600" b="0" kern="1200" dirty="0" smtClean="0">
                          <a:solidFill>
                            <a:schemeClr val="tx1"/>
                          </a:solidFill>
                          <a:latin typeface="Times New Roman" pitchFamily="18" charset="0"/>
                          <a:ea typeface="+mn-ea"/>
                          <a:cs typeface="Times New Roman" pitchFamily="18" charset="0"/>
                        </a:rPr>
                        <a:t>25.040.000</a:t>
                      </a:r>
                      <a:r>
                        <a:rPr lang="tr-TR" sz="1600" b="0" kern="1200" baseline="0" dirty="0" smtClean="0">
                          <a:solidFill>
                            <a:schemeClr val="tx1"/>
                          </a:solidFill>
                          <a:latin typeface="Times New Roman" pitchFamily="18" charset="0"/>
                          <a:ea typeface="+mn-ea"/>
                          <a:cs typeface="Times New Roman" pitchFamily="18" charset="0"/>
                        </a:rPr>
                        <a:t>   /  65.881.000</a:t>
                      </a:r>
                      <a:endParaRPr lang="tr-TR" sz="1600" b="0" kern="1200" dirty="0" smtClean="0">
                        <a:solidFill>
                          <a:schemeClr val="tx1"/>
                        </a:solidFill>
                        <a:latin typeface="Times New Roman" pitchFamily="18" charset="0"/>
                        <a:ea typeface="+mn-ea"/>
                        <a:cs typeface="Times New Roman" pitchFamily="18" charset="0"/>
                      </a:endParaRPr>
                    </a:p>
                  </a:txBody>
                  <a:tcPr marT="45708" marB="45708"/>
                </a:tc>
              </a:tr>
              <a:tr h="335256">
                <a:tc>
                  <a:txBody>
                    <a:bodyPr/>
                    <a:lstStyle/>
                    <a:p>
                      <a:r>
                        <a:rPr lang="tr-TR" sz="1600" b="1" dirty="0" smtClean="0"/>
                        <a:t>Proje Süresi:</a:t>
                      </a:r>
                      <a:endParaRPr lang="tr-TR" sz="1600" b="1" dirty="0"/>
                    </a:p>
                  </a:txBody>
                  <a:tcPr marT="45708" marB="45708"/>
                </a:tc>
                <a:tc>
                  <a:txBody>
                    <a:bodyPr/>
                    <a:lstStyle/>
                    <a:p>
                      <a:pPr algn="ctr"/>
                      <a:r>
                        <a:rPr lang="tr-TR" sz="1600" b="0" kern="1200" dirty="0" smtClean="0">
                          <a:solidFill>
                            <a:schemeClr val="tx1"/>
                          </a:solidFill>
                          <a:latin typeface="Times New Roman" pitchFamily="18" charset="0"/>
                          <a:ea typeface="+mn-ea"/>
                          <a:cs typeface="Times New Roman" pitchFamily="18" charset="0"/>
                        </a:rPr>
                        <a:t>2014 – 2018 / 2015 - 2019</a:t>
                      </a:r>
                      <a:endParaRPr lang="tr-TR" sz="1600" b="0" kern="1200" dirty="0">
                        <a:solidFill>
                          <a:schemeClr val="tx1"/>
                        </a:solidFill>
                        <a:latin typeface="Times New Roman" pitchFamily="18" charset="0"/>
                        <a:ea typeface="+mn-ea"/>
                        <a:cs typeface="Times New Roman" pitchFamily="18" charset="0"/>
                      </a:endParaRPr>
                    </a:p>
                  </a:txBody>
                  <a:tcPr marT="45708" marB="45708"/>
                </a:tc>
              </a:tr>
              <a:tr h="3103050">
                <a:tc>
                  <a:txBody>
                    <a:bodyPr/>
                    <a:lstStyle/>
                    <a:p>
                      <a:r>
                        <a:rPr lang="tr-TR" sz="1600" b="1" dirty="0" smtClean="0"/>
                        <a:t>Mevcut Durum:</a:t>
                      </a:r>
                      <a:endParaRPr lang="tr-TR" sz="1600" b="1" dirty="0"/>
                    </a:p>
                  </a:txBody>
                  <a:tcPr marT="45708" marB="45708"/>
                </a:tc>
                <a:tc>
                  <a:txBody>
                    <a:bodyPr/>
                    <a:lstStyle/>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400" b="0" kern="1200" baseline="0" dirty="0" smtClean="0">
                          <a:solidFill>
                            <a:schemeClr val="tx1"/>
                          </a:solidFill>
                          <a:latin typeface="Times New Roman" pitchFamily="18" charset="0"/>
                          <a:ea typeface="+mn-ea"/>
                          <a:cs typeface="Times New Roman" pitchFamily="18" charset="0"/>
                        </a:rPr>
                        <a:t>İzmir THM’ ye bağlı iller (İzmir, Aydın, Denizli, Manisa, Muğla ve Uşak) ile Erzurum THM’ ye bağlı illerde (Erzurum, Ağrı, Ardahan, Artvin, Bayburt, Erzincan, Gümüşhane, Iğdır, Kars, Trabzon ve Rize) 2015 yılında ihalesi yapılmış olup 31 Ağustos 2015 tarihinde yüklenici firma ile sözleşme imzalanmıştır. Erzurum </a:t>
                      </a:r>
                      <a:r>
                        <a:rPr lang="tr-TR" sz="1400" b="0" kern="1200" baseline="0" dirty="0" err="1" smtClean="0">
                          <a:solidFill>
                            <a:schemeClr val="tx1"/>
                          </a:solidFill>
                          <a:latin typeface="Times New Roman" pitchFamily="18" charset="0"/>
                          <a:ea typeface="+mn-ea"/>
                          <a:cs typeface="Times New Roman" pitchFamily="18" charset="0"/>
                        </a:rPr>
                        <a:t>THM’de</a:t>
                      </a:r>
                      <a:r>
                        <a:rPr lang="tr-TR" sz="1400" b="0" kern="1200" baseline="0" dirty="0" smtClean="0">
                          <a:solidFill>
                            <a:schemeClr val="tx1"/>
                          </a:solidFill>
                          <a:latin typeface="Times New Roman" pitchFamily="18" charset="0"/>
                          <a:ea typeface="+mn-ea"/>
                          <a:cs typeface="Times New Roman" pitchFamily="18" charset="0"/>
                        </a:rPr>
                        <a:t> 16 İzmir </a:t>
                      </a:r>
                      <a:r>
                        <a:rPr lang="tr-TR" sz="1400" b="0" kern="1200" baseline="0" dirty="0" err="1" smtClean="0">
                          <a:solidFill>
                            <a:schemeClr val="tx1"/>
                          </a:solidFill>
                          <a:latin typeface="Times New Roman" pitchFamily="18" charset="0"/>
                          <a:ea typeface="+mn-ea"/>
                          <a:cs typeface="Times New Roman" pitchFamily="18" charset="0"/>
                        </a:rPr>
                        <a:t>THM’de</a:t>
                      </a:r>
                      <a:r>
                        <a:rPr lang="tr-TR" sz="1400" b="0" kern="1200" baseline="0" dirty="0" smtClean="0">
                          <a:solidFill>
                            <a:schemeClr val="tx1"/>
                          </a:solidFill>
                          <a:latin typeface="Times New Roman" pitchFamily="18" charset="0"/>
                          <a:ea typeface="+mn-ea"/>
                          <a:cs typeface="Times New Roman" pitchFamily="18" charset="0"/>
                        </a:rPr>
                        <a:t> 39 adet olmak üzere </a:t>
                      </a:r>
                      <a:r>
                        <a:rPr lang="tr-TR" sz="1400" b="0" kern="1200" baseline="0" dirty="0" err="1" smtClean="0">
                          <a:solidFill>
                            <a:schemeClr val="tx1"/>
                          </a:solidFill>
                          <a:latin typeface="Times New Roman" pitchFamily="18" charset="0"/>
                          <a:ea typeface="+mn-ea"/>
                          <a:cs typeface="Times New Roman" pitchFamily="18" charset="0"/>
                        </a:rPr>
                        <a:t>toplma</a:t>
                      </a:r>
                      <a:r>
                        <a:rPr lang="tr-TR" sz="1400" b="0" kern="1200" baseline="0" dirty="0" smtClean="0">
                          <a:solidFill>
                            <a:schemeClr val="tx1"/>
                          </a:solidFill>
                          <a:latin typeface="Times New Roman" pitchFamily="18" charset="0"/>
                          <a:ea typeface="+mn-ea"/>
                          <a:cs typeface="Times New Roman" pitchFamily="18" charset="0"/>
                        </a:rPr>
                        <a:t> 55 adet istasyonun 2016 Ekim ayı sonuna kadar kurulumu tamamlanmıştır. Erzurum THM 3.869.000TL, İzmir THM ise 8.822.000TL olmak üzere toplam kurulum maliyeti 12.691.000TL’dir.</a:t>
                      </a:r>
                    </a:p>
                  </a:txBody>
                  <a:tcPr marT="45708" marB="45708"/>
                </a:tc>
              </a:tr>
            </a:tbl>
          </a:graphicData>
        </a:graphic>
      </p:graphicFrame>
      <p:sp>
        <p:nvSpPr>
          <p:cNvPr id="12311"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1038850494"/>
      </p:ext>
    </p:extLst>
  </p:cSld>
  <p:clrMapOvr>
    <a:masterClrMapping/>
  </p:clrMapOvr>
  <p:transition spd="slow">
    <p:cove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670704429"/>
              </p:ext>
            </p:extLst>
          </p:nvPr>
        </p:nvGraphicFramePr>
        <p:xfrm>
          <a:off x="533400" y="1680527"/>
          <a:ext cx="7967663" cy="3631962"/>
        </p:xfrm>
        <a:graphic>
          <a:graphicData uri="http://schemas.openxmlformats.org/drawingml/2006/table">
            <a:tbl>
              <a:tblPr firstRow="1" bandRow="1">
                <a:tableStyleId>{5C22544A-7EE6-4342-B048-85BDC9FD1C3A}</a:tableStyleId>
              </a:tblPr>
              <a:tblGrid>
                <a:gridCol w="1716111"/>
                <a:gridCol w="6251552"/>
              </a:tblGrid>
              <a:tr h="543443">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600" dirty="0" smtClean="0">
                          <a:solidFill>
                            <a:schemeClr val="tx1"/>
                          </a:solidFill>
                          <a:latin typeface="Times New Roman" pitchFamily="18" charset="0"/>
                          <a:cs typeface="Times New Roman" pitchFamily="18" charset="0"/>
                        </a:rPr>
                        <a:t>Proje Adı ve Numarası :</a:t>
                      </a:r>
                      <a:r>
                        <a:rPr lang="tr-TR" sz="1600" baseline="0" dirty="0" smtClean="0">
                          <a:solidFill>
                            <a:schemeClr val="tx1"/>
                          </a:solidFill>
                          <a:latin typeface="Times New Roman" pitchFamily="18" charset="0"/>
                          <a:cs typeface="Times New Roman" pitchFamily="18" charset="0"/>
                        </a:rPr>
                        <a:t> </a:t>
                      </a:r>
                      <a:r>
                        <a:rPr lang="tr-TR" sz="1600" b="0" kern="1200" dirty="0" smtClean="0">
                          <a:solidFill>
                            <a:schemeClr val="tx1"/>
                          </a:solidFill>
                          <a:latin typeface="Times New Roman" pitchFamily="18" charset="0"/>
                          <a:ea typeface="+mn-ea"/>
                          <a:cs typeface="Times New Roman" pitchFamily="18" charset="0"/>
                        </a:rPr>
                        <a:t>Hava Kalitesi İzleme İstasyonları Kurulması, Bakım onarım ve Kalibrasyon hizmet alımı ve </a:t>
                      </a:r>
                      <a:r>
                        <a:rPr lang="tr-TR" sz="1600" b="0" kern="1200" dirty="0" err="1" smtClean="0">
                          <a:solidFill>
                            <a:schemeClr val="tx1"/>
                          </a:solidFill>
                          <a:latin typeface="Times New Roman" pitchFamily="18" charset="0"/>
                          <a:ea typeface="+mn-ea"/>
                          <a:cs typeface="Times New Roman" pitchFamily="18" charset="0"/>
                        </a:rPr>
                        <a:t>sarf,yedek</a:t>
                      </a:r>
                      <a:r>
                        <a:rPr lang="tr-TR" sz="1600" b="0" kern="1200" dirty="0" smtClean="0">
                          <a:solidFill>
                            <a:schemeClr val="tx1"/>
                          </a:solidFill>
                          <a:latin typeface="Times New Roman" pitchFamily="18" charset="0"/>
                          <a:ea typeface="+mn-ea"/>
                          <a:cs typeface="Times New Roman" pitchFamily="18" charset="0"/>
                        </a:rPr>
                        <a:t> malzeme alımı Projesi - 2010K100040</a:t>
                      </a:r>
                      <a:endParaRPr lang="tr-TR" sz="1600" dirty="0" smtClean="0">
                        <a:solidFill>
                          <a:schemeClr val="tx1"/>
                        </a:solidFill>
                        <a:latin typeface="Times New Roman" pitchFamily="18" charset="0"/>
                        <a:cs typeface="Times New Roman" pitchFamily="18" charset="0"/>
                      </a:endParaRPr>
                    </a:p>
                  </a:txBody>
                  <a:tcPr marL="91436" marR="91436" marT="45712" marB="45712"/>
                </a:tc>
                <a:tc hMerge="1">
                  <a:txBody>
                    <a:bodyPr/>
                    <a:lstStyle/>
                    <a:p>
                      <a:endParaRPr lang="tr-TR" dirty="0"/>
                    </a:p>
                  </a:txBody>
                  <a:tcPr/>
                </a:tc>
              </a:tr>
              <a:tr h="543443">
                <a:tc gridSpan="2">
                  <a:txBody>
                    <a:bodyPr/>
                    <a:lstStyle/>
                    <a:p>
                      <a:pPr algn="l">
                        <a:spcBef>
                          <a:spcPts val="600"/>
                        </a:spcBef>
                        <a:spcAft>
                          <a:spcPts val="600"/>
                        </a:spcAft>
                        <a:defRPr/>
                      </a:pPr>
                      <a:r>
                        <a:rPr lang="tr-TR" sz="1600" b="1" kern="1200" dirty="0" smtClean="0">
                          <a:solidFill>
                            <a:schemeClr val="tx1"/>
                          </a:solidFill>
                          <a:latin typeface="Times New Roman" pitchFamily="18" charset="0"/>
                          <a:ea typeface="+mn-ea"/>
                          <a:cs typeface="Times New Roman" pitchFamily="18" charset="0"/>
                        </a:rPr>
                        <a:t>Projenin Amacı</a:t>
                      </a:r>
                      <a:r>
                        <a:rPr lang="tr-TR" sz="1600" dirty="0" smtClean="0">
                          <a:latin typeface="Times New Roman" panose="02020603050405020304" pitchFamily="18" charset="0"/>
                          <a:cs typeface="Times New Roman" panose="02020603050405020304" pitchFamily="18" charset="0"/>
                        </a:rPr>
                        <a:t>: </a:t>
                      </a:r>
                      <a:r>
                        <a:rPr lang="tr-TR" sz="1600" b="0" kern="1200" baseline="0" dirty="0" smtClean="0">
                          <a:solidFill>
                            <a:schemeClr val="tx1"/>
                          </a:solidFill>
                          <a:latin typeface="Times New Roman" pitchFamily="18" charset="0"/>
                          <a:ea typeface="+mn-ea"/>
                          <a:cs typeface="Times New Roman" pitchFamily="18" charset="0"/>
                        </a:rPr>
                        <a:t> Hava kalitesi izleme İstasyonlarının kesintisiz veri üretmek için gerekli sarf ve yedek malzeme alımının yapılması</a:t>
                      </a:r>
                      <a:endParaRPr lang="tr-TR" sz="1600" b="0" kern="1200" dirty="0" smtClean="0">
                        <a:solidFill>
                          <a:schemeClr val="tx1"/>
                        </a:solidFill>
                        <a:latin typeface="Times New Roman" pitchFamily="18" charset="0"/>
                        <a:ea typeface="+mn-ea"/>
                        <a:cs typeface="Times New Roman" pitchFamily="18" charset="0"/>
                      </a:endParaRPr>
                    </a:p>
                  </a:txBody>
                  <a:tcPr marL="91436" marR="91436" marT="45712" marB="45712"/>
                </a:tc>
                <a:tc hMerge="1">
                  <a:txBody>
                    <a:bodyPr/>
                    <a:lstStyle/>
                    <a:p>
                      <a:endParaRPr lang="tr-TR" dirty="0"/>
                    </a:p>
                  </a:txBody>
                  <a:tcPr/>
                </a:tc>
              </a:tr>
              <a:tr h="543443">
                <a:tc>
                  <a:txBody>
                    <a:bodyPr/>
                    <a:lstStyle/>
                    <a:p>
                      <a:r>
                        <a:rPr lang="tr-TR" sz="1600" b="1" dirty="0" smtClean="0"/>
                        <a:t>Sunulan Program:</a:t>
                      </a:r>
                      <a:endParaRPr lang="tr-TR" sz="1600" b="1" dirty="0"/>
                    </a:p>
                  </a:txBody>
                  <a:tcPr marL="91436" marR="91436" marT="45712" marB="45712"/>
                </a:tc>
                <a:tc>
                  <a:txBody>
                    <a:bodyPr/>
                    <a:lstStyle/>
                    <a:p>
                      <a:pPr algn="ctr"/>
                      <a:r>
                        <a:rPr lang="tr-TR" sz="1600" dirty="0" smtClean="0">
                          <a:latin typeface="Times New Roman" panose="02020603050405020304" pitchFamily="18" charset="0"/>
                          <a:cs typeface="Times New Roman" panose="02020603050405020304" pitchFamily="18" charset="0"/>
                        </a:rPr>
                        <a:t>Kalkınma Bakanlığı Yatırım Programı</a:t>
                      </a:r>
                      <a:endParaRPr lang="tr-TR" sz="1600" dirty="0"/>
                    </a:p>
                  </a:txBody>
                  <a:tcPr marL="91436" marR="91436" marT="45712" marB="45712"/>
                </a:tc>
              </a:tr>
              <a:tr h="314619">
                <a:tc>
                  <a:txBody>
                    <a:bodyPr/>
                    <a:lstStyle/>
                    <a:p>
                      <a:pPr marL="0" algn="l" defTabSz="914400" rtl="0" eaLnBrk="1" latinLnBrk="0" hangingPunct="1"/>
                      <a:r>
                        <a:rPr lang="tr-TR" sz="1600" b="1" kern="1200" dirty="0" smtClean="0">
                          <a:solidFill>
                            <a:schemeClr val="dk1"/>
                          </a:solidFill>
                          <a:latin typeface="+mn-lt"/>
                          <a:ea typeface="+mn-ea"/>
                          <a:cs typeface="+mn-cs"/>
                        </a:rPr>
                        <a:t>Bütçe:</a:t>
                      </a:r>
                      <a:endParaRPr lang="tr-TR" sz="1600" b="1" kern="1200" dirty="0">
                        <a:solidFill>
                          <a:schemeClr val="dk1"/>
                        </a:solidFill>
                        <a:latin typeface="+mn-lt"/>
                        <a:ea typeface="+mn-ea"/>
                        <a:cs typeface="+mn-cs"/>
                      </a:endParaRPr>
                    </a:p>
                  </a:txBody>
                  <a:tcPr marL="91436" marR="91436" marT="45712" marB="45712"/>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1600" b="0" kern="1200" dirty="0" smtClean="0">
                          <a:solidFill>
                            <a:schemeClr val="tx1"/>
                          </a:solidFill>
                          <a:latin typeface="Times New Roman" pitchFamily="18" charset="0"/>
                          <a:ea typeface="+mn-ea"/>
                          <a:cs typeface="Times New Roman" pitchFamily="18" charset="0"/>
                        </a:rPr>
                        <a:t>513.933</a:t>
                      </a:r>
                    </a:p>
                  </a:txBody>
                  <a:tcPr marL="91436" marR="91436" marT="45712" marB="45712"/>
                </a:tc>
              </a:tr>
              <a:tr h="314619">
                <a:tc>
                  <a:txBody>
                    <a:bodyPr/>
                    <a:lstStyle/>
                    <a:p>
                      <a:r>
                        <a:rPr lang="tr-TR" sz="1600" b="1" dirty="0" smtClean="0"/>
                        <a:t>Proje Süresi:</a:t>
                      </a:r>
                      <a:endParaRPr lang="tr-TR" sz="1600" b="1" dirty="0"/>
                    </a:p>
                  </a:txBody>
                  <a:tcPr marL="91436" marR="91436" marT="45712" marB="45712"/>
                </a:tc>
                <a:tc>
                  <a:txBody>
                    <a:bodyPr/>
                    <a:lstStyle/>
                    <a:p>
                      <a:pPr algn="ctr"/>
                      <a:r>
                        <a:rPr lang="tr-TR" sz="1600" b="0" kern="1200" dirty="0" smtClean="0">
                          <a:solidFill>
                            <a:schemeClr val="tx1"/>
                          </a:solidFill>
                          <a:latin typeface="Times New Roman" pitchFamily="18" charset="0"/>
                          <a:ea typeface="+mn-ea"/>
                          <a:cs typeface="Times New Roman" pitchFamily="18" charset="0"/>
                        </a:rPr>
                        <a:t>31.12.2015</a:t>
                      </a:r>
                      <a:endParaRPr lang="tr-TR" sz="1600" b="0" kern="1200" dirty="0">
                        <a:solidFill>
                          <a:schemeClr val="tx1"/>
                        </a:solidFill>
                        <a:latin typeface="Times New Roman" pitchFamily="18" charset="0"/>
                        <a:ea typeface="+mn-ea"/>
                        <a:cs typeface="Times New Roman" pitchFamily="18" charset="0"/>
                      </a:endParaRPr>
                    </a:p>
                  </a:txBody>
                  <a:tcPr marL="91436" marR="91436" marT="45712" marB="45712"/>
                </a:tc>
              </a:tr>
              <a:tr h="1224122">
                <a:tc>
                  <a:txBody>
                    <a:bodyPr/>
                    <a:lstStyle/>
                    <a:p>
                      <a:endParaRPr lang="tr-TR" sz="1600" b="1" dirty="0"/>
                    </a:p>
                  </a:txBody>
                  <a:tcPr marL="91436" marR="91436" marT="45712" marB="45712"/>
                </a:tc>
                <a:tc>
                  <a:txBody>
                    <a:bodyPr/>
                    <a:lstStyle/>
                    <a:p>
                      <a:pPr marL="285750" marR="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tr-TR" sz="1700" b="0" kern="1200" baseline="0" dirty="0" smtClean="0">
                          <a:solidFill>
                            <a:schemeClr val="tx1"/>
                          </a:solidFill>
                          <a:latin typeface="Times New Roman" pitchFamily="18" charset="0"/>
                          <a:ea typeface="+mn-ea"/>
                          <a:cs typeface="Times New Roman" pitchFamily="18" charset="0"/>
                        </a:rPr>
                        <a:t>2016 yılı için gerekli sarf ve yedek malzeme ihalesi yapılmış ve malzemeler teslim alınmış, </a:t>
                      </a:r>
                      <a:r>
                        <a:rPr lang="tr-TR" sz="1700" b="0" kern="1200" baseline="0" smtClean="0">
                          <a:solidFill>
                            <a:schemeClr val="tx1"/>
                          </a:solidFill>
                          <a:latin typeface="Times New Roman" pitchFamily="18" charset="0"/>
                          <a:ea typeface="+mn-ea"/>
                          <a:cs typeface="Times New Roman" pitchFamily="18" charset="0"/>
                        </a:rPr>
                        <a:t>proje tamamlanmıştır.</a:t>
                      </a:r>
                      <a:endParaRPr lang="tr-TR" sz="1700" b="0" kern="1200" dirty="0" smtClean="0">
                        <a:solidFill>
                          <a:schemeClr val="tx1"/>
                        </a:solidFill>
                        <a:latin typeface="Times New Roman" pitchFamily="18" charset="0"/>
                        <a:ea typeface="+mn-ea"/>
                        <a:cs typeface="Times New Roman" pitchFamily="18" charset="0"/>
                      </a:endParaRPr>
                    </a:p>
                  </a:txBody>
                  <a:tcPr marL="91436" marR="91436" marT="45712" marB="45712"/>
                </a:tc>
              </a:tr>
            </a:tbl>
          </a:graphicData>
        </a:graphic>
      </p:graphicFrame>
      <p:sp>
        <p:nvSpPr>
          <p:cNvPr id="13335" name="Başlık 1"/>
          <p:cNvSpPr>
            <a:spLocks noGrp="1"/>
          </p:cNvSpPr>
          <p:nvPr>
            <p:ph type="title"/>
          </p:nvPr>
        </p:nvSpPr>
        <p:spPr bwMode="auto">
          <a:xfrm>
            <a:off x="1476375" y="274638"/>
            <a:ext cx="6480175" cy="561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tr-TR" altLang="tr-TR" sz="3600" smtClean="0">
                <a:solidFill>
                  <a:srgbClr val="0000FF"/>
                </a:solidFill>
              </a:rPr>
              <a:t>PROJELERİMİZ</a:t>
            </a:r>
          </a:p>
        </p:txBody>
      </p:sp>
    </p:spTree>
    <p:extLst>
      <p:ext uri="{BB962C8B-B14F-4D97-AF65-F5344CB8AC3E}">
        <p14:creationId xmlns:p14="http://schemas.microsoft.com/office/powerpoint/2010/main" val="207358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descr="C:\Users\tserkan.kocaemre\Desktop\bg_for_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4" name="Metin kutusu 7"/>
          <p:cNvSpPr txBox="1">
            <a:spLocks noChangeArrowheads="1"/>
          </p:cNvSpPr>
          <p:nvPr/>
        </p:nvSpPr>
        <p:spPr bwMode="auto">
          <a:xfrm>
            <a:off x="762000" y="685800"/>
            <a:ext cx="7620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pitchFamily="34" charset="0"/>
                <a:cs typeface="Arial" pitchFamily="34" charset="0"/>
              </a:defRPr>
            </a:lvl1pPr>
            <a:lvl2pPr marL="742950" indent="-285750" eaLnBrk="0" hangingPunct="0">
              <a:defRPr sz="3200">
                <a:solidFill>
                  <a:schemeClr val="tx1"/>
                </a:solidFill>
                <a:latin typeface="Arial" pitchFamily="34" charset="0"/>
                <a:cs typeface="Arial" pitchFamily="34" charset="0"/>
              </a:defRPr>
            </a:lvl2pPr>
            <a:lvl3pPr marL="1143000" indent="-228600" eaLnBrk="0" hangingPunct="0">
              <a:defRPr sz="3200">
                <a:solidFill>
                  <a:schemeClr val="tx1"/>
                </a:solidFill>
                <a:latin typeface="Arial" pitchFamily="34" charset="0"/>
                <a:cs typeface="Arial" pitchFamily="34" charset="0"/>
              </a:defRPr>
            </a:lvl3pPr>
            <a:lvl4pPr marL="1600200" indent="-228600" eaLnBrk="0" hangingPunct="0">
              <a:defRPr sz="3200">
                <a:solidFill>
                  <a:schemeClr val="tx1"/>
                </a:solidFill>
                <a:latin typeface="Arial" pitchFamily="34" charset="0"/>
                <a:cs typeface="Arial" pitchFamily="34" charset="0"/>
              </a:defRPr>
            </a:lvl4pPr>
            <a:lvl5pPr marL="2057400" indent="-228600" eaLnBrk="0" hangingPunct="0">
              <a:defRPr sz="3200">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cs typeface="Arial" pitchFamily="34" charset="0"/>
              </a:defRPr>
            </a:lvl9pPr>
          </a:lstStyle>
          <a:p>
            <a:pPr algn="ctr" eaLnBrk="1" hangingPunct="1">
              <a:defRPr/>
            </a:pPr>
            <a:endParaRPr lang="tr-TR" altLang="tr-TR" sz="4000" b="1" kern="0" dirty="0" smtClean="0">
              <a:latin typeface="+mj-lt"/>
              <a:ea typeface="+mj-ea"/>
              <a:cs typeface="+mj-cs"/>
            </a:endParaRPr>
          </a:p>
          <a:p>
            <a:pPr algn="ctr" eaLnBrk="1" hangingPunct="1">
              <a:defRPr/>
            </a:pPr>
            <a:r>
              <a:rPr lang="tr-TR" altLang="tr-TR" sz="4000" b="1" kern="0" dirty="0" smtClean="0">
                <a:latin typeface="+mj-lt"/>
                <a:ea typeface="+mj-ea"/>
                <a:cs typeface="+mj-cs"/>
              </a:rPr>
              <a:t>Arz </a:t>
            </a:r>
            <a:r>
              <a:rPr lang="tr-TR" altLang="tr-TR" sz="4000" b="1" kern="0" dirty="0">
                <a:latin typeface="+mj-lt"/>
                <a:ea typeface="+mj-ea"/>
                <a:cs typeface="+mj-cs"/>
              </a:rPr>
              <a:t>Ederim</a:t>
            </a:r>
            <a:r>
              <a:rPr lang="tr-TR" altLang="tr-TR" sz="4000" b="1" kern="0" dirty="0" smtClean="0">
                <a:latin typeface="+mj-lt"/>
                <a:ea typeface="+mj-ea"/>
                <a:cs typeface="+mj-cs"/>
              </a:rPr>
              <a:t>...</a:t>
            </a:r>
          </a:p>
          <a:p>
            <a:pPr algn="ctr" eaLnBrk="1" hangingPunct="1">
              <a:defRPr/>
            </a:pPr>
            <a:endParaRPr lang="tr-TR" altLang="tr-TR" b="1" kern="0" dirty="0">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90600" y="533400"/>
            <a:ext cx="7696200" cy="762000"/>
          </a:xfrm>
        </p:spPr>
        <p:txBody>
          <a:bodyPr/>
          <a:lstStyle/>
          <a:p>
            <a:pPr>
              <a:defRPr/>
            </a:pPr>
            <a:r>
              <a:rPr lang="tr-TR" sz="2400" i="0" kern="1200" dirty="0" smtClean="0">
                <a:solidFill>
                  <a:srgbClr val="000099"/>
                </a:solidFill>
                <a:latin typeface="Times New Roman" pitchFamily="18" charset="0"/>
                <a:cs typeface="Times New Roman" pitchFamily="18" charset="0"/>
              </a:rPr>
              <a:t>ÇEVRE REFERANS LABORATUVARI </a:t>
            </a:r>
            <a:endParaRPr lang="tr-TR" sz="2400" dirty="0"/>
          </a:p>
        </p:txBody>
      </p:sp>
      <p:sp>
        <p:nvSpPr>
          <p:cNvPr id="3" name="İçerik Yer Tutucusu 2"/>
          <p:cNvSpPr>
            <a:spLocks noGrp="1"/>
          </p:cNvSpPr>
          <p:nvPr>
            <p:ph idx="1"/>
          </p:nvPr>
        </p:nvSpPr>
        <p:spPr>
          <a:xfrm>
            <a:off x="457200" y="1295400"/>
            <a:ext cx="8229600" cy="4495800"/>
          </a:xfrm>
        </p:spPr>
        <p:txBody>
          <a:bodyPr/>
          <a:lstStyle/>
          <a:p>
            <a:pPr algn="just"/>
            <a:r>
              <a:rPr lang="tr-TR" sz="1800" dirty="0" smtClean="0">
                <a:latin typeface="Times New Roman" pitchFamily="18" charset="0"/>
                <a:cs typeface="Times New Roman" pitchFamily="18" charset="0"/>
              </a:rPr>
              <a:t>Göller</a:t>
            </a:r>
            <a:r>
              <a:rPr lang="tr-TR" sz="1800" dirty="0">
                <a:latin typeface="Times New Roman" pitchFamily="18" charset="0"/>
                <a:cs typeface="Times New Roman" pitchFamily="18" charset="0"/>
              </a:rPr>
              <a:t>, akarsu ve dereler ile </a:t>
            </a:r>
            <a:r>
              <a:rPr lang="tr-TR" sz="1800" dirty="0" smtClean="0">
                <a:latin typeface="Times New Roman" pitchFamily="18" charset="0"/>
                <a:cs typeface="Times New Roman" pitchFamily="18" charset="0"/>
              </a:rPr>
              <a:t>denizlerde </a:t>
            </a:r>
            <a:r>
              <a:rPr lang="tr-TR" sz="1800" dirty="0">
                <a:latin typeface="Times New Roman" pitchFamily="18" charset="0"/>
                <a:cs typeface="Times New Roman" pitchFamily="18" charset="0"/>
              </a:rPr>
              <a:t>kirlilik izleme çalışmaları yapmak, İl </a:t>
            </a:r>
            <a:r>
              <a:rPr lang="tr-TR" sz="1800" dirty="0" smtClean="0">
                <a:latin typeface="Times New Roman" pitchFamily="18" charset="0"/>
                <a:cs typeface="Times New Roman" pitchFamily="18" charset="0"/>
              </a:rPr>
              <a:t>Müdürlüklerinden </a:t>
            </a:r>
            <a:r>
              <a:rPr lang="tr-TR" sz="1800" dirty="0">
                <a:latin typeface="Times New Roman" pitchFamily="18" charset="0"/>
                <a:cs typeface="Times New Roman" pitchFamily="18" charset="0"/>
              </a:rPr>
              <a:t>gelen talepler doğrultusunda işletmelerin atık sularının kontrolü, deşarj izni ve denetim amaçlı numune alma ve analiz işleri için </a:t>
            </a:r>
            <a:r>
              <a:rPr lang="tr-TR" sz="1800" dirty="0" smtClean="0">
                <a:latin typeface="Times New Roman" pitchFamily="18" charset="0"/>
                <a:cs typeface="Times New Roman" pitchFamily="18" charset="0"/>
              </a:rPr>
              <a:t>3 </a:t>
            </a:r>
            <a:r>
              <a:rPr lang="tr-TR" sz="1800" dirty="0">
                <a:latin typeface="Times New Roman" pitchFamily="18" charset="0"/>
                <a:cs typeface="Times New Roman" pitchFamily="18" charset="0"/>
              </a:rPr>
              <a:t>adet Mobil Su ve Atık Su Analiz Laboratuvarı aracı mevcuttur. </a:t>
            </a:r>
            <a:endParaRPr lang="tr-TR" sz="1800" dirty="0" smtClean="0">
              <a:latin typeface="Times New Roman" pitchFamily="18" charset="0"/>
              <a:cs typeface="Times New Roman" pitchFamily="18" charset="0"/>
            </a:endParaRPr>
          </a:p>
          <a:p>
            <a:pPr algn="just"/>
            <a:endParaRPr lang="tr-TR" sz="1800" dirty="0">
              <a:latin typeface="Times New Roman" pitchFamily="18" charset="0"/>
              <a:cs typeface="Times New Roman" pitchFamily="18" charset="0"/>
            </a:endParaRPr>
          </a:p>
          <a:p>
            <a:pPr algn="just"/>
            <a:endParaRPr lang="tr-TR" sz="1800" dirty="0" smtClean="0">
              <a:latin typeface="Times New Roman" pitchFamily="18" charset="0"/>
              <a:cs typeface="Times New Roman" pitchFamily="18" charset="0"/>
            </a:endParaRPr>
          </a:p>
          <a:p>
            <a:pPr algn="just"/>
            <a:endParaRPr lang="tr-TR" sz="1800" dirty="0">
              <a:latin typeface="Times New Roman" pitchFamily="18" charset="0"/>
              <a:cs typeface="Times New Roman" pitchFamily="18" charset="0"/>
            </a:endParaRPr>
          </a:p>
          <a:p>
            <a:pPr algn="just"/>
            <a:endParaRPr lang="tr-TR" sz="1800" dirty="0" smtClean="0">
              <a:latin typeface="Times New Roman" pitchFamily="18" charset="0"/>
              <a:cs typeface="Times New Roman" pitchFamily="18" charset="0"/>
            </a:endParaRPr>
          </a:p>
          <a:p>
            <a:pPr algn="just"/>
            <a:endParaRPr lang="tr-TR" sz="1800" dirty="0">
              <a:latin typeface="Times New Roman" pitchFamily="18" charset="0"/>
              <a:cs typeface="Times New Roman" pitchFamily="18" charset="0"/>
            </a:endParaRPr>
          </a:p>
          <a:p>
            <a:pPr algn="just"/>
            <a:endParaRPr lang="tr-TR" sz="1800" dirty="0" smtClean="0">
              <a:latin typeface="Times New Roman" pitchFamily="18" charset="0"/>
              <a:cs typeface="Times New Roman" pitchFamily="18" charset="0"/>
            </a:endParaRPr>
          </a:p>
          <a:p>
            <a:pPr algn="just"/>
            <a:endParaRPr lang="tr-TR" sz="1800" dirty="0" smtClean="0">
              <a:latin typeface="Times New Roman" pitchFamily="18" charset="0"/>
              <a:cs typeface="Times New Roman" pitchFamily="18" charset="0"/>
            </a:endParaRPr>
          </a:p>
          <a:p>
            <a:pPr algn="just"/>
            <a:r>
              <a:rPr lang="tr-TR" sz="1800" dirty="0" smtClean="0">
                <a:latin typeface="Times New Roman" pitchFamily="18" charset="0"/>
                <a:cs typeface="Times New Roman" pitchFamily="18" charset="0"/>
              </a:rPr>
              <a:t>2012 bu </a:t>
            </a:r>
            <a:r>
              <a:rPr lang="tr-TR" sz="1800" dirty="0">
                <a:latin typeface="Times New Roman" pitchFamily="18" charset="0"/>
                <a:cs typeface="Times New Roman" pitchFamily="18" charset="0"/>
              </a:rPr>
              <a:t>yana izlenen 4 havzaya (Ergene, Gediz, Küçük Menderes, </a:t>
            </a:r>
            <a:r>
              <a:rPr lang="tr-TR" sz="1800" dirty="0" err="1">
                <a:latin typeface="Times New Roman" pitchFamily="18" charset="0"/>
                <a:cs typeface="Times New Roman" pitchFamily="18" charset="0"/>
              </a:rPr>
              <a:t>Bakırçay</a:t>
            </a:r>
            <a:r>
              <a:rPr lang="tr-TR" sz="1800" dirty="0">
                <a:latin typeface="Times New Roman" pitchFamily="18" charset="0"/>
                <a:cs typeface="Times New Roman" pitchFamily="18" charset="0"/>
              </a:rPr>
              <a:t>) </a:t>
            </a:r>
            <a:r>
              <a:rPr lang="tr-TR" sz="1800" dirty="0" smtClean="0">
                <a:latin typeface="Times New Roman" pitchFamily="18" charset="0"/>
                <a:cs typeface="Times New Roman" pitchFamily="18" charset="0"/>
              </a:rPr>
              <a:t>ilave olarak 2014 </a:t>
            </a:r>
            <a:r>
              <a:rPr lang="tr-TR" sz="1800" dirty="0">
                <a:latin typeface="Times New Roman" pitchFamily="18" charset="0"/>
                <a:cs typeface="Times New Roman" pitchFamily="18" charset="0"/>
              </a:rPr>
              <a:t>yılında programa alınan 2 havza (Sakarya, Susurluk) ile birlikte 6 havzada toplam </a:t>
            </a:r>
            <a:r>
              <a:rPr lang="tr-TR" sz="1800" dirty="0" smtClean="0">
                <a:latin typeface="Times New Roman" pitchFamily="18" charset="0"/>
                <a:cs typeface="Times New Roman" pitchFamily="18" charset="0"/>
              </a:rPr>
              <a:t>82 </a:t>
            </a:r>
            <a:r>
              <a:rPr lang="tr-TR" sz="1800" dirty="0">
                <a:latin typeface="Times New Roman" pitchFamily="18" charset="0"/>
                <a:cs typeface="Times New Roman" pitchFamily="18" charset="0"/>
              </a:rPr>
              <a:t>noktada </a:t>
            </a:r>
            <a:r>
              <a:rPr lang="tr-TR" sz="1800" dirty="0" smtClean="0">
                <a:latin typeface="Times New Roman" pitchFamily="18" charset="0"/>
                <a:cs typeface="Times New Roman" pitchFamily="18" charset="0"/>
              </a:rPr>
              <a:t>mevsimsel izleme çalışmaları yapılmaktadır.</a:t>
            </a:r>
            <a:endParaRPr lang="tr-TR" sz="1800" dirty="0">
              <a:latin typeface="Times New Roman" pitchFamily="18" charset="0"/>
              <a:cs typeface="Times New Roman" pitchFamily="18" charset="0"/>
            </a:endParaRPr>
          </a:p>
          <a:p>
            <a:pPr marL="0" indent="0" algn="just" fontAlgn="auto">
              <a:spcBef>
                <a:spcPts val="600"/>
              </a:spcBef>
              <a:spcAft>
                <a:spcPts val="600"/>
              </a:spcAft>
              <a:buClr>
                <a:srgbClr val="00B050"/>
              </a:buClr>
              <a:buFont typeface="Wingdings" pitchFamily="2" charset="2"/>
              <a:buNone/>
              <a:defRPr/>
            </a:pPr>
            <a:endParaRPr lang="tr-TR" sz="1800" dirty="0" smtClean="0">
              <a:latin typeface="Times New Roman" pitchFamily="18" charset="0"/>
              <a:cs typeface="Times New Roman" pitchFamily="18" charset="0"/>
            </a:endParaRPr>
          </a:p>
        </p:txBody>
      </p:sp>
      <p:pic>
        <p:nvPicPr>
          <p:cNvPr id="6" name="Resim 5"/>
          <p:cNvPicPr>
            <a:picLocks noChangeAspect="1"/>
          </p:cNvPicPr>
          <p:nvPr/>
        </p:nvPicPr>
        <p:blipFill rotWithShape="1">
          <a:blip r:embed="rId2" cstate="print">
            <a:extLst>
              <a:ext uri="{28A0092B-C50C-407E-A947-70E740481C1C}">
                <a14:useLocalDpi xmlns:a14="http://schemas.microsoft.com/office/drawing/2010/main" val="0"/>
              </a:ext>
            </a:extLst>
          </a:blip>
          <a:srcRect l="15833" t="21560" r="16666" b="32016"/>
          <a:stretch/>
        </p:blipFill>
        <p:spPr>
          <a:xfrm>
            <a:off x="2590800" y="2514600"/>
            <a:ext cx="3352800" cy="19679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53798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533400"/>
            <a:ext cx="7620000" cy="685800"/>
          </a:xfrm>
        </p:spPr>
        <p:txBody>
          <a:bodyPr/>
          <a:lstStyle/>
          <a:p>
            <a:pPr>
              <a:defRPr/>
            </a:pPr>
            <a:r>
              <a:rPr lang="tr-TR" sz="2400" i="0" kern="1200" dirty="0" smtClean="0">
                <a:solidFill>
                  <a:srgbClr val="000099"/>
                </a:solidFill>
                <a:latin typeface="Times New Roman" pitchFamily="18" charset="0"/>
                <a:cs typeface="Times New Roman" pitchFamily="18" charset="0"/>
              </a:rPr>
              <a:t>ÇEVRE REFERANS LABORATUVARI </a:t>
            </a:r>
            <a:endParaRPr lang="tr-TR" sz="2400" dirty="0"/>
          </a:p>
        </p:txBody>
      </p:sp>
      <p:sp>
        <p:nvSpPr>
          <p:cNvPr id="10243" name="İçerik Yer Tutucusu 2"/>
          <p:cNvSpPr>
            <a:spLocks noGrp="1"/>
          </p:cNvSpPr>
          <p:nvPr>
            <p:ph idx="1"/>
          </p:nvPr>
        </p:nvSpPr>
        <p:spPr>
          <a:xfrm>
            <a:off x="457200" y="1143000"/>
            <a:ext cx="8229600" cy="5029200"/>
          </a:xfrm>
        </p:spPr>
        <p:txBody>
          <a:bodyPr/>
          <a:lstStyle/>
          <a:p>
            <a:pPr algn="just"/>
            <a:r>
              <a:rPr lang="tr-TR" sz="1700" dirty="0">
                <a:latin typeface="Times New Roman" pitchFamily="18" charset="0"/>
                <a:cs typeface="Times New Roman" pitchFamily="18" charset="0"/>
              </a:rPr>
              <a:t>Laboratuvar analizlerinin en önemli basamağı olan numune alma işleminin belirli teknik eğitime sahip kişilerce yapılması gerektiği ilkesinden yola çıkarak, her yıl İl Müdürlüklerimize ve özel laboratuvarlara “Su, Atık Su, Toprak, Arıtma Çamuru, Katı Atık, Atık Yağ ve İzolasyon Sıvılarından Numune Alma” konularında, uzman teknik personelimiz tarafından eğitimler verilmektedir. Eğitimler sonucunda sınav düzenlenerek başarılı olan katılımcılar sertifikalandırılmaktadır. </a:t>
            </a:r>
            <a:endParaRPr lang="tr-TR" sz="1700" dirty="0" smtClean="0">
              <a:latin typeface="Times New Roman" pitchFamily="18" charset="0"/>
              <a:cs typeface="Times New Roman" pitchFamily="18" charset="0"/>
            </a:endParaRPr>
          </a:p>
          <a:p>
            <a:pPr algn="just"/>
            <a:r>
              <a:rPr lang="tr-TR" sz="1700" dirty="0" smtClean="0">
                <a:latin typeface="Times New Roman" pitchFamily="18" charset="0"/>
                <a:cs typeface="Times New Roman" pitchFamily="18" charset="0"/>
              </a:rPr>
              <a:t>09-13 Mayıs </a:t>
            </a:r>
            <a:r>
              <a:rPr lang="tr-TR" sz="1700" dirty="0">
                <a:latin typeface="Times New Roman" pitchFamily="18" charset="0"/>
                <a:cs typeface="Times New Roman" pitchFamily="18" charset="0"/>
              </a:rPr>
              <a:t>2016 tarihleri arasında </a:t>
            </a:r>
            <a:r>
              <a:rPr lang="tr-TR" sz="1700" dirty="0" smtClean="0">
                <a:latin typeface="Times New Roman" pitchFamily="18" charset="0"/>
                <a:cs typeface="Times New Roman" pitchFamily="18" charset="0"/>
              </a:rPr>
              <a:t>İl </a:t>
            </a:r>
            <a:r>
              <a:rPr lang="tr-TR" sz="1700" dirty="0">
                <a:latin typeface="Times New Roman" pitchFamily="18" charset="0"/>
                <a:cs typeface="Times New Roman" pitchFamily="18" charset="0"/>
              </a:rPr>
              <a:t>Müdürlüklerimiz için “Su, Atık Su, Toprak, Arıtma </a:t>
            </a:r>
            <a:r>
              <a:rPr lang="tr-TR" sz="1700" dirty="0" smtClean="0">
                <a:latin typeface="Times New Roman" pitchFamily="18" charset="0"/>
                <a:cs typeface="Times New Roman" pitchFamily="18" charset="0"/>
              </a:rPr>
              <a:t>Çamuru, Katı </a:t>
            </a:r>
            <a:r>
              <a:rPr lang="tr-TR" sz="1700" dirty="0">
                <a:latin typeface="Times New Roman" pitchFamily="18" charset="0"/>
                <a:cs typeface="Times New Roman" pitchFamily="18" charset="0"/>
              </a:rPr>
              <a:t>Atık, </a:t>
            </a:r>
            <a:r>
              <a:rPr lang="tr-TR" sz="1700" dirty="0" smtClean="0">
                <a:latin typeface="Times New Roman" pitchFamily="18" charset="0"/>
                <a:cs typeface="Times New Roman" pitchFamily="18" charset="0"/>
              </a:rPr>
              <a:t>Yakıt konularında </a:t>
            </a:r>
            <a:r>
              <a:rPr lang="tr-TR" sz="1700" dirty="0">
                <a:latin typeface="Times New Roman" pitchFamily="18" charset="0"/>
                <a:cs typeface="Times New Roman" pitchFamily="18" charset="0"/>
              </a:rPr>
              <a:t>Numune Alma Eğitimi” </a:t>
            </a:r>
            <a:r>
              <a:rPr lang="tr-TR" sz="1700" dirty="0" smtClean="0">
                <a:latin typeface="Times New Roman" pitchFamily="18" charset="0"/>
                <a:cs typeface="Times New Roman" pitchFamily="18" charset="0"/>
              </a:rPr>
              <a:t>düzenlenmiştir. 12-19 </a:t>
            </a:r>
            <a:r>
              <a:rPr lang="tr-TR" sz="1700" dirty="0">
                <a:latin typeface="Times New Roman" pitchFamily="18" charset="0"/>
                <a:cs typeface="Times New Roman" pitchFamily="18" charset="0"/>
              </a:rPr>
              <a:t>Mayıs </a:t>
            </a:r>
            <a:r>
              <a:rPr lang="tr-TR" sz="1700" dirty="0" smtClean="0">
                <a:latin typeface="Times New Roman" pitchFamily="18" charset="0"/>
                <a:cs typeface="Times New Roman" pitchFamily="18" charset="0"/>
              </a:rPr>
              <a:t>2017 </a:t>
            </a:r>
            <a:r>
              <a:rPr lang="tr-TR" sz="1700" dirty="0">
                <a:latin typeface="Times New Roman" pitchFamily="18" charset="0"/>
                <a:cs typeface="Times New Roman" pitchFamily="18" charset="0"/>
              </a:rPr>
              <a:t>tarihleri arasında </a:t>
            </a:r>
            <a:r>
              <a:rPr lang="tr-TR" sz="1700" dirty="0" smtClean="0">
                <a:latin typeface="Times New Roman" pitchFamily="18" charset="0"/>
                <a:cs typeface="Times New Roman" pitchFamily="18" charset="0"/>
              </a:rPr>
              <a:t>özel ve kamuya ait çevre laboratuvarı personeli için  </a:t>
            </a:r>
            <a:r>
              <a:rPr lang="tr-TR" sz="1700" dirty="0">
                <a:latin typeface="Times New Roman" pitchFamily="18" charset="0"/>
                <a:cs typeface="Times New Roman" pitchFamily="18" charset="0"/>
              </a:rPr>
              <a:t>“Su, Atık Su, Toprak, Arıtma </a:t>
            </a:r>
            <a:r>
              <a:rPr lang="tr-TR" sz="1700" dirty="0" smtClean="0">
                <a:latin typeface="Times New Roman" pitchFamily="18" charset="0"/>
                <a:cs typeface="Times New Roman" pitchFamily="18" charset="0"/>
              </a:rPr>
              <a:t>Çamuru, </a:t>
            </a:r>
            <a:r>
              <a:rPr lang="tr-TR" sz="1700" dirty="0">
                <a:latin typeface="Times New Roman" pitchFamily="18" charset="0"/>
                <a:cs typeface="Times New Roman" pitchFamily="18" charset="0"/>
              </a:rPr>
              <a:t>Katı </a:t>
            </a:r>
            <a:r>
              <a:rPr lang="tr-TR" sz="1700" dirty="0" smtClean="0">
                <a:latin typeface="Times New Roman" pitchFamily="18" charset="0"/>
                <a:cs typeface="Times New Roman" pitchFamily="18" charset="0"/>
              </a:rPr>
              <a:t>Atık, </a:t>
            </a:r>
            <a:r>
              <a:rPr lang="tr-TR" sz="1700" dirty="0">
                <a:latin typeface="Times New Roman" pitchFamily="18" charset="0"/>
                <a:cs typeface="Times New Roman" pitchFamily="18" charset="0"/>
              </a:rPr>
              <a:t>Atık </a:t>
            </a:r>
            <a:r>
              <a:rPr lang="tr-TR" sz="1700" dirty="0" smtClean="0">
                <a:latin typeface="Times New Roman" pitchFamily="18" charset="0"/>
                <a:cs typeface="Times New Roman" pitchFamily="18" charset="0"/>
              </a:rPr>
              <a:t>yağ ve izolasyon sıvıları konularında  </a:t>
            </a:r>
            <a:r>
              <a:rPr lang="tr-TR" sz="1700" dirty="0">
                <a:latin typeface="Times New Roman" pitchFamily="18" charset="0"/>
                <a:cs typeface="Times New Roman" pitchFamily="18" charset="0"/>
              </a:rPr>
              <a:t>Numune Alma Eğitimi” </a:t>
            </a:r>
            <a:r>
              <a:rPr lang="tr-TR" sz="1700" dirty="0" smtClean="0">
                <a:latin typeface="Times New Roman" pitchFamily="18" charset="0"/>
                <a:cs typeface="Times New Roman" pitchFamily="18" charset="0"/>
              </a:rPr>
              <a:t>düzenlenmektedir.</a:t>
            </a:r>
            <a:endParaRPr lang="tr-TR" sz="1700" dirty="0">
              <a:latin typeface="Times New Roman" pitchFamily="18" charset="0"/>
              <a:cs typeface="Times New Roman" pitchFamily="18" charset="0"/>
            </a:endParaRPr>
          </a:p>
          <a:p>
            <a:pPr algn="just"/>
            <a:r>
              <a:rPr lang="tr-TR" sz="1700" dirty="0" smtClean="0">
                <a:latin typeface="Times New Roman" pitchFamily="18" charset="0"/>
                <a:cs typeface="Times New Roman" pitchFamily="18" charset="0"/>
              </a:rPr>
              <a:t>2016 </a:t>
            </a:r>
            <a:r>
              <a:rPr lang="tr-TR" sz="1700" dirty="0">
                <a:latin typeface="Times New Roman" pitchFamily="18" charset="0"/>
                <a:cs typeface="Times New Roman" pitchFamily="18" charset="0"/>
              </a:rPr>
              <a:t>yılında </a:t>
            </a:r>
            <a:r>
              <a:rPr lang="tr-TR" sz="1700" dirty="0" smtClean="0">
                <a:latin typeface="Times New Roman" pitchFamily="18" charset="0"/>
                <a:cs typeface="Times New Roman" pitchFamily="18" charset="0"/>
              </a:rPr>
              <a:t>özel </a:t>
            </a:r>
            <a:r>
              <a:rPr lang="tr-TR" sz="1700" dirty="0">
                <a:latin typeface="Times New Roman" pitchFamily="18" charset="0"/>
                <a:cs typeface="Times New Roman" pitchFamily="18" charset="0"/>
              </a:rPr>
              <a:t>ve kamuya ait çevre laboratuvarları personeli için </a:t>
            </a:r>
            <a:r>
              <a:rPr lang="tr-TR" sz="1700" dirty="0" smtClean="0">
                <a:latin typeface="Times New Roman" pitchFamily="18" charset="0"/>
                <a:cs typeface="Times New Roman" pitchFamily="18" charset="0"/>
              </a:rPr>
              <a:t>düzenlenen eğitimlere 341 kişi </a:t>
            </a:r>
            <a:r>
              <a:rPr lang="tr-TR" sz="1700" dirty="0">
                <a:latin typeface="Times New Roman" pitchFamily="18" charset="0"/>
                <a:cs typeface="Times New Roman" pitchFamily="18" charset="0"/>
              </a:rPr>
              <a:t>katılım sağlamıştır</a:t>
            </a:r>
            <a:r>
              <a:rPr lang="tr-TR" sz="1700" dirty="0" smtClean="0">
                <a:latin typeface="Times New Roman" pitchFamily="18" charset="0"/>
                <a:cs typeface="Times New Roman" pitchFamily="18" charset="0"/>
              </a:rPr>
              <a:t>. 2016 yılında hizmet içi eğitim kapsamında toplam 117 kişiye eğitim verilmiştir.</a:t>
            </a:r>
            <a:endParaRPr lang="tr-TR" altLang="tr-TR" sz="1700" dirty="0" smtClean="0">
              <a:latin typeface="Times New Roman" pitchFamily="18" charset="0"/>
              <a:cs typeface="Times New Roman" pitchFamily="18" charset="0"/>
            </a:endParaRPr>
          </a:p>
          <a:p>
            <a:endParaRPr lang="tr-TR" altLang="tr-TR" sz="1600" dirty="0" smtClean="0"/>
          </a:p>
        </p:txBody>
      </p:sp>
      <p:pic>
        <p:nvPicPr>
          <p:cNvPr id="23554" name="Picture 2" descr="C:\Users\ilknur.sirimoglu\Desktop\Eğitim\Numune Alma Eğitimi-2015\SATAÇA Eğitimi\Eğitim Fotoğrafları\DSC_396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9600" y="4825846"/>
            <a:ext cx="2946400" cy="16892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3555" name="Picture 3" descr="C:\Users\ilknur.sirimoglu\Desktop\Eğitim\Numune Alma Eğitimi-2015\SATAÇA Eğitimi\Eğitim Fotoğrafları\DSC_37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4940147"/>
            <a:ext cx="2895600" cy="14606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52291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31925" y="533400"/>
            <a:ext cx="6324600" cy="762000"/>
          </a:xfrm>
        </p:spPr>
        <p:txBody>
          <a:bodyPr/>
          <a:lstStyle/>
          <a:p>
            <a:pPr>
              <a:defRPr/>
            </a:pPr>
            <a:r>
              <a:rPr lang="tr-TR" sz="2400" i="0" kern="1200" dirty="0" smtClean="0">
                <a:solidFill>
                  <a:srgbClr val="000099"/>
                </a:solidFill>
                <a:latin typeface="Times New Roman" pitchFamily="18" charset="0"/>
                <a:cs typeface="Times New Roman" pitchFamily="18" charset="0"/>
              </a:rPr>
              <a:t>ÇEVRE REFERANS LABORATUVARI </a:t>
            </a:r>
            <a:endParaRPr lang="tr-TR" sz="2400" dirty="0"/>
          </a:p>
        </p:txBody>
      </p:sp>
      <p:sp>
        <p:nvSpPr>
          <p:cNvPr id="3" name="İçerik Yer Tutucusu 2"/>
          <p:cNvSpPr>
            <a:spLocks noGrp="1"/>
          </p:cNvSpPr>
          <p:nvPr>
            <p:ph idx="1"/>
          </p:nvPr>
        </p:nvSpPr>
        <p:spPr>
          <a:xfrm>
            <a:off x="228600" y="1295400"/>
            <a:ext cx="8458200" cy="4953000"/>
          </a:xfrm>
        </p:spPr>
        <p:txBody>
          <a:bodyPr/>
          <a:lstStyle/>
          <a:p>
            <a:pPr lvl="0" algn="just"/>
            <a:r>
              <a:rPr lang="tr-TR" sz="1600" dirty="0"/>
              <a:t>Ülkemizde tehlikeli atıkların analizine yönelik çalışma yapan çevre laboratuvarı konusundaki açığı gidererek, Atık Mevzuatının daha etkin bir şekilde uygulanmasını sağlamak ve çevre sektöründe ülkemizde bir ilk olacak olan </a:t>
            </a:r>
            <a:r>
              <a:rPr lang="tr-TR" sz="1600" b="1" dirty="0"/>
              <a:t>Atık Tanımlama ve Teşhis Laboratuvarı</a:t>
            </a:r>
            <a:r>
              <a:rPr lang="tr-TR" sz="1600" dirty="0"/>
              <a:t>nı kurmak amacıyla çalışmalara başlanmıştır.</a:t>
            </a:r>
          </a:p>
          <a:p>
            <a:pPr lvl="0" algn="just"/>
            <a:r>
              <a:rPr lang="tr-TR" sz="1600" dirty="0"/>
              <a:t>Söz konusu analizlerin, her türlü teknik ve fiziksel altyapısı hazırlanmış olan Çevre Referans Laboratuvarında yapılması halinde, referans bir laboratuvar olmanın gereklerinin karşılanması yanında   profesyonel anlamda tehlikelilik tespitinin yapılması ve  tehlikelilik kaynaklarının araştırılarak önlemler alınması süreci de hızlandırılacaktır.  </a:t>
            </a:r>
          </a:p>
          <a:p>
            <a:pPr lvl="0" algn="just"/>
            <a:endParaRPr lang="tr-TR" sz="1700" dirty="0" smtClean="0">
              <a:latin typeface="Times New Roman" pitchFamily="18" charset="0"/>
              <a:cs typeface="Times New Roman" pitchFamily="18" charset="0"/>
            </a:endParaRPr>
          </a:p>
          <a:p>
            <a:pPr lvl="0" algn="just"/>
            <a:endParaRPr lang="tr-TR" sz="1700" dirty="0">
              <a:latin typeface="Times New Roman" pitchFamily="18" charset="0"/>
              <a:cs typeface="Times New Roman" pitchFamily="18" charset="0"/>
            </a:endParaRPr>
          </a:p>
          <a:p>
            <a:pPr algn="just"/>
            <a:endParaRPr lang="tr-TR" sz="1700" dirty="0">
              <a:latin typeface="Times New Roman" pitchFamily="18" charset="0"/>
              <a:cs typeface="Times New Roman" pitchFamily="18" charset="0"/>
            </a:endParaRPr>
          </a:p>
          <a:p>
            <a:pPr marL="0" indent="0" algn="just">
              <a:buNone/>
            </a:pPr>
            <a:endParaRPr lang="tr-TR" sz="1700" dirty="0">
              <a:latin typeface="Times New Roman" pitchFamily="18" charset="0"/>
              <a:cs typeface="Times New Roman" pitchFamily="18" charset="0"/>
            </a:endParaRPr>
          </a:p>
          <a:p>
            <a:pPr algn="just"/>
            <a:endParaRPr lang="tr-TR" sz="1600" dirty="0" smtClean="0">
              <a:latin typeface="Times New Roman" pitchFamily="18" charset="0"/>
              <a:cs typeface="Times New Roman" pitchFamily="18" charset="0"/>
            </a:endParaRPr>
          </a:p>
          <a:p>
            <a:pPr algn="just"/>
            <a:endParaRPr lang="tr-TR" sz="1600" dirty="0">
              <a:latin typeface="Times New Roman" pitchFamily="18" charset="0"/>
              <a:cs typeface="Times New Roman" pitchFamily="18" charset="0"/>
            </a:endParaRPr>
          </a:p>
          <a:p>
            <a:pPr algn="just"/>
            <a:endParaRPr lang="tr-TR" sz="1600" dirty="0" smtClean="0">
              <a:latin typeface="Times New Roman" pitchFamily="18" charset="0"/>
              <a:cs typeface="Times New Roman" pitchFamily="18" charset="0"/>
            </a:endParaRPr>
          </a:p>
          <a:p>
            <a:pPr algn="just"/>
            <a:endParaRPr lang="tr-TR" sz="1600" dirty="0">
              <a:latin typeface="Times New Roman" pitchFamily="18" charset="0"/>
              <a:cs typeface="Times New Roman" pitchFamily="18" charset="0"/>
            </a:endParaRPr>
          </a:p>
          <a:p>
            <a:pPr algn="just"/>
            <a:endParaRPr lang="tr-TR" sz="1600" dirty="0" smtClean="0">
              <a:latin typeface="Times New Roman" pitchFamily="18" charset="0"/>
              <a:cs typeface="Times New Roman" pitchFamily="18" charset="0"/>
            </a:endParaRPr>
          </a:p>
          <a:p>
            <a:pPr marL="0" indent="0" algn="just">
              <a:buNone/>
            </a:pPr>
            <a:r>
              <a:rPr lang="tr-TR" sz="1600" dirty="0" smtClean="0">
                <a:latin typeface="Times New Roman" pitchFamily="18" charset="0"/>
                <a:cs typeface="Times New Roman" pitchFamily="18" charset="0"/>
              </a:rPr>
              <a:t>                 İnorganik Analiz Laboratuvarı                   </a:t>
            </a:r>
            <a:r>
              <a:rPr lang="tr-TR" sz="1600" dirty="0" err="1" smtClean="0">
                <a:latin typeface="Times New Roman" pitchFamily="18" charset="0"/>
                <a:cs typeface="Times New Roman" pitchFamily="18" charset="0"/>
              </a:rPr>
              <a:t>Dioksin-Furan</a:t>
            </a:r>
            <a:r>
              <a:rPr lang="tr-TR" sz="1600" dirty="0" smtClean="0">
                <a:latin typeface="Times New Roman" pitchFamily="18" charset="0"/>
                <a:cs typeface="Times New Roman" pitchFamily="18" charset="0"/>
              </a:rPr>
              <a:t> Analiz Laboratuvarı</a:t>
            </a:r>
            <a:endParaRPr lang="tr-TR" sz="1600" dirty="0">
              <a:latin typeface="Times New Roman" pitchFamily="18" charset="0"/>
              <a:cs typeface="Times New Roman" pitchFamily="18" charset="0"/>
            </a:endParaRPr>
          </a:p>
        </p:txBody>
      </p:sp>
      <p:pic>
        <p:nvPicPr>
          <p:cNvPr id="4" name="Resim 3" descr="C:\Users\ilknur.sirimoglu\Desktop\Genel\Laboratuvar Fotoğraflar\ÇRL FOTOĞRAFLARI\DSC_0029.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3419475"/>
            <a:ext cx="3810000" cy="2600325"/>
          </a:xfrm>
          <a:prstGeom prst="rect">
            <a:avLst/>
          </a:prstGeom>
          <a:ln>
            <a:noFill/>
          </a:ln>
          <a:effectLst>
            <a:softEdge rad="112500"/>
          </a:effectLst>
        </p:spPr>
      </p:pic>
      <p:pic>
        <p:nvPicPr>
          <p:cNvPr id="5" name="Resim 4" descr="C:\Users\ilknur.sirimoglu\Desktop\Genel\Laboratuvar Fotoğraflar\ÇRL FOTOĞRAFLARI\DSC_009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999" y="3419475"/>
            <a:ext cx="3440111" cy="2524125"/>
          </a:xfrm>
          <a:prstGeom prst="rect">
            <a:avLst/>
          </a:prstGeom>
          <a:ln>
            <a:noFill/>
          </a:ln>
          <a:effectLst>
            <a:softEdge rad="112500"/>
          </a:effectLst>
        </p:spPr>
      </p:pic>
    </p:spTree>
    <p:extLst>
      <p:ext uri="{BB962C8B-B14F-4D97-AF65-F5344CB8AC3E}">
        <p14:creationId xmlns:p14="http://schemas.microsoft.com/office/powerpoint/2010/main" val="13992957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etin kutusu 2"/>
          <p:cNvSpPr txBox="1">
            <a:spLocks noChangeArrowheads="1"/>
          </p:cNvSpPr>
          <p:nvPr/>
        </p:nvSpPr>
        <p:spPr bwMode="auto">
          <a:xfrm>
            <a:off x="469900" y="1169685"/>
            <a:ext cx="5638800" cy="1823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lnSpc>
                <a:spcPct val="125000"/>
              </a:lnSpc>
              <a:buClr>
                <a:srgbClr val="00B050"/>
              </a:buClr>
              <a:buFont typeface="Wingdings" pitchFamily="2" charset="2"/>
              <a:buChar char="v"/>
            </a:pPr>
            <a:r>
              <a:rPr lang="tr-TR" altLang="tr-TR" dirty="0">
                <a:latin typeface="Times New Roman" pitchFamily="18" charset="0"/>
                <a:cs typeface="Times New Roman" pitchFamily="18" charset="0"/>
              </a:rPr>
              <a:t>Ülke genelinde kurulu bulunan sabit istasyon sayısı toplam </a:t>
            </a:r>
            <a:r>
              <a:rPr lang="tr-TR" altLang="tr-TR" dirty="0" smtClean="0">
                <a:latin typeface="Times New Roman" pitchFamily="18" charset="0"/>
                <a:cs typeface="Times New Roman" pitchFamily="18" charset="0"/>
              </a:rPr>
              <a:t>249 adete </a:t>
            </a:r>
            <a:r>
              <a:rPr lang="tr-TR" altLang="tr-TR" dirty="0">
                <a:latin typeface="Times New Roman" pitchFamily="18" charset="0"/>
                <a:cs typeface="Times New Roman" pitchFamily="18" charset="0"/>
              </a:rPr>
              <a:t>ulaşmıştır</a:t>
            </a:r>
            <a:r>
              <a:rPr lang="tr-TR" altLang="tr-TR" dirty="0" smtClean="0">
                <a:latin typeface="Times New Roman" pitchFamily="18" charset="0"/>
                <a:cs typeface="Times New Roman" pitchFamily="18" charset="0"/>
              </a:rPr>
              <a:t>. </a:t>
            </a:r>
          </a:p>
          <a:p>
            <a:pPr algn="just" eaLnBrk="1" hangingPunct="1">
              <a:lnSpc>
                <a:spcPct val="125000"/>
              </a:lnSpc>
              <a:buClr>
                <a:srgbClr val="00B050"/>
              </a:buClr>
              <a:buFont typeface="Wingdings" pitchFamily="2" charset="2"/>
              <a:buChar char="v"/>
            </a:pPr>
            <a:r>
              <a:rPr lang="tr-TR" altLang="tr-TR" dirty="0" smtClean="0">
                <a:latin typeface="Times New Roman" pitchFamily="18" charset="0"/>
                <a:cs typeface="Times New Roman" pitchFamily="18" charset="0"/>
              </a:rPr>
              <a:t>Kirliliğin </a:t>
            </a:r>
            <a:r>
              <a:rPr lang="tr-TR" altLang="tr-TR" dirty="0">
                <a:latin typeface="Times New Roman" pitchFamily="18" charset="0"/>
                <a:cs typeface="Times New Roman" pitchFamily="18" charset="0"/>
              </a:rPr>
              <a:t>yoğun olarak yaşandığı yerlerde durum tespiti yapmak amacıyla kullanılan mobil araç sayısı toplam 4 adete ulaşmıştır. </a:t>
            </a:r>
          </a:p>
        </p:txBody>
      </p:sp>
      <p:pic>
        <p:nvPicPr>
          <p:cNvPr id="8"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6649" y="1160636"/>
            <a:ext cx="2534301" cy="2554546"/>
          </a:xfrm>
          <a:prstGeom prst="roundRect">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990753"/>
            <a:ext cx="3444123" cy="22666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Metin kutusu 2"/>
          <p:cNvSpPr txBox="1">
            <a:spLocks noChangeArrowheads="1"/>
          </p:cNvSpPr>
          <p:nvPr/>
        </p:nvSpPr>
        <p:spPr bwMode="auto">
          <a:xfrm>
            <a:off x="4114800" y="4058383"/>
            <a:ext cx="4860925" cy="2131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lnSpc>
                <a:spcPct val="125000"/>
              </a:lnSpc>
              <a:buClr>
                <a:srgbClr val="00B050"/>
              </a:buClr>
              <a:buFont typeface="Wingdings" pitchFamily="2" charset="2"/>
              <a:buChar char="v"/>
              <a:defRPr/>
            </a:pPr>
            <a:r>
              <a:rPr lang="tr-TR" altLang="tr-TR" dirty="0" smtClean="0">
                <a:latin typeface="Times New Roman" pitchFamily="18" charset="0"/>
                <a:cs typeface="Times New Roman" pitchFamily="18" charset="0"/>
              </a:rPr>
              <a:t>Ege Bölgesi Temiz </a:t>
            </a:r>
            <a:r>
              <a:rPr lang="tr-TR" altLang="tr-TR" dirty="0">
                <a:latin typeface="Times New Roman" pitchFamily="18" charset="0"/>
                <a:cs typeface="Times New Roman" pitchFamily="18" charset="0"/>
              </a:rPr>
              <a:t>Hava </a:t>
            </a:r>
            <a:r>
              <a:rPr lang="tr-TR" altLang="tr-TR" dirty="0" smtClean="0">
                <a:latin typeface="Times New Roman" pitchFamily="18" charset="0"/>
                <a:cs typeface="Times New Roman" pitchFamily="18" charset="0"/>
              </a:rPr>
              <a:t>Merkezi istasyon kurma (39 adet) çalışmaları tamamlanmıştır. 2017 sonunda </a:t>
            </a:r>
            <a:r>
              <a:rPr lang="tr-TR" dirty="0" smtClean="0">
                <a:latin typeface="Times New Roman" pitchFamily="18" charset="0"/>
                <a:cs typeface="Times New Roman" pitchFamily="18" charset="0"/>
              </a:rPr>
              <a:t>Ulusal Hava Kalitesi İzleme Ağımızdaki sabit istasyon sayısı 300’e ulaşacaktır.</a:t>
            </a:r>
          </a:p>
          <a:p>
            <a:pPr marL="0" indent="0" algn="just" eaLnBrk="1" hangingPunct="1">
              <a:lnSpc>
                <a:spcPct val="125000"/>
              </a:lnSpc>
              <a:buClr>
                <a:srgbClr val="00B050"/>
              </a:buClr>
              <a:defRPr/>
            </a:pPr>
            <a:r>
              <a:rPr lang="tr-TR" altLang="tr-TR" sz="1600" dirty="0" smtClean="0"/>
              <a:t> </a:t>
            </a:r>
          </a:p>
        </p:txBody>
      </p:sp>
      <p:sp>
        <p:nvSpPr>
          <p:cNvPr id="24582" name="Dikdörtgen 10"/>
          <p:cNvSpPr>
            <a:spLocks noChangeArrowheads="1"/>
          </p:cNvSpPr>
          <p:nvPr/>
        </p:nvSpPr>
        <p:spPr bwMode="auto">
          <a:xfrm>
            <a:off x="1905000" y="665163"/>
            <a:ext cx="56388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tr-TR" altLang="tr-TR" sz="2400" b="1">
                <a:solidFill>
                  <a:srgbClr val="000099"/>
                </a:solidFill>
                <a:latin typeface="Times New Roman" pitchFamily="18" charset="0"/>
                <a:cs typeface="Times New Roman" pitchFamily="18" charset="0"/>
              </a:rPr>
              <a:t>HAVA KALİTESİ İZLEME</a:t>
            </a:r>
            <a:endParaRPr lang="tr-TR" altLang="tr-TR" sz="24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24807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ikdörtgen 2"/>
          <p:cNvSpPr>
            <a:spLocks noChangeArrowheads="1"/>
          </p:cNvSpPr>
          <p:nvPr/>
        </p:nvSpPr>
        <p:spPr bwMode="auto">
          <a:xfrm>
            <a:off x="1905000" y="609600"/>
            <a:ext cx="5638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tr-TR" altLang="tr-TR" sz="2400" b="1">
                <a:solidFill>
                  <a:srgbClr val="000099"/>
                </a:solidFill>
                <a:latin typeface="Times New Roman" pitchFamily="18" charset="0"/>
                <a:cs typeface="Times New Roman" pitchFamily="18" charset="0"/>
              </a:rPr>
              <a:t>HAVA KALİTESİ İZLEME</a:t>
            </a:r>
            <a:endParaRPr lang="tr-TR" altLang="tr-TR" sz="2400" b="1">
              <a:solidFill>
                <a:srgbClr val="FF0000"/>
              </a:solidFill>
              <a:latin typeface="Times New Roman" pitchFamily="18" charset="0"/>
              <a:cs typeface="Times New Roman" pitchFamily="18" charset="0"/>
            </a:endParaRPr>
          </a:p>
        </p:txBody>
      </p:sp>
      <p:sp>
        <p:nvSpPr>
          <p:cNvPr id="25603" name="Metin kutusu 4"/>
          <p:cNvSpPr txBox="1">
            <a:spLocks noChangeArrowheads="1"/>
          </p:cNvSpPr>
          <p:nvPr/>
        </p:nvSpPr>
        <p:spPr bwMode="auto">
          <a:xfrm>
            <a:off x="5049838" y="3969703"/>
            <a:ext cx="4094162" cy="2483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742950" indent="-28575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125000"/>
              </a:lnSpc>
              <a:buClr>
                <a:srgbClr val="00B050"/>
              </a:buClr>
              <a:buFont typeface="Wingdings" pitchFamily="2" charset="2"/>
              <a:buChar char="v"/>
            </a:pPr>
            <a:r>
              <a:rPr lang="tr-TR" altLang="tr-TR" dirty="0">
                <a:latin typeface="Times New Roman" pitchFamily="18" charset="0"/>
                <a:cs typeface="Times New Roman" pitchFamily="18" charset="0"/>
              </a:rPr>
              <a:t>İndeks 5 kirletici için hesaplanmaktadır:</a:t>
            </a:r>
          </a:p>
          <a:p>
            <a:pPr lvl="2" eaLnBrk="1" hangingPunct="1">
              <a:lnSpc>
                <a:spcPct val="125000"/>
              </a:lnSpc>
              <a:buClr>
                <a:srgbClr val="00B050"/>
              </a:buClr>
              <a:buFont typeface="Wingdings" pitchFamily="2" charset="2"/>
              <a:buChar char="v"/>
            </a:pPr>
            <a:r>
              <a:rPr lang="tr-TR" altLang="tr-TR" dirty="0">
                <a:latin typeface="Times New Roman" pitchFamily="18" charset="0"/>
                <a:cs typeface="Times New Roman" pitchFamily="18" charset="0"/>
              </a:rPr>
              <a:t>Partikül madde (PM10)</a:t>
            </a:r>
          </a:p>
          <a:p>
            <a:pPr lvl="2" eaLnBrk="1" hangingPunct="1">
              <a:lnSpc>
                <a:spcPct val="125000"/>
              </a:lnSpc>
              <a:buClr>
                <a:srgbClr val="00B050"/>
              </a:buClr>
              <a:buFont typeface="Wingdings" pitchFamily="2" charset="2"/>
              <a:buChar char="v"/>
            </a:pPr>
            <a:r>
              <a:rPr lang="tr-TR" altLang="tr-TR" dirty="0">
                <a:latin typeface="Times New Roman" pitchFamily="18" charset="0"/>
                <a:cs typeface="Times New Roman" pitchFamily="18" charset="0"/>
              </a:rPr>
              <a:t>Karbon monoksit (CO)</a:t>
            </a:r>
          </a:p>
          <a:p>
            <a:pPr lvl="2" eaLnBrk="1" hangingPunct="1">
              <a:lnSpc>
                <a:spcPct val="125000"/>
              </a:lnSpc>
              <a:buClr>
                <a:srgbClr val="00B050"/>
              </a:buClr>
              <a:buFont typeface="Wingdings" pitchFamily="2" charset="2"/>
              <a:buChar char="v"/>
            </a:pPr>
            <a:r>
              <a:rPr lang="tr-TR" altLang="tr-TR" dirty="0">
                <a:latin typeface="Times New Roman" pitchFamily="18" charset="0"/>
                <a:cs typeface="Times New Roman" pitchFamily="18" charset="0"/>
              </a:rPr>
              <a:t>Kükürt dioksit (SO</a:t>
            </a:r>
            <a:r>
              <a:rPr lang="tr-TR" altLang="tr-TR" baseline="-25000" dirty="0">
                <a:latin typeface="Times New Roman" pitchFamily="18" charset="0"/>
                <a:cs typeface="Times New Roman" pitchFamily="18" charset="0"/>
              </a:rPr>
              <a:t>2</a:t>
            </a:r>
            <a:r>
              <a:rPr lang="tr-TR" altLang="tr-TR" dirty="0">
                <a:latin typeface="Times New Roman" pitchFamily="18" charset="0"/>
                <a:cs typeface="Times New Roman" pitchFamily="18" charset="0"/>
              </a:rPr>
              <a:t>)</a:t>
            </a:r>
          </a:p>
          <a:p>
            <a:pPr lvl="2" eaLnBrk="1" hangingPunct="1">
              <a:lnSpc>
                <a:spcPct val="125000"/>
              </a:lnSpc>
              <a:buClr>
                <a:srgbClr val="00B050"/>
              </a:buClr>
              <a:buFont typeface="Wingdings" pitchFamily="2" charset="2"/>
              <a:buChar char="v"/>
            </a:pPr>
            <a:r>
              <a:rPr lang="tr-TR" altLang="tr-TR" dirty="0">
                <a:latin typeface="Times New Roman" pitchFamily="18" charset="0"/>
                <a:cs typeface="Times New Roman" pitchFamily="18" charset="0"/>
              </a:rPr>
              <a:t>Azot dioksit (NO</a:t>
            </a:r>
            <a:r>
              <a:rPr lang="tr-TR" altLang="tr-TR" baseline="-25000" dirty="0">
                <a:latin typeface="Times New Roman" pitchFamily="18" charset="0"/>
                <a:cs typeface="Times New Roman" pitchFamily="18" charset="0"/>
              </a:rPr>
              <a:t>2</a:t>
            </a:r>
            <a:r>
              <a:rPr lang="tr-TR" altLang="tr-TR" dirty="0">
                <a:latin typeface="Times New Roman" pitchFamily="18" charset="0"/>
                <a:cs typeface="Times New Roman" pitchFamily="18" charset="0"/>
              </a:rPr>
              <a:t>) </a:t>
            </a:r>
          </a:p>
          <a:p>
            <a:pPr lvl="2" eaLnBrk="1" hangingPunct="1">
              <a:lnSpc>
                <a:spcPct val="125000"/>
              </a:lnSpc>
              <a:buClr>
                <a:srgbClr val="00B050"/>
              </a:buClr>
              <a:buFont typeface="Wingdings" pitchFamily="2" charset="2"/>
              <a:buChar char="v"/>
            </a:pPr>
            <a:r>
              <a:rPr lang="tr-TR" altLang="tr-TR" dirty="0">
                <a:latin typeface="Times New Roman" pitchFamily="18" charset="0"/>
                <a:cs typeface="Times New Roman" pitchFamily="18" charset="0"/>
              </a:rPr>
              <a:t>Ozon (O</a:t>
            </a:r>
            <a:r>
              <a:rPr lang="tr-TR" altLang="tr-TR" baseline="-25000" dirty="0">
                <a:latin typeface="Times New Roman" pitchFamily="18" charset="0"/>
                <a:cs typeface="Times New Roman" pitchFamily="18" charset="0"/>
              </a:rPr>
              <a:t>3</a:t>
            </a:r>
            <a:r>
              <a:rPr lang="tr-TR" altLang="tr-TR" dirty="0">
                <a:latin typeface="Times New Roman" pitchFamily="18" charset="0"/>
                <a:cs typeface="Times New Roman" pitchFamily="18" charset="0"/>
              </a:rPr>
              <a:t>) </a:t>
            </a:r>
          </a:p>
        </p:txBody>
      </p:sp>
      <p:sp>
        <p:nvSpPr>
          <p:cNvPr id="25604" name="Metin kutusu 6"/>
          <p:cNvSpPr txBox="1">
            <a:spLocks noChangeArrowheads="1"/>
          </p:cNvSpPr>
          <p:nvPr/>
        </p:nvSpPr>
        <p:spPr bwMode="auto">
          <a:xfrm>
            <a:off x="304800" y="1108076"/>
            <a:ext cx="4929188" cy="2829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lnSpc>
                <a:spcPct val="125000"/>
              </a:lnSpc>
              <a:buClr>
                <a:srgbClr val="00B050"/>
              </a:buClr>
              <a:buFont typeface="Wingdings" pitchFamily="2" charset="2"/>
              <a:buChar char="v"/>
            </a:pPr>
            <a:r>
              <a:rPr lang="tr-TR" altLang="tr-TR" dirty="0">
                <a:latin typeface="Times New Roman" pitchFamily="18" charset="0"/>
                <a:cs typeface="Times New Roman" pitchFamily="18" charset="0"/>
              </a:rPr>
              <a:t>Hava kalitesi verileri hem saatlik ortalamalar olarak hem de Hava Kalitesi </a:t>
            </a:r>
            <a:r>
              <a:rPr lang="tr-TR" altLang="tr-TR" dirty="0" err="1">
                <a:latin typeface="Times New Roman" pitchFamily="18" charset="0"/>
                <a:cs typeface="Times New Roman" pitchFamily="18" charset="0"/>
              </a:rPr>
              <a:t>İndeks’i</a:t>
            </a:r>
            <a:r>
              <a:rPr lang="tr-TR" altLang="tr-TR" dirty="0">
                <a:latin typeface="Times New Roman" pitchFamily="18" charset="0"/>
                <a:cs typeface="Times New Roman" pitchFamily="18" charset="0"/>
              </a:rPr>
              <a:t> kullanılarak </a:t>
            </a:r>
            <a:r>
              <a:rPr lang="tr-TR" altLang="tr-TR" dirty="0">
                <a:latin typeface="Times New Roman" pitchFamily="18" charset="0"/>
                <a:cs typeface="Times New Roman" pitchFamily="18" charset="0"/>
                <a:hlinkClick r:id="rId3"/>
              </a:rPr>
              <a:t>www.havaizleme.gov.tr</a:t>
            </a:r>
            <a:r>
              <a:rPr lang="tr-TR" altLang="tr-TR" dirty="0">
                <a:latin typeface="Times New Roman" pitchFamily="18" charset="0"/>
                <a:cs typeface="Times New Roman" pitchFamily="18" charset="0"/>
              </a:rPr>
              <a:t> web sitesinde ve </a:t>
            </a:r>
            <a:r>
              <a:rPr lang="tr-TR" altLang="tr-TR" dirty="0" err="1">
                <a:latin typeface="Times New Roman" pitchFamily="18" charset="0"/>
                <a:cs typeface="Times New Roman" pitchFamily="18" charset="0"/>
              </a:rPr>
              <a:t>led</a:t>
            </a:r>
            <a:r>
              <a:rPr lang="tr-TR" altLang="tr-TR" dirty="0">
                <a:latin typeface="Times New Roman" pitchFamily="18" charset="0"/>
                <a:cs typeface="Times New Roman" pitchFamily="18" charset="0"/>
              </a:rPr>
              <a:t> ekranlar aracılığıyla kamuoyu ile paylaşılmaktadır.</a:t>
            </a:r>
          </a:p>
          <a:p>
            <a:pPr algn="just" eaLnBrk="1" hangingPunct="1">
              <a:lnSpc>
                <a:spcPct val="125000"/>
              </a:lnSpc>
              <a:buClr>
                <a:srgbClr val="00B050"/>
              </a:buClr>
              <a:buFont typeface="Wingdings" pitchFamily="2" charset="2"/>
              <a:buChar char="v"/>
            </a:pPr>
            <a:r>
              <a:rPr lang="tr-TR" altLang="tr-TR" dirty="0">
                <a:latin typeface="Times New Roman" pitchFamily="18" charset="0"/>
                <a:cs typeface="Times New Roman" pitchFamily="18" charset="0"/>
              </a:rPr>
              <a:t>Ulusal Hava Kalitesi İndeksi, EPA Hava Kalitesi </a:t>
            </a:r>
            <a:r>
              <a:rPr lang="tr-TR" altLang="tr-TR" dirty="0" err="1">
                <a:latin typeface="Times New Roman" pitchFamily="18" charset="0"/>
                <a:cs typeface="Times New Roman" pitchFamily="18" charset="0"/>
              </a:rPr>
              <a:t>İndeksi’ni</a:t>
            </a:r>
            <a:r>
              <a:rPr lang="tr-TR" altLang="tr-TR" dirty="0">
                <a:latin typeface="Times New Roman" pitchFamily="18" charset="0"/>
                <a:cs typeface="Times New Roman" pitchFamily="18" charset="0"/>
              </a:rPr>
              <a:t> Ulusal Mevzuatımız ve sınır değerlerimize uyarlayarak oluşturulmuştur.</a:t>
            </a:r>
          </a:p>
        </p:txBody>
      </p:sp>
      <p:pic>
        <p:nvPicPr>
          <p:cNvPr id="2457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343" t="8656" r="12847" b="4995"/>
          <a:stretch/>
        </p:blipFill>
        <p:spPr bwMode="auto">
          <a:xfrm>
            <a:off x="5277305" y="1387518"/>
            <a:ext cx="3352800" cy="235572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79"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690" b="5221"/>
          <a:stretch/>
        </p:blipFill>
        <p:spPr bwMode="auto">
          <a:xfrm>
            <a:off x="670378" y="3937953"/>
            <a:ext cx="4236585" cy="2438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47384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İçerik Yer Tutucusu 2"/>
          <p:cNvSpPr>
            <a:spLocks noGrp="1"/>
          </p:cNvSpPr>
          <p:nvPr>
            <p:ph idx="1"/>
          </p:nvPr>
        </p:nvSpPr>
        <p:spPr>
          <a:xfrm>
            <a:off x="457200" y="764381"/>
            <a:ext cx="8229600" cy="5037137"/>
          </a:xfrm>
        </p:spPr>
        <p:txBody>
          <a:bodyPr/>
          <a:lstStyle/>
          <a:p>
            <a:pPr marL="0" indent="0" algn="just">
              <a:lnSpc>
                <a:spcPct val="125000"/>
              </a:lnSpc>
              <a:spcBef>
                <a:spcPct val="0"/>
              </a:spcBef>
              <a:buFont typeface="Wingdings" pitchFamily="2" charset="2"/>
              <a:buNone/>
              <a:defRPr/>
            </a:pPr>
            <a:endParaRPr lang="tr-TR" altLang="tr-TR" sz="1800" b="1" dirty="0" smtClean="0">
              <a:latin typeface="Times New Roman" pitchFamily="18" charset="0"/>
              <a:cs typeface="Times New Roman" pitchFamily="18" charset="0"/>
            </a:endParaRPr>
          </a:p>
          <a:p>
            <a:pPr marL="0" indent="0" algn="just">
              <a:lnSpc>
                <a:spcPct val="125000"/>
              </a:lnSpc>
              <a:spcBef>
                <a:spcPct val="0"/>
              </a:spcBef>
              <a:buFont typeface="Wingdings" pitchFamily="2" charset="2"/>
              <a:buNone/>
              <a:defRPr/>
            </a:pPr>
            <a:r>
              <a:rPr lang="tr-TR" altLang="tr-TR" sz="1800" b="1" dirty="0" smtClean="0">
                <a:latin typeface="Times New Roman" pitchFamily="18" charset="0"/>
                <a:cs typeface="Times New Roman" pitchFamily="18" charset="0"/>
              </a:rPr>
              <a:t>Hava Kalitesi Ön Değerlendirme Çalışmaları:</a:t>
            </a:r>
          </a:p>
          <a:p>
            <a:pPr algn="just">
              <a:lnSpc>
                <a:spcPct val="125000"/>
              </a:lnSpc>
              <a:spcBef>
                <a:spcPct val="0"/>
              </a:spcBef>
              <a:defRPr/>
            </a:pPr>
            <a:r>
              <a:rPr lang="tr-TR" altLang="tr-TR" sz="1800" b="1" dirty="0" smtClean="0">
                <a:latin typeface="Times New Roman" pitchFamily="18" charset="0"/>
                <a:cs typeface="Times New Roman" pitchFamily="18" charset="0"/>
              </a:rPr>
              <a:t>İstanbul THM </a:t>
            </a:r>
            <a:r>
              <a:rPr lang="tr-TR" altLang="tr-TR" sz="1800" dirty="0" smtClean="0">
                <a:latin typeface="Times New Roman" pitchFamily="18" charset="0"/>
                <a:cs typeface="Times New Roman" pitchFamily="18" charset="0"/>
              </a:rPr>
              <a:t>(11 il) için ‘Marmara Bölgesinde Hava Kalitesi Alanında Kurumsal Yapının Güçlendirilmesi Projesi’  kapsamında gerçekleştirilmiştir. (AB Projesi)</a:t>
            </a:r>
          </a:p>
          <a:p>
            <a:pPr algn="just">
              <a:lnSpc>
                <a:spcPct val="125000"/>
              </a:lnSpc>
              <a:spcBef>
                <a:spcPct val="0"/>
              </a:spcBef>
              <a:defRPr/>
            </a:pPr>
            <a:r>
              <a:rPr lang="tr-TR" altLang="tr-TR" sz="1800" b="1" dirty="0" smtClean="0">
                <a:latin typeface="Times New Roman" pitchFamily="18" charset="0"/>
                <a:cs typeface="Times New Roman" pitchFamily="18" charset="0"/>
              </a:rPr>
              <a:t>Samsun THM </a:t>
            </a:r>
            <a:r>
              <a:rPr lang="tr-TR" altLang="tr-TR" sz="1800" dirty="0" smtClean="0">
                <a:latin typeface="Times New Roman" pitchFamily="18" charset="0"/>
                <a:cs typeface="Times New Roman" pitchFamily="18" charset="0"/>
              </a:rPr>
              <a:t>(8 il) için 2012 yılında tamamlanmış olup, maliyeti 282.000 TL + KDV’dir. (Genel Bütçe)</a:t>
            </a:r>
          </a:p>
          <a:p>
            <a:pPr algn="just">
              <a:lnSpc>
                <a:spcPct val="125000"/>
              </a:lnSpc>
              <a:spcBef>
                <a:spcPct val="0"/>
              </a:spcBef>
              <a:defRPr/>
            </a:pPr>
            <a:r>
              <a:rPr lang="tr-TR" altLang="tr-TR" sz="1800" b="1" dirty="0" smtClean="0">
                <a:latin typeface="Times New Roman" pitchFamily="18" charset="0"/>
                <a:cs typeface="Times New Roman" pitchFamily="18" charset="0"/>
              </a:rPr>
              <a:t>Erzurum THM </a:t>
            </a:r>
            <a:r>
              <a:rPr lang="tr-TR" altLang="tr-TR" sz="1800" dirty="0" smtClean="0">
                <a:latin typeface="Times New Roman" pitchFamily="18" charset="0"/>
                <a:cs typeface="Times New Roman" pitchFamily="18" charset="0"/>
              </a:rPr>
              <a:t>(11 il) ve </a:t>
            </a:r>
            <a:r>
              <a:rPr lang="tr-TR" altLang="tr-TR" sz="1800" b="1" dirty="0" smtClean="0">
                <a:latin typeface="Times New Roman" pitchFamily="18" charset="0"/>
                <a:cs typeface="Times New Roman" pitchFamily="18" charset="0"/>
              </a:rPr>
              <a:t>İzmir THM </a:t>
            </a:r>
            <a:r>
              <a:rPr lang="tr-TR" altLang="tr-TR" sz="1800" dirty="0" smtClean="0">
                <a:latin typeface="Times New Roman" pitchFamily="18" charset="0"/>
                <a:cs typeface="Times New Roman" pitchFamily="18" charset="0"/>
              </a:rPr>
              <a:t>(6 il)  için 2014 yılında tamamlanmış olup, toplam maliyeti 935.000 TL + KDV’dir. (Genel Bütçe)</a:t>
            </a:r>
          </a:p>
          <a:p>
            <a:pPr algn="just">
              <a:lnSpc>
                <a:spcPct val="125000"/>
              </a:lnSpc>
              <a:spcBef>
                <a:spcPct val="0"/>
              </a:spcBef>
              <a:defRPr/>
            </a:pPr>
            <a:r>
              <a:rPr lang="tr-TR" altLang="tr-TR" sz="1800" b="1" dirty="0" smtClean="0">
                <a:latin typeface="Times New Roman" pitchFamily="18" charset="0"/>
                <a:cs typeface="Times New Roman" pitchFamily="18" charset="0"/>
              </a:rPr>
              <a:t>Ankara THM </a:t>
            </a:r>
            <a:r>
              <a:rPr lang="tr-TR" altLang="tr-TR" sz="1800" dirty="0" smtClean="0">
                <a:latin typeface="Times New Roman" pitchFamily="18" charset="0"/>
                <a:cs typeface="Times New Roman" pitchFamily="18" charset="0"/>
              </a:rPr>
              <a:t>(13 il) için Mayıs 2015’te tamamlanmış olup, maliyeti 846.000 TL + KDV’dir. (Genel Bütçe)</a:t>
            </a:r>
          </a:p>
          <a:p>
            <a:pPr algn="just">
              <a:lnSpc>
                <a:spcPct val="125000"/>
              </a:lnSpc>
              <a:spcBef>
                <a:spcPct val="0"/>
              </a:spcBef>
              <a:defRPr/>
            </a:pPr>
            <a:r>
              <a:rPr lang="tr-TR" altLang="tr-TR" sz="1800" b="1" dirty="0" smtClean="0">
                <a:latin typeface="Times New Roman" pitchFamily="18" charset="0"/>
                <a:cs typeface="Times New Roman" pitchFamily="18" charset="0"/>
              </a:rPr>
              <a:t>Adana THM </a:t>
            </a:r>
            <a:r>
              <a:rPr lang="tr-TR" altLang="tr-TR" sz="1800" dirty="0" smtClean="0">
                <a:latin typeface="Times New Roman" pitchFamily="18" charset="0"/>
                <a:cs typeface="Times New Roman" pitchFamily="18" charset="0"/>
              </a:rPr>
              <a:t>(7 il) ve </a:t>
            </a:r>
            <a:r>
              <a:rPr lang="tr-TR" altLang="tr-TR" sz="1800" b="1" dirty="0" smtClean="0">
                <a:latin typeface="Times New Roman" pitchFamily="18" charset="0"/>
                <a:cs typeface="Times New Roman" pitchFamily="18" charset="0"/>
              </a:rPr>
              <a:t>Konya THM </a:t>
            </a:r>
            <a:r>
              <a:rPr lang="tr-TR" altLang="tr-TR" sz="1800" dirty="0" smtClean="0">
                <a:latin typeface="Times New Roman" pitchFamily="18" charset="0"/>
                <a:cs typeface="Times New Roman" pitchFamily="18" charset="0"/>
              </a:rPr>
              <a:t>(10 il) için 2016 yılında tamamlandı, toplam maliyeti 1.403.000 TL + KDV’dir. (Genel Bütçe)</a:t>
            </a:r>
          </a:p>
          <a:p>
            <a:pPr algn="just">
              <a:lnSpc>
                <a:spcPct val="125000"/>
              </a:lnSpc>
              <a:spcBef>
                <a:spcPct val="0"/>
              </a:spcBef>
              <a:defRPr/>
            </a:pPr>
            <a:r>
              <a:rPr lang="tr-TR" altLang="tr-TR" sz="1800" b="1" dirty="0" smtClean="0">
                <a:latin typeface="Times New Roman" pitchFamily="18" charset="0"/>
                <a:cs typeface="Times New Roman" pitchFamily="18" charset="0"/>
              </a:rPr>
              <a:t>Diyarbakır THM </a:t>
            </a:r>
            <a:r>
              <a:rPr lang="tr-TR" altLang="tr-TR" sz="1800" dirty="0" smtClean="0">
                <a:latin typeface="Times New Roman" pitchFamily="18" charset="0"/>
                <a:cs typeface="Times New Roman" pitchFamily="18" charset="0"/>
              </a:rPr>
              <a:t>(15 il) için Haziran 2015 tarihi itibari ile başlamış olup, bölgedeki koşullar nedeniyle tamamlanamamıştır. toplam maliyeti 1.627.500 TL + KDV’dir. (Genel Bütçe)</a:t>
            </a:r>
          </a:p>
          <a:p>
            <a:pPr>
              <a:lnSpc>
                <a:spcPct val="125000"/>
              </a:lnSpc>
              <a:spcBef>
                <a:spcPct val="0"/>
              </a:spcBef>
              <a:defRPr/>
            </a:pPr>
            <a:endParaRPr lang="tr-TR" altLang="tr-TR" sz="1600" dirty="0" smtClean="0"/>
          </a:p>
        </p:txBody>
      </p:sp>
      <p:sp>
        <p:nvSpPr>
          <p:cNvPr id="27651" name="Dikdörtgen 3"/>
          <p:cNvSpPr>
            <a:spLocks noChangeArrowheads="1"/>
          </p:cNvSpPr>
          <p:nvPr/>
        </p:nvSpPr>
        <p:spPr bwMode="auto">
          <a:xfrm>
            <a:off x="1905000" y="533400"/>
            <a:ext cx="5638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tr-TR" altLang="tr-TR" sz="2400" b="1">
                <a:solidFill>
                  <a:srgbClr val="000099"/>
                </a:solidFill>
                <a:latin typeface="Times New Roman" pitchFamily="18" charset="0"/>
                <a:cs typeface="Times New Roman" pitchFamily="18" charset="0"/>
              </a:rPr>
              <a:t>HAVA KALİTESİ İZLEME</a:t>
            </a:r>
            <a:endParaRPr lang="tr-TR" altLang="tr-TR" sz="24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332242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moefTeienTemplate">
  <a:themeElements>
    <a:clrScheme name="Default Design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5F5F5F"/>
        </a:dk1>
        <a:lt1>
          <a:srgbClr val="FFFFFF"/>
        </a:lt1>
        <a:dk2>
          <a:srgbClr val="C36609"/>
        </a:dk2>
        <a:lt2>
          <a:srgbClr val="DDDDDD"/>
        </a:lt2>
        <a:accent1>
          <a:srgbClr val="D2B94E"/>
        </a:accent1>
        <a:accent2>
          <a:srgbClr val="2395B9"/>
        </a:accent2>
        <a:accent3>
          <a:srgbClr val="FFFFFF"/>
        </a:accent3>
        <a:accent4>
          <a:srgbClr val="505050"/>
        </a:accent4>
        <a:accent5>
          <a:srgbClr val="E5D9B2"/>
        </a:accent5>
        <a:accent6>
          <a:srgbClr val="1F87A7"/>
        </a:accent6>
        <a:hlink>
          <a:srgbClr val="5C984E"/>
        </a:hlink>
        <a:folHlink>
          <a:srgbClr val="B5C77B"/>
        </a:folHlink>
      </a:clrScheme>
      <a:clrMap bg1="lt1" tx1="dk1" bg2="lt2" tx2="dk2" accent1="accent1" accent2="accent2" accent3="accent3" accent4="accent4" accent5="accent5" accent6="accent6" hlink="hlink" folHlink="folHlink"/>
    </a:extraClrScheme>
    <a:extraClrScheme>
      <a:clrScheme name="Default Design 2">
        <a:dk1>
          <a:srgbClr val="5F5F5F"/>
        </a:dk1>
        <a:lt1>
          <a:srgbClr val="FFFFFF"/>
        </a:lt1>
        <a:dk2>
          <a:srgbClr val="9FC591"/>
        </a:dk2>
        <a:lt2>
          <a:srgbClr val="DDDDDD"/>
        </a:lt2>
        <a:accent1>
          <a:srgbClr val="7B82B7"/>
        </a:accent1>
        <a:accent2>
          <a:srgbClr val="8D337C"/>
        </a:accent2>
        <a:accent3>
          <a:srgbClr val="FFFFFF"/>
        </a:accent3>
        <a:accent4>
          <a:srgbClr val="505050"/>
        </a:accent4>
        <a:accent5>
          <a:srgbClr val="BFC1D8"/>
        </a:accent5>
        <a:accent6>
          <a:srgbClr val="7F2D70"/>
        </a:accent6>
        <a:hlink>
          <a:srgbClr val="CC87E1"/>
        </a:hlink>
        <a:folHlink>
          <a:srgbClr val="76C5D0"/>
        </a:folHlink>
      </a:clrScheme>
      <a:clrMap bg1="lt1" tx1="dk1" bg2="lt2" tx2="dk2" accent1="accent1" accent2="accent2" accent3="accent3" accent4="accent4" accent5="accent5" accent6="accent6" hlink="hlink" folHlink="folHlink"/>
    </a:extraClrScheme>
    <a:extraClrScheme>
      <a:clrScheme name="Default Design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8562</TotalTime>
  <Words>3283</Words>
  <Application>Microsoft Office PowerPoint</Application>
  <PresentationFormat>Ekran Gösterisi (4:3)</PresentationFormat>
  <Paragraphs>306</Paragraphs>
  <Slides>32</Slides>
  <Notes>12</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32</vt:i4>
      </vt:variant>
    </vt:vector>
  </HeadingPairs>
  <TitlesOfParts>
    <vt:vector size="34" baseType="lpstr">
      <vt:lpstr>moefTeienTemplate</vt:lpstr>
      <vt:lpstr>Bitmap Image</vt:lpstr>
      <vt:lpstr>PowerPoint Sunusu</vt:lpstr>
      <vt:lpstr>PowerPoint Sunusu</vt:lpstr>
      <vt:lpstr>ÇEVRE REFERANS LABORATUVARI </vt:lpstr>
      <vt:lpstr>ÇEVRE REFERANS LABORATUVARI </vt:lpstr>
      <vt:lpstr>ÇEVRE REFERANS LABORATUVARI </vt:lpstr>
      <vt:lpstr>ÇEVRE REFERANS LABORATUVARI </vt:lpstr>
      <vt:lpstr>PowerPoint Sunusu</vt:lpstr>
      <vt:lpstr>PowerPoint Sunusu</vt:lpstr>
      <vt:lpstr>PowerPoint Sunusu</vt:lpstr>
      <vt:lpstr>PowerPoint Sunusu</vt:lpstr>
      <vt:lpstr>PowerPoint Sunusu</vt:lpstr>
      <vt:lpstr>         ENDÜSTRİYEL KİRLİLİK İZLEME</vt:lpstr>
      <vt:lpstr>         ENDÜSTRİYEL KİRLİLİK İZLEME Eğitim Faaliyetleri </vt:lpstr>
      <vt:lpstr>PowerPoint Sunusu</vt:lpstr>
      <vt:lpstr>LABORATUVAR YETKİLENDİRMESİ</vt:lpstr>
      <vt:lpstr>LABORATUVAR DENETLENMESİ</vt:lpstr>
      <vt:lpstr>     LABORATUVARIN UZAKTAN DENETLENMESİ</vt:lpstr>
      <vt:lpstr>LABORATUVAR YETKİLENDİRMESİ</vt:lpstr>
      <vt:lpstr>PROJELERİMİZ</vt:lpstr>
      <vt:lpstr>PROJELERİMİZ</vt:lpstr>
      <vt:lpstr>PROJELERİMİZ</vt:lpstr>
      <vt:lpstr>PROJELERİMİZ</vt:lpstr>
      <vt:lpstr>PROJELERİMİZ</vt:lpstr>
      <vt:lpstr>PROJELERİMİZ</vt:lpstr>
      <vt:lpstr>PROJELERİMİZ</vt:lpstr>
      <vt:lpstr>PROJELERİMİZ</vt:lpstr>
      <vt:lpstr>PROJELERİMİZ</vt:lpstr>
      <vt:lpstr>PROJELERİMİZ</vt:lpstr>
      <vt:lpstr>PROJELERİMİZ</vt:lpstr>
      <vt:lpstr>PROJELERİMİZ</vt:lpstr>
      <vt:lpstr>PROJELERİMİZ</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ThemeGallery PowerTemplate</dc:title>
  <dc:creator>Özlem ESENGİN</dc:creator>
  <cp:lastModifiedBy>Nihan Şahin Hamamcı</cp:lastModifiedBy>
  <cp:revision>826</cp:revision>
  <cp:lastPrinted>2013-12-28T15:31:59Z</cp:lastPrinted>
  <dcterms:created xsi:type="dcterms:W3CDTF">2006-08-16T00:00:00Z</dcterms:created>
  <dcterms:modified xsi:type="dcterms:W3CDTF">2017-05-30T07:49:03Z</dcterms:modified>
</cp:coreProperties>
</file>