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1" r:id="rId1"/>
  </p:sldMasterIdLst>
  <p:notesMasterIdLst>
    <p:notesMasterId r:id="rId37"/>
  </p:notesMasterIdLst>
  <p:handoutMasterIdLst>
    <p:handoutMasterId r:id="rId38"/>
  </p:handoutMasterIdLst>
  <p:sldIdLst>
    <p:sldId id="256" r:id="rId2"/>
    <p:sldId id="305" r:id="rId3"/>
    <p:sldId id="276" r:id="rId4"/>
    <p:sldId id="258" r:id="rId5"/>
    <p:sldId id="257" r:id="rId6"/>
    <p:sldId id="261" r:id="rId7"/>
    <p:sldId id="259" r:id="rId8"/>
    <p:sldId id="260" r:id="rId9"/>
    <p:sldId id="262" r:id="rId10"/>
    <p:sldId id="263" r:id="rId11"/>
    <p:sldId id="264" r:id="rId12"/>
    <p:sldId id="265" r:id="rId13"/>
    <p:sldId id="266" r:id="rId14"/>
    <p:sldId id="267" r:id="rId15"/>
    <p:sldId id="269" r:id="rId16"/>
    <p:sldId id="270" r:id="rId17"/>
    <p:sldId id="271" r:id="rId18"/>
    <p:sldId id="274" r:id="rId19"/>
    <p:sldId id="282" r:id="rId20"/>
    <p:sldId id="283" r:id="rId21"/>
    <p:sldId id="284" r:id="rId22"/>
    <p:sldId id="299" r:id="rId23"/>
    <p:sldId id="300" r:id="rId24"/>
    <p:sldId id="304" r:id="rId25"/>
    <p:sldId id="301" r:id="rId26"/>
    <p:sldId id="286" r:id="rId27"/>
    <p:sldId id="285" r:id="rId28"/>
    <p:sldId id="287" r:id="rId29"/>
    <p:sldId id="288" r:id="rId30"/>
    <p:sldId id="303" r:id="rId31"/>
    <p:sldId id="291" r:id="rId32"/>
    <p:sldId id="296" r:id="rId33"/>
    <p:sldId id="297" r:id="rId34"/>
    <p:sldId id="292" r:id="rId35"/>
    <p:sldId id="298" r:id="rId36"/>
  </p:sldIdLst>
  <p:sldSz cx="9144000" cy="6858000" type="screen4x3"/>
  <p:notesSz cx="6797675" cy="9928225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2622" y="-8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973185A2-1E9B-44A6-B1C5-0F7841071417}" type="datetimeFigureOut">
              <a:rPr lang="tr-TR"/>
              <a:pPr>
                <a:defRPr/>
              </a:pPr>
              <a:t>11.07.2017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8C44271B-3790-441B-A35A-BF3A46319E0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33504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6E187B-EE51-4130-80B3-7D18F258310D}" type="datetimeFigureOut">
              <a:rPr lang="tr-TR" smtClean="0"/>
              <a:t>11.07.2017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997E4-29BC-47E1-A2F6-C68D5B00C7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872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997E4-29BC-47E1-A2F6-C68D5B00C7B4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1226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997E4-29BC-47E1-A2F6-C68D5B00C7B4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5651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3133D6-EFCB-4F3A-8FA6-7D7ACA17D0EC}" type="datetimeFigureOut">
              <a:rPr lang="tr-TR" smtClean="0"/>
              <a:pPr>
                <a:defRPr/>
              </a:pPr>
              <a:t>11.07.2017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2B4DCC-E1C3-43B6-B7DA-E9C66614A01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CF3D78-CADF-4376-BFC8-476EB393772D}" type="datetimeFigureOut">
              <a:rPr lang="tr-TR" smtClean="0"/>
              <a:pPr>
                <a:defRPr/>
              </a:pPr>
              <a:t>11.07.2017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976258-16E2-4A1E-95E4-85A0BEE1ECA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E8A331-44CA-4D82-A9DB-1EB0A83BA714}" type="datetimeFigureOut">
              <a:rPr lang="tr-TR" smtClean="0"/>
              <a:pPr>
                <a:defRPr/>
              </a:pPr>
              <a:t>11.07.2017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3C2F8E-1E09-4968-8CA4-DFD2DD9724B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B7DD30-8B69-43F6-BD40-2AA16853A66A}" type="datetimeFigureOut">
              <a:rPr lang="tr-TR" smtClean="0"/>
              <a:pPr>
                <a:defRPr/>
              </a:pPr>
              <a:t>11.07.2017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1AF61C-38B8-433F-866F-D43A9973183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9BEEF6-0A54-4123-91FF-8448EA7D0D85}" type="datetimeFigureOut">
              <a:rPr lang="tr-TR" smtClean="0"/>
              <a:pPr>
                <a:defRPr/>
              </a:pPr>
              <a:t>11.07.2017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843370-CB7E-4AE0-A132-8F381E3C854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59632F-8D88-4AB1-B987-F506862AC7F2}" type="datetimeFigureOut">
              <a:rPr lang="tr-TR" smtClean="0"/>
              <a:pPr>
                <a:defRPr/>
              </a:pPr>
              <a:t>11.07.2017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9F6AF1-6ED2-48A5-90C8-8573A0A1C34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E3F92A-FD7E-44A7-8D49-1E50CE150069}" type="datetimeFigureOut">
              <a:rPr lang="tr-TR" smtClean="0"/>
              <a:pPr>
                <a:defRPr/>
              </a:pPr>
              <a:t>11.07.2017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D22BA2-6516-43DA-AA82-D48F7664458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0552FF-83F6-4523-BF6E-3348C00FFBE1}" type="datetimeFigureOut">
              <a:rPr lang="tr-TR" smtClean="0"/>
              <a:pPr>
                <a:defRPr/>
              </a:pPr>
              <a:t>11.07.2017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E21130-387A-432B-869A-801C8925879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1BD4CA-1062-4582-9CE8-053E3B3B3392}" type="datetimeFigureOut">
              <a:rPr lang="tr-TR" smtClean="0"/>
              <a:pPr>
                <a:defRPr/>
              </a:pPr>
              <a:t>11.07.2017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3519BB-3190-4190-BDEE-429C454001B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12B79D-9912-4E41-B8C3-6C9293053480}" type="datetimeFigureOut">
              <a:rPr lang="tr-TR" smtClean="0"/>
              <a:pPr>
                <a:defRPr/>
              </a:pPr>
              <a:t>11.07.2017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B80A98-3FA4-40C9-AA4B-07F41B2BC1B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A1BAAF-945B-45B8-AC6C-1336559260D4}" type="datetimeFigureOut">
              <a:rPr lang="tr-TR" smtClean="0"/>
              <a:pPr>
                <a:defRPr/>
              </a:pPr>
              <a:t>11.07.2017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7C49D7E4-0A89-48D4-B432-CFEC301FC58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18BB6E66-C09A-4DD1-A9FD-5660C5BE1775}" type="datetimeFigureOut">
              <a:rPr lang="tr-TR" smtClean="0"/>
              <a:pPr>
                <a:defRPr/>
              </a:pPr>
              <a:t>11.07.2017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727921D2-6D4E-46D7-9D39-D14992E6A71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2" r:id="rId1"/>
    <p:sldLayoutId id="2147484203" r:id="rId2"/>
    <p:sldLayoutId id="2147484204" r:id="rId3"/>
    <p:sldLayoutId id="2147484205" r:id="rId4"/>
    <p:sldLayoutId id="2147484206" r:id="rId5"/>
    <p:sldLayoutId id="2147484207" r:id="rId6"/>
    <p:sldLayoutId id="2147484208" r:id="rId7"/>
    <p:sldLayoutId id="2147484209" r:id="rId8"/>
    <p:sldLayoutId id="2147484210" r:id="rId9"/>
    <p:sldLayoutId id="2147484211" r:id="rId10"/>
    <p:sldLayoutId id="2147484212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image" Target="../media/image4.emf"/><Relationship Id="rId4" Type="http://schemas.openxmlformats.org/officeDocument/2006/relationships/oleObject" Target="../embeddings/Microsoft_Excel_97-2003_Worksheet1.xls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image" Target="../media/image5.emf"/><Relationship Id="rId4" Type="http://schemas.openxmlformats.org/officeDocument/2006/relationships/oleObject" Target="../embeddings/Microsoft_Excel_97-2003_Worksheet2.xls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defRPr/>
            </a:pPr>
            <a:r>
              <a:rPr lang="tr-TR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MUSLIM FRIENDLY</a:t>
            </a:r>
            <a:br>
              <a:rPr lang="tr-TR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TOURISM (MFT)</a:t>
            </a:r>
            <a:br>
              <a:rPr lang="tr-TR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MARKETING IN TURKEY</a:t>
            </a:r>
          </a:p>
        </p:txBody>
      </p:sp>
      <p:sp>
        <p:nvSpPr>
          <p:cNvPr id="14338" name="Alt Başlık 2"/>
          <p:cNvSpPr>
            <a:spLocks noGrp="1"/>
          </p:cNvSpPr>
          <p:nvPr>
            <p:ph type="subTitle" idx="1"/>
          </p:nvPr>
        </p:nvSpPr>
        <p:spPr>
          <a:xfrm>
            <a:off x="574918" y="4509120"/>
            <a:ext cx="7854696" cy="1752600"/>
          </a:xfrm>
        </p:spPr>
        <p:txBody>
          <a:bodyPr/>
          <a:lstStyle/>
          <a:p>
            <a:pPr algn="ctr" eaLnBrk="1" hangingPunct="1"/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Turkish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Ministry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of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Culture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Tourism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</a:p>
          <a:p>
            <a:pPr algn="ctr" eaLnBrk="1" hangingPunct="1"/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Directorate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General of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Promotion</a:t>
            </a:r>
            <a:endParaRPr lang="tr-TR" b="1" dirty="0" smtClean="0">
              <a:solidFill>
                <a:schemeClr val="tx1"/>
              </a:solidFill>
              <a:latin typeface="Palatino Linotype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3600" b="1" dirty="0" err="1" smtClean="0">
                <a:solidFill>
                  <a:schemeClr val="accent1"/>
                </a:solidFill>
              </a:rPr>
              <a:t>Turkey</a:t>
            </a:r>
            <a:r>
              <a:rPr lang="tr-TR" sz="3600" b="1" dirty="0" smtClean="0">
                <a:solidFill>
                  <a:schemeClr val="accent1"/>
                </a:solidFill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</a:rPr>
              <a:t>Offers</a:t>
            </a:r>
            <a:endParaRPr lang="tr-TR" sz="3600" b="1" dirty="0">
              <a:solidFill>
                <a:schemeClr val="accent1"/>
              </a:solidFill>
            </a:endParaRPr>
          </a:p>
        </p:txBody>
      </p:sp>
      <p:sp>
        <p:nvSpPr>
          <p:cNvPr id="25602" name="İçerik Yer Tutucusu 2"/>
          <p:cNvSpPr>
            <a:spLocks noGrp="1"/>
          </p:cNvSpPr>
          <p:nvPr>
            <p:ph idx="1"/>
          </p:nvPr>
        </p:nvSpPr>
        <p:spPr>
          <a:xfrm>
            <a:off x="395536" y="1935480"/>
            <a:ext cx="8291264" cy="4661872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spcBef>
                <a:spcPct val="0"/>
              </a:spcBef>
              <a:buClr>
                <a:srgbClr val="333399"/>
              </a:buClr>
              <a:buSzPct val="150000"/>
              <a:buFont typeface="Arial" charset="0"/>
              <a:buNone/>
            </a:pP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Two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of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the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Seven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Wonders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of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The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World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are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in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Turkey</a:t>
            </a:r>
            <a:endParaRPr lang="tr-TR" altLang="en-US" sz="2000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algn="just" eaLnBrk="1" hangingPunct="1">
              <a:lnSpc>
                <a:spcPct val="80000"/>
              </a:lnSpc>
              <a:spcBef>
                <a:spcPct val="0"/>
              </a:spcBef>
              <a:buClr>
                <a:srgbClr val="333399"/>
              </a:buClr>
              <a:buSzPct val="150000"/>
              <a:buFont typeface="Arial" charset="0"/>
              <a:buNone/>
            </a:pPr>
            <a:r>
              <a:rPr lang="tr-TR" altLang="en-US" sz="2000" i="1" dirty="0" smtClean="0">
                <a:solidFill>
                  <a:srgbClr val="000000"/>
                </a:solidFill>
                <a:latin typeface="Palatino Linotype" pitchFamily="18" charset="0"/>
              </a:rPr>
              <a:t>       (</a:t>
            </a:r>
            <a:r>
              <a:rPr lang="tr-TR" altLang="en-US" sz="2000" i="1" dirty="0" err="1" smtClean="0">
                <a:solidFill>
                  <a:srgbClr val="000000"/>
                </a:solidFill>
                <a:latin typeface="Palatino Linotype" pitchFamily="18" charset="0"/>
              </a:rPr>
              <a:t>Temple</a:t>
            </a:r>
            <a:r>
              <a:rPr lang="tr-TR" altLang="en-US" sz="2000" i="1" dirty="0" smtClean="0">
                <a:solidFill>
                  <a:srgbClr val="000000"/>
                </a:solidFill>
                <a:latin typeface="Palatino Linotype" pitchFamily="18" charset="0"/>
              </a:rPr>
              <a:t> of Artemis </a:t>
            </a:r>
            <a:r>
              <a:rPr lang="tr-TR" altLang="en-US" sz="2000" i="1" dirty="0" err="1" smtClean="0">
                <a:solidFill>
                  <a:srgbClr val="000000"/>
                </a:solidFill>
                <a:latin typeface="Palatino Linotype" pitchFamily="18" charset="0"/>
              </a:rPr>
              <a:t>and</a:t>
            </a:r>
            <a:r>
              <a:rPr lang="tr-TR" altLang="en-US" sz="2000" i="1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i="1" dirty="0" err="1" smtClean="0">
                <a:solidFill>
                  <a:srgbClr val="000000"/>
                </a:solidFill>
                <a:latin typeface="Palatino Linotype" pitchFamily="18" charset="0"/>
              </a:rPr>
              <a:t>Mausoleum</a:t>
            </a:r>
            <a:r>
              <a:rPr lang="tr-TR" altLang="en-US" sz="2000" i="1" dirty="0" smtClean="0">
                <a:solidFill>
                  <a:srgbClr val="000000"/>
                </a:solidFill>
                <a:latin typeface="Palatino Linotype" pitchFamily="18" charset="0"/>
              </a:rPr>
              <a:t> of </a:t>
            </a:r>
            <a:r>
              <a:rPr lang="tr-TR" altLang="en-US" sz="2000" i="1" dirty="0" err="1" smtClean="0">
                <a:solidFill>
                  <a:srgbClr val="000000"/>
                </a:solidFill>
                <a:latin typeface="Palatino Linotype" pitchFamily="18" charset="0"/>
              </a:rPr>
              <a:t>Halicarnassus</a:t>
            </a:r>
            <a:r>
              <a:rPr lang="tr-TR" altLang="en-US" sz="2000" i="1" dirty="0" smtClean="0">
                <a:solidFill>
                  <a:srgbClr val="000000"/>
                </a:solidFill>
                <a:latin typeface="Palatino Linotype" pitchFamily="18" charset="0"/>
              </a:rPr>
              <a:t>)</a:t>
            </a:r>
          </a:p>
          <a:p>
            <a:pPr marL="0" indent="0" algn="just" eaLnBrk="1" hangingPunct="1">
              <a:lnSpc>
                <a:spcPct val="80000"/>
              </a:lnSpc>
              <a:spcBef>
                <a:spcPct val="0"/>
              </a:spcBef>
              <a:buClr>
                <a:srgbClr val="333399"/>
              </a:buClr>
              <a:buSzPct val="150000"/>
              <a:buFont typeface="Arial" charset="0"/>
              <a:buBlip>
                <a:blip r:embed="rId3"/>
              </a:buBlip>
            </a:pPr>
            <a:endParaRPr lang="tr-TR" altLang="en-US" sz="2000" i="1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algn="just" eaLnBrk="1" hangingPunct="1">
              <a:lnSpc>
                <a:spcPct val="80000"/>
              </a:lnSpc>
              <a:spcBef>
                <a:spcPct val="0"/>
              </a:spcBef>
              <a:buClr>
                <a:srgbClr val="333399"/>
              </a:buClr>
              <a:buSzPct val="150000"/>
              <a:buFont typeface="Arial" charset="0"/>
              <a:buNone/>
            </a:pP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House of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the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Virgin Mary is in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Ephesus</a:t>
            </a:r>
            <a:endParaRPr lang="tr-TR" altLang="en-US" sz="2000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algn="just" eaLnBrk="1" hangingPunct="1">
              <a:lnSpc>
                <a:spcPct val="80000"/>
              </a:lnSpc>
              <a:spcBef>
                <a:spcPct val="0"/>
              </a:spcBef>
              <a:buClr>
                <a:srgbClr val="333399"/>
              </a:buClr>
              <a:buSzPct val="150000"/>
              <a:buFont typeface="Arial" charset="0"/>
              <a:buNone/>
            </a:pPr>
            <a:endParaRPr lang="tr-TR" altLang="en-US" sz="2000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algn="just" eaLnBrk="1" hangingPunct="1">
              <a:lnSpc>
                <a:spcPct val="80000"/>
              </a:lnSpc>
              <a:spcBef>
                <a:spcPct val="0"/>
              </a:spcBef>
              <a:buClr>
                <a:srgbClr val="333399"/>
              </a:buClr>
              <a:buSzPct val="150000"/>
              <a:buFont typeface="Arial" charset="0"/>
              <a:buNone/>
            </a:pP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Catalhoyuk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is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one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of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the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first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settlements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in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the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world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i="1" dirty="0" smtClean="0">
                <a:solidFill>
                  <a:srgbClr val="000000"/>
                </a:solidFill>
                <a:latin typeface="Palatino Linotype" pitchFamily="18" charset="0"/>
              </a:rPr>
              <a:t>(</a:t>
            </a:r>
            <a:r>
              <a:rPr lang="tr-TR" altLang="en-US" sz="2000" i="1" dirty="0" err="1" smtClean="0">
                <a:solidFill>
                  <a:srgbClr val="000000"/>
                </a:solidFill>
                <a:latin typeface="Palatino Linotype" pitchFamily="18" charset="0"/>
              </a:rPr>
              <a:t>One</a:t>
            </a:r>
            <a:r>
              <a:rPr lang="tr-TR" altLang="en-US" sz="2000" i="1" dirty="0" smtClean="0">
                <a:solidFill>
                  <a:srgbClr val="000000"/>
                </a:solidFill>
                <a:latin typeface="Palatino Linotype" pitchFamily="18" charset="0"/>
              </a:rPr>
              <a:t> of </a:t>
            </a:r>
            <a:r>
              <a:rPr lang="tr-TR" altLang="en-US" sz="2000" i="1" dirty="0" err="1" smtClean="0">
                <a:solidFill>
                  <a:srgbClr val="000000"/>
                </a:solidFill>
                <a:latin typeface="Palatino Linotype" pitchFamily="18" charset="0"/>
              </a:rPr>
              <a:t>the</a:t>
            </a:r>
            <a:r>
              <a:rPr lang="tr-TR" altLang="en-US" sz="2000" i="1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i="1" dirty="0" err="1" smtClean="0">
                <a:solidFill>
                  <a:srgbClr val="000000"/>
                </a:solidFill>
                <a:latin typeface="Palatino Linotype" pitchFamily="18" charset="0"/>
              </a:rPr>
              <a:t>sites</a:t>
            </a:r>
            <a:r>
              <a:rPr lang="tr-TR" altLang="en-US" sz="2000" i="1" dirty="0" smtClean="0">
                <a:solidFill>
                  <a:srgbClr val="000000"/>
                </a:solidFill>
                <a:latin typeface="Palatino Linotype" pitchFamily="18" charset="0"/>
              </a:rPr>
              <a:t> in </a:t>
            </a:r>
            <a:r>
              <a:rPr lang="tr-TR" altLang="en-US" sz="2000" i="1" dirty="0" err="1" smtClean="0">
                <a:solidFill>
                  <a:srgbClr val="000000"/>
                </a:solidFill>
                <a:latin typeface="Palatino Linotype" pitchFamily="18" charset="0"/>
              </a:rPr>
              <a:t>the</a:t>
            </a:r>
            <a:r>
              <a:rPr lang="tr-TR" altLang="en-US" sz="2000" i="1" dirty="0" smtClean="0">
                <a:solidFill>
                  <a:srgbClr val="000000"/>
                </a:solidFill>
                <a:latin typeface="Palatino Linotype" pitchFamily="18" charset="0"/>
              </a:rPr>
              <a:t> UNESCO World </a:t>
            </a:r>
            <a:r>
              <a:rPr lang="tr-TR" altLang="en-US" sz="2000" i="1" dirty="0" err="1" smtClean="0">
                <a:solidFill>
                  <a:srgbClr val="000000"/>
                </a:solidFill>
                <a:latin typeface="Palatino Linotype" pitchFamily="18" charset="0"/>
              </a:rPr>
              <a:t>Heritage</a:t>
            </a:r>
            <a:r>
              <a:rPr lang="tr-TR" altLang="en-US" sz="2000" i="1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i="1" dirty="0" err="1" smtClean="0">
                <a:solidFill>
                  <a:srgbClr val="000000"/>
                </a:solidFill>
                <a:latin typeface="Palatino Linotype" pitchFamily="18" charset="0"/>
              </a:rPr>
              <a:t>List</a:t>
            </a:r>
            <a:r>
              <a:rPr lang="tr-TR" altLang="en-US" sz="2000" i="1" dirty="0" smtClean="0">
                <a:solidFill>
                  <a:srgbClr val="000000"/>
                </a:solidFill>
                <a:latin typeface="Palatino Linotype" pitchFamily="18" charset="0"/>
              </a:rPr>
              <a:t>)</a:t>
            </a:r>
          </a:p>
          <a:p>
            <a:pPr marL="0" indent="0" algn="just" eaLnBrk="1" hangingPunct="1">
              <a:lnSpc>
                <a:spcPct val="80000"/>
              </a:lnSpc>
              <a:spcBef>
                <a:spcPct val="0"/>
              </a:spcBef>
              <a:buClr>
                <a:srgbClr val="333399"/>
              </a:buClr>
              <a:buSzPct val="150000"/>
              <a:buFont typeface="Arial" charset="0"/>
              <a:buBlip>
                <a:blip r:embed="rId3"/>
              </a:buBlip>
            </a:pPr>
            <a:endParaRPr lang="tr-TR" altLang="en-US" sz="2000" i="1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algn="just" eaLnBrk="1" hangingPunct="1">
              <a:lnSpc>
                <a:spcPct val="80000"/>
              </a:lnSpc>
              <a:spcBef>
                <a:spcPct val="0"/>
              </a:spcBef>
              <a:buClr>
                <a:srgbClr val="333399"/>
              </a:buClr>
              <a:buSzPct val="150000"/>
              <a:buFont typeface="Arial" charset="0"/>
              <a:buNone/>
            </a:pP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The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first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temple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of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the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world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found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in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Gobeklitepe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(Şanlıurfa)</a:t>
            </a:r>
          </a:p>
          <a:p>
            <a:pPr marL="0" indent="0" algn="just" eaLnBrk="1" hangingPunct="1">
              <a:lnSpc>
                <a:spcPct val="80000"/>
              </a:lnSpc>
              <a:spcBef>
                <a:spcPct val="0"/>
              </a:spcBef>
              <a:buClr>
                <a:srgbClr val="333399"/>
              </a:buClr>
              <a:buSzPct val="150000"/>
              <a:buFont typeface="Arial" charset="0"/>
              <a:buNone/>
            </a:pPr>
            <a:endParaRPr lang="tr-TR" altLang="en-US" sz="2000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algn="just" eaLnBrk="1" hangingPunct="1">
              <a:lnSpc>
                <a:spcPct val="80000"/>
              </a:lnSpc>
              <a:spcBef>
                <a:spcPct val="0"/>
              </a:spcBef>
              <a:buClr>
                <a:srgbClr val="333399"/>
              </a:buClr>
              <a:buSzPct val="150000"/>
              <a:buFont typeface="Arial" charset="0"/>
              <a:buNone/>
            </a:pP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The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famous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Tulips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are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originally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from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Turkey</a:t>
            </a:r>
            <a:endParaRPr lang="tr-TR" altLang="en-US" sz="2000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algn="just" eaLnBrk="1" hangingPunct="1">
              <a:lnSpc>
                <a:spcPct val="80000"/>
              </a:lnSpc>
              <a:spcBef>
                <a:spcPct val="0"/>
              </a:spcBef>
              <a:buClr>
                <a:srgbClr val="333399"/>
              </a:buClr>
              <a:buSzPct val="150000"/>
              <a:buFont typeface="Arial" charset="0"/>
              <a:buNone/>
            </a:pPr>
            <a:endParaRPr lang="tr-TR" altLang="en-US" sz="2000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algn="just" eaLnBrk="1" hangingPunct="1">
              <a:lnSpc>
                <a:spcPct val="80000"/>
              </a:lnSpc>
              <a:spcBef>
                <a:spcPct val="0"/>
              </a:spcBef>
              <a:buClr>
                <a:srgbClr val="333399"/>
              </a:buClr>
              <a:buSzPct val="150000"/>
              <a:buFont typeface="Arial" charset="0"/>
              <a:buNone/>
            </a:pP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The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first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coins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were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minted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in Lydia (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Southwestern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Turkey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)</a:t>
            </a:r>
          </a:p>
          <a:p>
            <a:pPr marL="0" indent="0" algn="just" eaLnBrk="1" hangingPunct="1">
              <a:lnSpc>
                <a:spcPct val="80000"/>
              </a:lnSpc>
              <a:spcBef>
                <a:spcPct val="0"/>
              </a:spcBef>
              <a:buClr>
                <a:srgbClr val="333399"/>
              </a:buClr>
              <a:buSzPct val="150000"/>
              <a:buFont typeface="Arial" charset="0"/>
              <a:buBlip>
                <a:blip r:embed="rId3"/>
              </a:buBlip>
            </a:pPr>
            <a:endParaRPr lang="tr-TR" altLang="en-US" sz="2000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algn="just" eaLnBrk="1" hangingPunct="1">
              <a:lnSpc>
                <a:spcPct val="80000"/>
              </a:lnSpc>
              <a:spcBef>
                <a:spcPct val="0"/>
              </a:spcBef>
              <a:buClr>
                <a:srgbClr val="333399"/>
              </a:buClr>
              <a:buSzPct val="150000"/>
              <a:buFont typeface="Arial" charset="0"/>
              <a:buNone/>
            </a:pP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16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sites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in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the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UNESCO World 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Heritage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List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by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2016</a:t>
            </a:r>
          </a:p>
          <a:p>
            <a:pPr marL="0" indent="0" algn="just" eaLnBrk="1" hangingPunct="1">
              <a:lnSpc>
                <a:spcPct val="80000"/>
              </a:lnSpc>
              <a:spcBef>
                <a:spcPct val="0"/>
              </a:spcBef>
              <a:buClr>
                <a:srgbClr val="333399"/>
              </a:buClr>
              <a:buSzPct val="150000"/>
              <a:buFont typeface="Arial" charset="0"/>
              <a:buBlip>
                <a:blip r:embed="rId3"/>
              </a:buBlip>
            </a:pPr>
            <a:endParaRPr lang="tr-TR" altLang="en-US" sz="2000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algn="just" eaLnBrk="1" hangingPunct="1">
              <a:lnSpc>
                <a:spcPct val="80000"/>
              </a:lnSpc>
              <a:spcBef>
                <a:spcPct val="0"/>
              </a:spcBef>
              <a:buClr>
                <a:srgbClr val="333399"/>
              </a:buClr>
              <a:buSzPct val="150000"/>
              <a:buFont typeface="Arial" charset="0"/>
              <a:buNone/>
            </a:pP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60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sites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in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the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UNESCO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Tentative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List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altLang="en-US" sz="2000" dirty="0" err="1" smtClean="0">
                <a:solidFill>
                  <a:srgbClr val="000000"/>
                </a:solidFill>
                <a:latin typeface="Palatino Linotype" pitchFamily="18" charset="0"/>
              </a:rPr>
              <a:t>by</a:t>
            </a:r>
            <a:r>
              <a:rPr lang="tr-TR" altLang="en-US" sz="2000" dirty="0" smtClean="0">
                <a:solidFill>
                  <a:srgbClr val="000000"/>
                </a:solidFill>
                <a:latin typeface="Palatino Linotype" pitchFamily="18" charset="0"/>
              </a:rPr>
              <a:t> 2016</a:t>
            </a:r>
          </a:p>
          <a:p>
            <a:pPr marL="0" indent="0" eaLnBrk="1" hangingPunct="1">
              <a:lnSpc>
                <a:spcPct val="80000"/>
              </a:lnSpc>
            </a:pPr>
            <a:endParaRPr lang="tr-TR" sz="2000" dirty="0" smtClean="0">
              <a:latin typeface="Palatino Linotype" pitchFamily="18" charset="0"/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539552" y="6276181"/>
            <a:ext cx="756084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  <a:buFont typeface="Arial" charset="0"/>
              <a:buNone/>
            </a:pPr>
            <a:r>
              <a:rPr lang="tr-TR" i="1" dirty="0">
                <a:solidFill>
                  <a:srgbClr val="FF0000"/>
                </a:solidFill>
                <a:latin typeface="Palatino Linotype" pitchFamily="18" charset="0"/>
              </a:rPr>
              <a:t>Source: </a:t>
            </a:r>
            <a:r>
              <a:rPr lang="tr-TR" i="1" dirty="0" err="1">
                <a:solidFill>
                  <a:srgbClr val="FF0000"/>
                </a:solidFill>
                <a:latin typeface="Palatino Linotype" pitchFamily="18" charset="0"/>
              </a:rPr>
              <a:t>Turkish</a:t>
            </a:r>
            <a:r>
              <a:rPr lang="tr-TR" i="1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i="1" dirty="0" err="1">
                <a:solidFill>
                  <a:srgbClr val="FF0000"/>
                </a:solidFill>
                <a:latin typeface="Palatino Linotype" pitchFamily="18" charset="0"/>
              </a:rPr>
              <a:t>Ministry</a:t>
            </a:r>
            <a:r>
              <a:rPr lang="tr-TR" i="1" dirty="0">
                <a:solidFill>
                  <a:srgbClr val="FF0000"/>
                </a:solidFill>
                <a:latin typeface="Palatino Linotype" pitchFamily="18" charset="0"/>
              </a:rPr>
              <a:t> of </a:t>
            </a:r>
            <a:r>
              <a:rPr lang="tr-TR" i="1" dirty="0" err="1">
                <a:solidFill>
                  <a:srgbClr val="FF0000"/>
                </a:solidFill>
                <a:latin typeface="Palatino Linotype" pitchFamily="18" charset="0"/>
              </a:rPr>
              <a:t>Culture</a:t>
            </a:r>
            <a:r>
              <a:rPr lang="tr-TR" i="1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i="1" dirty="0" err="1">
                <a:solidFill>
                  <a:srgbClr val="FF0000"/>
                </a:solidFill>
                <a:latin typeface="Palatino Linotype" pitchFamily="18" charset="0"/>
              </a:rPr>
              <a:t>and</a:t>
            </a:r>
            <a:r>
              <a:rPr lang="tr-TR" i="1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i="1" dirty="0" err="1">
                <a:solidFill>
                  <a:srgbClr val="FF0000"/>
                </a:solidFill>
                <a:latin typeface="Palatino Linotype" pitchFamily="18" charset="0"/>
              </a:rPr>
              <a:t>Tourism</a:t>
            </a:r>
            <a:endParaRPr lang="tr-TR" i="1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48355" y="764704"/>
            <a:ext cx="3754760" cy="72008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3600" b="1" dirty="0" err="1" smtClean="0">
                <a:solidFill>
                  <a:schemeClr val="accent1"/>
                </a:solidFill>
              </a:rPr>
              <a:t>Turkey</a:t>
            </a:r>
            <a:r>
              <a:rPr lang="tr-TR" sz="3600" b="1" dirty="0" smtClean="0">
                <a:solidFill>
                  <a:schemeClr val="accent1"/>
                </a:solidFill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</a:rPr>
              <a:t>Offers</a:t>
            </a:r>
            <a:endParaRPr lang="tr-TR" sz="3600" b="1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defTabSz="2176463" eaLnBrk="1" hangingPunct="1">
              <a:spcBef>
                <a:spcPct val="50000"/>
              </a:spcBef>
              <a:buFont typeface="Arial" charset="0"/>
              <a:buNone/>
            </a:pP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8.333 km </a:t>
            </a: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coastline</a:t>
            </a:r>
            <a:endParaRPr lang="tr-TR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defTabSz="2176463" eaLnBrk="1" hangingPunct="1">
              <a:spcBef>
                <a:spcPct val="50000"/>
              </a:spcBef>
              <a:buFont typeface="Arial" charset="0"/>
              <a:buNone/>
            </a:pP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33 </a:t>
            </a: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marinas</a:t>
            </a:r>
            <a:endParaRPr lang="tr-TR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defTabSz="2176463" eaLnBrk="1" hangingPunct="1">
              <a:buFont typeface="Arial" charset="0"/>
              <a:buNone/>
            </a:pPr>
            <a:endParaRPr lang="tr-TR" b="1" dirty="0" smtClean="0">
              <a:solidFill>
                <a:schemeClr val="accent1"/>
              </a:solidFill>
              <a:latin typeface="Palatino Linotype" pitchFamily="18" charset="0"/>
            </a:endParaRPr>
          </a:p>
          <a:p>
            <a:pPr marL="0" indent="0" defTabSz="2176463" eaLnBrk="1" hangingPunct="1">
              <a:buFont typeface="Arial" charset="0"/>
              <a:buNone/>
            </a:pPr>
            <a:r>
              <a:rPr lang="tr-TR" b="1" dirty="0" smtClean="0">
                <a:solidFill>
                  <a:schemeClr val="accent1"/>
                </a:solidFill>
                <a:latin typeface="Palatino Linotype" pitchFamily="18" charset="0"/>
              </a:rPr>
              <a:t>Blue </a:t>
            </a:r>
            <a:r>
              <a:rPr lang="tr-TR" b="1" dirty="0" err="1" smtClean="0">
                <a:solidFill>
                  <a:schemeClr val="accent1"/>
                </a:solidFill>
                <a:latin typeface="Palatino Linotype" pitchFamily="18" charset="0"/>
              </a:rPr>
              <a:t>Flags</a:t>
            </a:r>
            <a:r>
              <a:rPr lang="tr-TR" b="1" dirty="0" smtClean="0">
                <a:solidFill>
                  <a:schemeClr val="accent1"/>
                </a:solidFill>
                <a:latin typeface="Palatino Linotype" pitchFamily="18" charset="0"/>
              </a:rPr>
              <a:t> </a:t>
            </a:r>
          </a:p>
          <a:p>
            <a:pPr marL="0" indent="0" defTabSz="2176463" eaLnBrk="1" hangingPunct="1">
              <a:buFont typeface="Arial" charset="0"/>
              <a:buNone/>
            </a:pP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436</a:t>
            </a:r>
            <a:r>
              <a:rPr lang="en-US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b</a:t>
            </a:r>
            <a:r>
              <a:rPr lang="en-US" dirty="0" err="1" smtClean="0">
                <a:solidFill>
                  <a:srgbClr val="000000"/>
                </a:solidFill>
                <a:latin typeface="Palatino Linotype" pitchFamily="18" charset="0"/>
              </a:rPr>
              <a:t>eaches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(2015)</a:t>
            </a:r>
            <a:r>
              <a:rPr lang="en-US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endParaRPr lang="tr-TR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defTabSz="2176463" eaLnBrk="1" hangingPunct="1">
              <a:spcBef>
                <a:spcPct val="50000"/>
              </a:spcBef>
              <a:buFont typeface="Arial" charset="0"/>
              <a:buNone/>
            </a:pPr>
            <a:endParaRPr lang="tr-TR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defTabSz="2176463" eaLnBrk="1" hangingPunct="1">
              <a:spcBef>
                <a:spcPct val="50000"/>
              </a:spcBef>
              <a:buFont typeface="Arial" charset="0"/>
              <a:buNone/>
            </a:pPr>
            <a:endParaRPr lang="tr-TR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defTabSz="2176463" eaLnBrk="1" hangingPunct="1">
              <a:spcBef>
                <a:spcPct val="50000"/>
              </a:spcBef>
              <a:buFont typeface="Arial" charset="0"/>
              <a:buNone/>
            </a:pPr>
            <a:endParaRPr lang="tr-TR" i="1" dirty="0" smtClean="0">
              <a:solidFill>
                <a:schemeClr val="accent1"/>
              </a:solidFill>
              <a:latin typeface="Palatino Linotype" pitchFamily="18" charset="0"/>
            </a:endParaRPr>
          </a:p>
          <a:p>
            <a:pPr marL="0" indent="0" defTabSz="2176463" eaLnBrk="1" hangingPunct="1">
              <a:spcBef>
                <a:spcPct val="50000"/>
              </a:spcBef>
              <a:buFont typeface="Arial" charset="0"/>
              <a:buNone/>
            </a:pPr>
            <a:r>
              <a:rPr lang="tr-TR" i="1" dirty="0" err="1" smtClean="0">
                <a:solidFill>
                  <a:schemeClr val="accent1"/>
                </a:solidFill>
                <a:latin typeface="Palatino Linotype" pitchFamily="18" charset="0"/>
              </a:rPr>
              <a:t>Turkey</a:t>
            </a:r>
            <a:r>
              <a:rPr lang="tr-TR" i="1" dirty="0" smtClean="0">
                <a:solidFill>
                  <a:schemeClr val="accent1"/>
                </a:solidFill>
                <a:latin typeface="Palatino Linotype" pitchFamily="18" charset="0"/>
              </a:rPr>
              <a:t> r</a:t>
            </a:r>
            <a:r>
              <a:rPr lang="en-US" i="1" dirty="0" err="1" smtClean="0">
                <a:solidFill>
                  <a:schemeClr val="accent1"/>
                </a:solidFill>
                <a:latin typeface="Palatino Linotype" pitchFamily="18" charset="0"/>
              </a:rPr>
              <a:t>anks</a:t>
            </a:r>
            <a:r>
              <a:rPr lang="en-US" i="1" dirty="0" smtClean="0">
                <a:solidFill>
                  <a:schemeClr val="accent1"/>
                </a:solidFill>
                <a:latin typeface="Palatino Linotype" pitchFamily="18" charset="0"/>
              </a:rPr>
              <a:t> </a:t>
            </a:r>
            <a:r>
              <a:rPr lang="tr-TR" i="1" dirty="0" smtClean="0">
                <a:solidFill>
                  <a:schemeClr val="accent1"/>
                </a:solidFill>
                <a:latin typeface="Palatino Linotype" pitchFamily="18" charset="0"/>
              </a:rPr>
              <a:t>2nd</a:t>
            </a:r>
            <a:r>
              <a:rPr lang="en-US" i="1" dirty="0" smtClean="0">
                <a:solidFill>
                  <a:schemeClr val="accent1"/>
                </a:solidFill>
                <a:latin typeface="Palatino Linotype" pitchFamily="18" charset="0"/>
              </a:rPr>
              <a:t> </a:t>
            </a:r>
            <a:r>
              <a:rPr lang="tr-TR" i="1" dirty="0" err="1" smtClean="0">
                <a:solidFill>
                  <a:schemeClr val="accent1"/>
                </a:solidFill>
                <a:latin typeface="Palatino Linotype" pitchFamily="18" charset="0"/>
              </a:rPr>
              <a:t>with</a:t>
            </a:r>
            <a:r>
              <a:rPr lang="tr-TR" i="1" dirty="0" smtClean="0">
                <a:solidFill>
                  <a:schemeClr val="accent1"/>
                </a:solidFill>
                <a:latin typeface="Palatino Linotype" pitchFamily="18" charset="0"/>
              </a:rPr>
              <a:t> </a:t>
            </a:r>
            <a:r>
              <a:rPr lang="tr-TR" i="1" dirty="0" err="1" smtClean="0">
                <a:solidFill>
                  <a:schemeClr val="accent1"/>
                </a:solidFill>
                <a:latin typeface="Palatino Linotype" pitchFamily="18" charset="0"/>
              </a:rPr>
              <a:t>beaches</a:t>
            </a:r>
            <a:r>
              <a:rPr lang="tr-TR" i="1" dirty="0" smtClean="0">
                <a:solidFill>
                  <a:schemeClr val="accent1"/>
                </a:solidFill>
                <a:latin typeface="Palatino Linotype" pitchFamily="18" charset="0"/>
              </a:rPr>
              <a:t> </a:t>
            </a:r>
            <a:r>
              <a:rPr lang="en-US" i="1" dirty="0" smtClean="0">
                <a:solidFill>
                  <a:schemeClr val="accent1"/>
                </a:solidFill>
                <a:latin typeface="Palatino Linotype" pitchFamily="18" charset="0"/>
              </a:rPr>
              <a:t>in the world</a:t>
            </a:r>
            <a:endParaRPr lang="tr-TR" i="1" dirty="0" smtClean="0">
              <a:solidFill>
                <a:schemeClr val="accent1"/>
              </a:solidFill>
              <a:latin typeface="Palatino Linotype" pitchFamily="18" charset="0"/>
            </a:endParaRPr>
          </a:p>
          <a:p>
            <a:pPr marL="0" indent="0" defTabSz="2176463" eaLnBrk="1" hangingPunct="1">
              <a:spcBef>
                <a:spcPct val="50000"/>
              </a:spcBef>
              <a:buFont typeface="Arial" charset="0"/>
              <a:buNone/>
            </a:pPr>
            <a:endParaRPr lang="tr-TR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defTabSz="2176463" eaLnBrk="1" hangingPunct="1"/>
            <a:endParaRPr lang="tr-TR" dirty="0" smtClean="0">
              <a:latin typeface="Palatino Linotype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 descr="C:\Users\Hassun\Desktop\bg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764704"/>
            <a:ext cx="4703921" cy="231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Hassun\Desktop\100-milyonluk-ya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788" y="3478965"/>
            <a:ext cx="2680886" cy="211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C:\Users\Hassun\Desktop\Fam170007_sw_RhossiliBay_16x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266" y="3478966"/>
            <a:ext cx="2978522" cy="2110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3600" b="1" dirty="0" err="1" smtClean="0">
                <a:solidFill>
                  <a:schemeClr val="accent1"/>
                </a:solidFill>
              </a:rPr>
              <a:t>Promoting</a:t>
            </a:r>
            <a:r>
              <a:rPr lang="tr-TR" sz="3600" b="1" dirty="0" smtClean="0">
                <a:solidFill>
                  <a:schemeClr val="accent1"/>
                </a:solidFill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</a:rPr>
              <a:t>Turkey</a:t>
            </a:r>
            <a:endParaRPr lang="tr-TR" sz="3600" b="1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eaLnBrk="1" hangingPunct="1">
              <a:buFont typeface="Arial" charset="0"/>
              <a:buNone/>
            </a:pP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FULLY 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8" charset="0"/>
              </a:rPr>
              <a:t>CUSTOMER SATISFACTION</a:t>
            </a:r>
            <a:endParaRPr lang="tr-TR" b="1" dirty="0" smtClean="0">
              <a:solidFill>
                <a:srgbClr val="FF0000"/>
              </a:solidFill>
              <a:latin typeface="Palatino Linotype" pitchFamily="18" charset="0"/>
            </a:endParaRPr>
          </a:p>
        </p:txBody>
      </p:sp>
      <p:sp>
        <p:nvSpPr>
          <p:cNvPr id="4" name="Rectangle 38"/>
          <p:cNvSpPr>
            <a:spLocks noChangeArrowheads="1"/>
          </p:cNvSpPr>
          <p:nvPr/>
        </p:nvSpPr>
        <p:spPr bwMode="auto">
          <a:xfrm>
            <a:off x="2124075" y="2492375"/>
            <a:ext cx="4979988" cy="949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lIns="217709" tIns="108855" rIns="217709" bIns="108855">
            <a:spAutoFit/>
          </a:bodyPr>
          <a:lstStyle/>
          <a:p>
            <a:pPr algn="ctr"/>
            <a:r>
              <a:rPr lang="tr-T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alatino Linotype" pitchFamily="18" charset="0"/>
              </a:rPr>
              <a:t>INTEGRATED </a:t>
            </a:r>
          </a:p>
          <a:p>
            <a:pPr algn="ctr"/>
            <a:r>
              <a:rPr lang="tr-T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alatino Linotype" pitchFamily="18" charset="0"/>
              </a:rPr>
              <a:t>MARKETING</a:t>
            </a:r>
          </a:p>
        </p:txBody>
      </p:sp>
      <p:sp>
        <p:nvSpPr>
          <p:cNvPr id="5" name="Rectangle 34"/>
          <p:cNvSpPr>
            <a:spLocks noChangeArrowheads="1"/>
          </p:cNvSpPr>
          <p:nvPr/>
        </p:nvSpPr>
        <p:spPr bwMode="auto">
          <a:xfrm>
            <a:off x="1547813" y="3429000"/>
            <a:ext cx="6421437" cy="584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lIns="217709" tIns="108855" rIns="217709" bIns="108855">
            <a:spAutoFit/>
          </a:bodyPr>
          <a:lstStyle/>
          <a:p>
            <a:pPr algn="ctr"/>
            <a:r>
              <a:rPr lang="tr-T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alatino Linotype" pitchFamily="18" charset="0"/>
              </a:rPr>
              <a:t>COLLABORATE</a:t>
            </a:r>
          </a:p>
        </p:txBody>
      </p:sp>
      <p:sp>
        <p:nvSpPr>
          <p:cNvPr id="6" name="Rectangle 33"/>
          <p:cNvSpPr>
            <a:spLocks noChangeArrowheads="1"/>
          </p:cNvSpPr>
          <p:nvPr/>
        </p:nvSpPr>
        <p:spPr bwMode="auto">
          <a:xfrm>
            <a:off x="925513" y="4029075"/>
            <a:ext cx="7500937" cy="584200"/>
          </a:xfrm>
          <a:prstGeom prst="rect">
            <a:avLst/>
          </a:prstGeom>
          <a:solidFill>
            <a:srgbClr val="0365C0">
              <a:lumMod val="60000"/>
              <a:lumOff val="40000"/>
            </a:srgbClr>
          </a:solidFill>
          <a:ln>
            <a:noFill/>
          </a:ln>
          <a:effectLst/>
        </p:spPr>
        <p:txBody>
          <a:bodyPr lIns="217709" tIns="108855" rIns="217709" bIns="108855">
            <a:spAutoFit/>
          </a:bodyPr>
          <a:lstStyle/>
          <a:p>
            <a:pPr algn="ctr"/>
            <a:r>
              <a:rPr lang="tr-T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alatino Linotype" pitchFamily="18" charset="0"/>
                <a:sym typeface="Calibri" pitchFamily="34" charset="0"/>
              </a:rPr>
              <a:t>FOLLOW CUSTOMER TRENDS</a:t>
            </a:r>
          </a:p>
        </p:txBody>
      </p:sp>
      <p:sp>
        <p:nvSpPr>
          <p:cNvPr id="7" name="Rectangle 32"/>
          <p:cNvSpPr>
            <a:spLocks noChangeArrowheads="1"/>
          </p:cNvSpPr>
          <p:nvPr/>
        </p:nvSpPr>
        <p:spPr bwMode="auto">
          <a:xfrm>
            <a:off x="639763" y="4705350"/>
            <a:ext cx="8174037" cy="584200"/>
          </a:xfrm>
          <a:prstGeom prst="rect">
            <a:avLst/>
          </a:prstGeom>
          <a:solidFill>
            <a:srgbClr val="0365C0">
              <a:lumMod val="75000"/>
            </a:srgbClr>
          </a:solidFill>
          <a:ln>
            <a:noFill/>
          </a:ln>
          <a:effectLst/>
        </p:spPr>
        <p:txBody>
          <a:bodyPr lIns="217709" tIns="108855" rIns="217709" bIns="108855">
            <a:spAutoFit/>
          </a:bodyPr>
          <a:lstStyle/>
          <a:p>
            <a:pPr algn="ctr"/>
            <a:r>
              <a:rPr lang="tr-T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alatino Linotype" pitchFamily="18" charset="0"/>
                <a:sym typeface="Calibri" pitchFamily="34" charset="0"/>
              </a:rPr>
              <a:t>ANALYSE </a:t>
            </a:r>
            <a:r>
              <a:rPr lang="tr-TR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alatino Linotype" pitchFamily="18" charset="0"/>
                <a:sym typeface="Calibri" pitchFamily="34" charset="0"/>
              </a:rPr>
              <a:t>THE </a:t>
            </a:r>
            <a:r>
              <a:rPr lang="tr-T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alatino Linotype" pitchFamily="18" charset="0"/>
                <a:sym typeface="Calibri" pitchFamily="34" charset="0"/>
              </a:rPr>
              <a:t>MARKETS</a:t>
            </a:r>
          </a:p>
        </p:txBody>
      </p: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412750" y="5445125"/>
            <a:ext cx="8569325" cy="584200"/>
          </a:xfrm>
          <a:prstGeom prst="rect">
            <a:avLst/>
          </a:prstGeom>
          <a:solidFill>
            <a:srgbClr val="0365C0">
              <a:lumMod val="50000"/>
            </a:srgbClr>
          </a:solidFill>
          <a:ln>
            <a:noFill/>
          </a:ln>
          <a:effectLst/>
        </p:spPr>
        <p:txBody>
          <a:bodyPr lIns="217709" tIns="108855" rIns="217709" bIns="108855">
            <a:spAutoFit/>
          </a:bodyPr>
          <a:lstStyle/>
          <a:p>
            <a:pPr algn="ctr"/>
            <a:r>
              <a:rPr lang="tr-T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alatino Linotype" pitchFamily="18" charset="0"/>
                <a:sym typeface="Calibri" pitchFamily="34" charset="0"/>
              </a:rPr>
              <a:t>IMPROVE </a:t>
            </a:r>
            <a:r>
              <a:rPr lang="tr-TR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alatino Linotype" pitchFamily="18" charset="0"/>
                <a:sym typeface="Calibri" pitchFamily="34" charset="0"/>
              </a:rPr>
              <a:t>OUR </a:t>
            </a:r>
            <a:r>
              <a:rPr lang="tr-T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alatino Linotype" pitchFamily="18" charset="0"/>
                <a:sym typeface="Calibri" pitchFamily="34" charset="0"/>
              </a:rPr>
              <a:t>PRODUCTS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147050" cy="66685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tr-TR" sz="36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Directorate</a:t>
            </a:r>
            <a:r>
              <a:rPr lang="tr-TR" sz="36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General </a:t>
            </a:r>
            <a:r>
              <a:rPr lang="tr-TR" sz="36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for</a:t>
            </a:r>
            <a:r>
              <a:rPr lang="tr-TR" sz="36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sz="3600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Promotion</a:t>
            </a:r>
            <a:endParaRPr lang="tr-TR" sz="3600" dirty="0" smtClean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eaLnBrk="1" hangingPunct="1">
              <a:lnSpc>
                <a:spcPct val="120000"/>
              </a:lnSpc>
              <a:spcBef>
                <a:spcPts val="2400"/>
              </a:spcBef>
              <a:buSzPct val="125000"/>
              <a:buFontTx/>
              <a:buChar char="•"/>
            </a:pP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4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5</a:t>
            </a: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Cultu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ral</a:t>
            </a: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 and </a:t>
            </a:r>
            <a:r>
              <a:rPr lang="tr-TR" dirty="0" err="1"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T</a:t>
            </a:r>
            <a:r>
              <a:rPr lang="tr-TR" dirty="0" err="1" smtClean="0"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ourism</a:t>
            </a: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 Offices in 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40</a:t>
            </a: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 countries, 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2400"/>
              </a:spcBef>
              <a:buSzPct val="125000"/>
              <a:buFontTx/>
              <a:buChar char="•"/>
            </a:pP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The new promotion strategy of developing and growing Turkey with a respected worldwide brand</a:t>
            </a:r>
          </a:p>
          <a:p>
            <a:pPr marL="1371600" lvl="3" indent="0" algn="just" eaLnBrk="1" hangingPunct="1">
              <a:lnSpc>
                <a:spcPct val="120000"/>
              </a:lnSpc>
              <a:spcBef>
                <a:spcPts val="2400"/>
              </a:spcBef>
              <a:buClr>
                <a:srgbClr val="FF4013"/>
              </a:buClr>
              <a:buSzPct val="125000"/>
              <a:buFont typeface="Lucida Grande"/>
              <a:buChar char="‣"/>
            </a:pPr>
            <a:r>
              <a:rPr lang="en-US" sz="2400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 Forming the country perception correctly,  </a:t>
            </a:r>
          </a:p>
          <a:p>
            <a:pPr marL="1371600" lvl="3" indent="0" algn="just" eaLnBrk="1" hangingPunct="1">
              <a:lnSpc>
                <a:spcPct val="120000"/>
              </a:lnSpc>
              <a:spcBef>
                <a:spcPts val="2400"/>
              </a:spcBef>
              <a:buClr>
                <a:srgbClr val="FF4013"/>
              </a:buClr>
              <a:buSzPct val="125000"/>
              <a:buFont typeface="Lucida Grande"/>
              <a:buChar char="‣"/>
            </a:pPr>
            <a:r>
              <a:rPr lang="en-US" sz="2400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 Coordination,</a:t>
            </a:r>
          </a:p>
          <a:p>
            <a:pPr marL="1371600" lvl="3" indent="0" algn="just" eaLnBrk="1" hangingPunct="1">
              <a:lnSpc>
                <a:spcPct val="120000"/>
              </a:lnSpc>
              <a:spcBef>
                <a:spcPts val="2400"/>
              </a:spcBef>
              <a:buClr>
                <a:srgbClr val="FF4013"/>
              </a:buClr>
              <a:buSzPct val="125000"/>
              <a:buFont typeface="Lucida Grande"/>
              <a:buChar char="‣"/>
            </a:pPr>
            <a:r>
              <a:rPr lang="en-US" sz="2400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 Sectoral efficacy.</a:t>
            </a:r>
          </a:p>
          <a:p>
            <a:pPr marL="0" indent="0" eaLnBrk="1" hangingPunct="1">
              <a:lnSpc>
                <a:spcPct val="70000"/>
              </a:lnSpc>
            </a:pPr>
            <a:endParaRPr lang="tr-TR" dirty="0" smtClean="0">
              <a:latin typeface="Palatino Linotype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4000" b="1" dirty="0" err="1" smtClean="0">
                <a:solidFill>
                  <a:schemeClr val="accent1"/>
                </a:solidFill>
              </a:rPr>
              <a:t>Advertising</a:t>
            </a:r>
            <a:r>
              <a:rPr lang="tr-TR" sz="4000" b="1" dirty="0" smtClean="0">
                <a:solidFill>
                  <a:schemeClr val="accent1"/>
                </a:solidFill>
              </a:rPr>
              <a:t> </a:t>
            </a:r>
            <a:r>
              <a:rPr lang="tr-TR" sz="4000" b="1" dirty="0" err="1" smtClean="0">
                <a:solidFill>
                  <a:schemeClr val="accent1"/>
                </a:solidFill>
              </a:rPr>
              <a:t>Campaign</a:t>
            </a:r>
            <a:endParaRPr lang="tr-TR" sz="4000" b="1" dirty="0" smtClean="0">
              <a:solidFill>
                <a:schemeClr val="accent1"/>
              </a:solidFill>
            </a:endParaRPr>
          </a:p>
        </p:txBody>
      </p:sp>
      <p:sp>
        <p:nvSpPr>
          <p:cNvPr id="29698" name="İçerik Yer Tutucusu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103688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150000"/>
              </a:lnSpc>
              <a:spcBef>
                <a:spcPts val="2400"/>
              </a:spcBef>
              <a:buSzPct val="125000"/>
              <a:buFontTx/>
              <a:buChar char="•"/>
            </a:pP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Over 100 countries with a budget </a:t>
            </a:r>
            <a:r>
              <a:rPr lang="tr-TR" dirty="0" err="1" smtClean="0"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over</a:t>
            </a: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 USD 5</a:t>
            </a:r>
            <a:r>
              <a:rPr lang="tr-TR" dirty="0"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0</a:t>
            </a: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 m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illion</a:t>
            </a: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,</a:t>
            </a:r>
            <a:endParaRPr lang="tr-TR" dirty="0" smtClean="0">
              <a:solidFill>
                <a:schemeClr val="tx1"/>
              </a:solidFill>
              <a:latin typeface="Palatino Linotype" pitchFamily="18" charset="0"/>
              <a:ea typeface="ArialUnicodeMS"/>
              <a:cs typeface="ArialUnicodeMS"/>
              <a:sym typeface="ArialUnicodeMS"/>
            </a:endParaRPr>
          </a:p>
          <a:p>
            <a:pPr eaLnBrk="1" hangingPunct="1">
              <a:lnSpc>
                <a:spcPct val="150000"/>
              </a:lnSpc>
              <a:spcBef>
                <a:spcPts val="2400"/>
              </a:spcBef>
              <a:buSzPct val="125000"/>
              <a:buFontTx/>
              <a:buChar char="•"/>
            </a:pP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On traditional channels like print media, outdoor,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tvs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, </a:t>
            </a: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radio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s</a:t>
            </a: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 etc.,</a:t>
            </a:r>
            <a:endParaRPr lang="tr-TR" dirty="0" smtClean="0">
              <a:solidFill>
                <a:schemeClr val="tx1"/>
              </a:solidFill>
              <a:latin typeface="Palatino Linotype" pitchFamily="18" charset="0"/>
              <a:ea typeface="ArialUnicodeMS"/>
              <a:cs typeface="ArialUnicodeMS"/>
              <a:sym typeface="ArialUnicodeMS"/>
            </a:endParaRPr>
          </a:p>
          <a:p>
            <a:pPr eaLnBrk="1" hangingPunct="1">
              <a:lnSpc>
                <a:spcPct val="150000"/>
              </a:lnSpc>
              <a:spcBef>
                <a:spcPts val="2400"/>
              </a:spcBef>
              <a:buSzPct val="125000"/>
              <a:buFontTx/>
              <a:buChar char="•"/>
            </a:pPr>
            <a:r>
              <a:rPr lang="tr-TR" dirty="0" smtClean="0"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On </a:t>
            </a:r>
            <a:r>
              <a:rPr lang="tr-TR" dirty="0" err="1" smtClean="0"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social</a:t>
            </a:r>
            <a:r>
              <a:rPr lang="tr-TR" dirty="0" smtClean="0"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 </a:t>
            </a:r>
            <a:r>
              <a:rPr lang="tr-TR" dirty="0" err="1" smtClean="0"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media</a:t>
            </a:r>
            <a:r>
              <a:rPr lang="tr-TR" dirty="0" smtClean="0"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 </a:t>
            </a:r>
            <a:r>
              <a:rPr lang="tr-TR" dirty="0" err="1" smtClean="0"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and</a:t>
            </a:r>
            <a:r>
              <a:rPr lang="tr-TR" dirty="0" smtClean="0"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 </a:t>
            </a:r>
            <a:r>
              <a:rPr lang="tr-TR" dirty="0" err="1" smtClean="0"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digital</a:t>
            </a:r>
            <a:r>
              <a:rPr lang="tr-TR" dirty="0" smtClean="0"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 </a:t>
            </a:r>
            <a:r>
              <a:rPr lang="tr-TR" dirty="0" err="1" smtClean="0"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platforms</a:t>
            </a:r>
            <a:endParaRPr lang="en-US" dirty="0" smtClean="0">
              <a:solidFill>
                <a:schemeClr val="tx1"/>
              </a:solidFill>
              <a:latin typeface="Palatino Linotype" pitchFamily="18" charset="0"/>
              <a:ea typeface="ArialUnicodeMS"/>
              <a:cs typeface="ArialUnicodeMS"/>
              <a:sym typeface="ArialUnicodeMS"/>
            </a:endParaRPr>
          </a:p>
          <a:p>
            <a:pPr eaLnBrk="1" hangingPunct="1">
              <a:lnSpc>
                <a:spcPct val="150000"/>
              </a:lnSpc>
              <a:spcBef>
                <a:spcPts val="2400"/>
              </a:spcBef>
              <a:buSzPct val="125000"/>
              <a:buFontTx/>
              <a:buChar char="•"/>
            </a:pP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 A global image campaign which is </a:t>
            </a:r>
            <a:r>
              <a:rPr lang="en-US" dirty="0" err="1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wholistic</a:t>
            </a: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, monophonic and contains our entire values;       </a:t>
            </a:r>
            <a:br>
              <a:rPr lang="en-US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</a:b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   </a:t>
            </a:r>
            <a:r>
              <a:rPr lang="en-US" b="1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Turkey Home.</a:t>
            </a: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Group 38"/>
          <p:cNvGrpSpPr>
            <a:grpSpLocks/>
          </p:cNvGrpSpPr>
          <p:nvPr/>
        </p:nvGrpSpPr>
        <p:grpSpPr bwMode="auto">
          <a:xfrm>
            <a:off x="250825" y="404813"/>
            <a:ext cx="8461375" cy="5832475"/>
            <a:chOff x="-127000" y="-91931"/>
            <a:chExt cx="15921826" cy="10750489"/>
          </a:xfrm>
        </p:grpSpPr>
        <p:pic>
          <p:nvPicPr>
            <p:cNvPr id="30722" name="213_B.jpg"/>
            <p:cNvPicPr>
              <a:picLocks noChangeAspect="1" noChangeArrowheads="1"/>
            </p:cNvPicPr>
            <p:nvPr/>
          </p:nvPicPr>
          <p:blipFill>
            <a:blip r:embed="rId2"/>
            <a:srcRect l="113" r="240" b="386"/>
            <a:stretch>
              <a:fillRect/>
            </a:stretch>
          </p:blipFill>
          <p:spPr bwMode="auto">
            <a:xfrm>
              <a:off x="0" y="0"/>
              <a:ext cx="15667827" cy="104172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23" name="Picture 3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000" y="-91932"/>
              <a:ext cx="15921827" cy="107504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5" name="Group 42"/>
          <p:cNvGrpSpPr>
            <a:grpSpLocks/>
          </p:cNvGrpSpPr>
          <p:nvPr/>
        </p:nvGrpSpPr>
        <p:grpSpPr bwMode="auto">
          <a:xfrm>
            <a:off x="550863" y="549275"/>
            <a:ext cx="8069262" cy="5688013"/>
            <a:chOff x="-2" y="-273086"/>
            <a:chExt cx="14102504" cy="10776657"/>
          </a:xfrm>
        </p:grpSpPr>
        <p:pic>
          <p:nvPicPr>
            <p:cNvPr id="31746" name="516_B.jpg"/>
            <p:cNvPicPr>
              <a:picLocks noChangeAspect="1" noChangeArrowheads="1"/>
            </p:cNvPicPr>
            <p:nvPr/>
          </p:nvPicPr>
          <p:blipFill>
            <a:blip r:embed="rId2"/>
            <a:srcRect t="185" b="122"/>
            <a:stretch>
              <a:fillRect/>
            </a:stretch>
          </p:blipFill>
          <p:spPr bwMode="auto">
            <a:xfrm>
              <a:off x="0" y="0"/>
              <a:ext cx="13808943" cy="102890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47" name="Picture 3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2" y="-273086"/>
              <a:ext cx="14102504" cy="107766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6425" y="746431"/>
            <a:ext cx="7931150" cy="894953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en-US" sz="3600" b="1" dirty="0" smtClean="0">
                <a:solidFill>
                  <a:schemeClr val="accent1"/>
                </a:solidFill>
                <a:ea typeface="ArialUnicodeMS"/>
                <a:cs typeface="ArialUnicodeMS"/>
                <a:sym typeface="ArialUnicodeMS"/>
              </a:rPr>
              <a:t>Digital and Social Media Campaigns / Aim</a:t>
            </a:r>
            <a:endParaRPr lang="tr-TR" sz="3600" b="1" dirty="0" smtClean="0">
              <a:solidFill>
                <a:schemeClr val="accent1"/>
              </a:solidFill>
            </a:endParaRPr>
          </a:p>
        </p:txBody>
      </p:sp>
      <p:sp>
        <p:nvSpPr>
          <p:cNvPr id="32770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150000"/>
              </a:lnSpc>
              <a:spcBef>
                <a:spcPts val="2400"/>
              </a:spcBef>
              <a:buSzPct val="125000"/>
              <a:buFontTx/>
              <a:buChar char="•"/>
            </a:pP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Strategic partnerships with the world’s most powerful digital and social platforms</a:t>
            </a:r>
          </a:p>
          <a:p>
            <a:pPr eaLnBrk="1" hangingPunct="1">
              <a:lnSpc>
                <a:spcPct val="150000"/>
              </a:lnSpc>
              <a:spcBef>
                <a:spcPts val="2400"/>
              </a:spcBef>
              <a:buSzPct val="125000"/>
              <a:buFontTx/>
              <a:buChar char="•"/>
            </a:pP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 Sustainable development of the tourism potential of Turkey</a:t>
            </a:r>
          </a:p>
          <a:p>
            <a:pPr eaLnBrk="1" hangingPunct="1">
              <a:lnSpc>
                <a:spcPct val="150000"/>
              </a:lnSpc>
              <a:spcBef>
                <a:spcPts val="2400"/>
              </a:spcBef>
              <a:buSzPct val="125000"/>
              <a:buFontTx/>
              <a:buChar char="•"/>
            </a:pP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 Effective promotion on a global base</a:t>
            </a:r>
          </a:p>
          <a:p>
            <a:pPr eaLnBrk="1" hangingPunct="1">
              <a:lnSpc>
                <a:spcPct val="150000"/>
              </a:lnSpc>
              <a:spcBef>
                <a:spcPts val="2400"/>
              </a:spcBef>
              <a:buSzPct val="125000"/>
              <a:buFontTx/>
              <a:buChar char="•"/>
            </a:pPr>
            <a:r>
              <a:rPr lang="en-US" dirty="0" smtClean="0">
                <a:solidFill>
                  <a:schemeClr val="tx1"/>
                </a:solidFill>
                <a:latin typeface="Palatino Linotype" pitchFamily="18" charset="0"/>
                <a:ea typeface="ArialUnicodeMS"/>
                <a:cs typeface="ArialUnicodeMS"/>
                <a:sym typeface="ArialUnicodeMS"/>
              </a:rPr>
              <a:t> Turkey’s cultural values and tourism products</a:t>
            </a:r>
          </a:p>
          <a:p>
            <a:pPr eaLnBrk="1" hangingPunct="1"/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3600" b="1" dirty="0" err="1" smtClean="0">
                <a:solidFill>
                  <a:schemeClr val="accent1"/>
                </a:solidFill>
              </a:rPr>
              <a:t>Competitive</a:t>
            </a:r>
            <a:r>
              <a:rPr lang="tr-TR" sz="3600" b="1" dirty="0" smtClean="0">
                <a:solidFill>
                  <a:schemeClr val="accent1"/>
                </a:solidFill>
              </a:rPr>
              <a:t> Information</a:t>
            </a:r>
            <a:endParaRPr lang="tr-TR" sz="3600" b="1" dirty="0">
              <a:solidFill>
                <a:schemeClr val="accent1"/>
              </a:solidFill>
            </a:endParaRPr>
          </a:p>
        </p:txBody>
      </p:sp>
      <p:pic>
        <p:nvPicPr>
          <p:cNvPr id="3379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526" y="1844824"/>
            <a:ext cx="9144000" cy="3457575"/>
          </a:xfr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0" y="764704"/>
            <a:ext cx="8820472" cy="576064"/>
          </a:xfrm>
          <a:noFill/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/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Muslim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Friendly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Tourism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(MFT)</a:t>
            </a:r>
          </a:p>
        </p:txBody>
      </p:sp>
      <p:sp>
        <p:nvSpPr>
          <p:cNvPr id="35842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Muslim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population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is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growing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rapidly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is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expected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to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reach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26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percent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of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world’s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population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by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2030.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growth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of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Muslim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population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their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increasing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disposable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income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have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resulted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in a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large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number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of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Muslims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taking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up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travel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for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leisure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,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business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,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healthcare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religious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reasons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This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increase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has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resulted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in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Muslim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travelers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becoming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one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of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fastest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growing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travel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segments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in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tourism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industry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.</a:t>
            </a:r>
          </a:p>
          <a:p>
            <a:pPr eaLnBrk="1" hangingPunct="1">
              <a:buFont typeface="Arial" charset="0"/>
              <a:buNone/>
            </a:pP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	</a:t>
            </a:r>
            <a:r>
              <a:rPr lang="tr-TR" sz="1600" i="1" dirty="0" smtClean="0">
                <a:solidFill>
                  <a:srgbClr val="FF0000"/>
                </a:solidFill>
                <a:latin typeface="Palatino Linotype" pitchFamily="18" charset="0"/>
              </a:rPr>
              <a:t>Source: </a:t>
            </a:r>
            <a:r>
              <a:rPr lang="tr-TR" sz="1600" i="1" dirty="0" err="1" smtClean="0">
                <a:solidFill>
                  <a:srgbClr val="FF0000"/>
                </a:solidFill>
                <a:latin typeface="Palatino Linotype" pitchFamily="18" charset="0"/>
              </a:rPr>
              <a:t>Muslim</a:t>
            </a:r>
            <a:r>
              <a:rPr lang="tr-TR" sz="1600" i="1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sz="1600" i="1" dirty="0" err="1" smtClean="0">
                <a:solidFill>
                  <a:srgbClr val="FF0000"/>
                </a:solidFill>
                <a:latin typeface="Palatino Linotype" pitchFamily="18" charset="0"/>
              </a:rPr>
              <a:t>Friendly</a:t>
            </a:r>
            <a:r>
              <a:rPr lang="tr-TR" sz="1600" i="1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sz="1600" i="1" dirty="0" err="1" smtClean="0">
                <a:solidFill>
                  <a:srgbClr val="FF0000"/>
                </a:solidFill>
                <a:latin typeface="Palatino Linotype" pitchFamily="18" charset="0"/>
              </a:rPr>
              <a:t>Tourism</a:t>
            </a:r>
            <a:r>
              <a:rPr lang="tr-TR" sz="1600" i="1" dirty="0" smtClean="0">
                <a:solidFill>
                  <a:srgbClr val="FF0000"/>
                </a:solidFill>
                <a:latin typeface="Palatino Linotype" pitchFamily="18" charset="0"/>
              </a:rPr>
              <a:t>, </a:t>
            </a:r>
            <a:r>
              <a:rPr lang="tr-TR" sz="1600" i="1" dirty="0" err="1" smtClean="0">
                <a:solidFill>
                  <a:srgbClr val="FF0000"/>
                </a:solidFill>
                <a:latin typeface="Palatino Linotype" pitchFamily="18" charset="0"/>
              </a:rPr>
              <a:t>Understanding</a:t>
            </a:r>
            <a:r>
              <a:rPr lang="tr-TR" sz="1600" i="1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sz="1600" i="1" dirty="0" err="1" smtClean="0">
                <a:solidFill>
                  <a:srgbClr val="FF0000"/>
                </a:solidFill>
                <a:latin typeface="Palatino Linotype" pitchFamily="18" charset="0"/>
              </a:rPr>
              <a:t>the</a:t>
            </a:r>
            <a:r>
              <a:rPr lang="tr-TR" sz="1600" i="1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sz="1600" i="1" dirty="0" err="1" smtClean="0">
                <a:solidFill>
                  <a:srgbClr val="FF0000"/>
                </a:solidFill>
                <a:latin typeface="Palatino Linotype" pitchFamily="18" charset="0"/>
              </a:rPr>
              <a:t>demand</a:t>
            </a:r>
            <a:r>
              <a:rPr lang="tr-TR" sz="1600" i="1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sz="1600" i="1" dirty="0" err="1" smtClean="0">
                <a:solidFill>
                  <a:srgbClr val="FF0000"/>
                </a:solidFill>
                <a:latin typeface="Palatino Linotype" pitchFamily="18" charset="0"/>
              </a:rPr>
              <a:t>and</a:t>
            </a:r>
            <a:r>
              <a:rPr lang="tr-TR" sz="1600" i="1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sz="1600" i="1" dirty="0" err="1" smtClean="0">
                <a:solidFill>
                  <a:srgbClr val="FF0000"/>
                </a:solidFill>
                <a:latin typeface="Palatino Linotype" pitchFamily="18" charset="0"/>
              </a:rPr>
              <a:t>supply</a:t>
            </a:r>
            <a:r>
              <a:rPr lang="tr-TR" sz="1600" i="1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sz="1600" i="1" dirty="0" err="1" smtClean="0">
                <a:solidFill>
                  <a:srgbClr val="FF0000"/>
                </a:solidFill>
                <a:latin typeface="Palatino Linotype" pitchFamily="18" charset="0"/>
              </a:rPr>
              <a:t>sides</a:t>
            </a:r>
            <a:r>
              <a:rPr lang="tr-TR" sz="1600" i="1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sz="1600" i="1" dirty="0" err="1" smtClean="0">
                <a:solidFill>
                  <a:srgbClr val="FF0000"/>
                </a:solidFill>
                <a:latin typeface="Palatino Linotype" pitchFamily="18" charset="0"/>
              </a:rPr>
              <a:t>the</a:t>
            </a:r>
            <a:r>
              <a:rPr lang="tr-TR" sz="1600" i="1" dirty="0" smtClean="0">
                <a:solidFill>
                  <a:srgbClr val="FF0000"/>
                </a:solidFill>
                <a:latin typeface="Palatino Linotype" pitchFamily="18" charset="0"/>
              </a:rPr>
              <a:t> OIC </a:t>
            </a:r>
            <a:r>
              <a:rPr lang="tr-TR" sz="1600" i="1" dirty="0" err="1" smtClean="0">
                <a:solidFill>
                  <a:srgbClr val="FF0000"/>
                </a:solidFill>
                <a:latin typeface="Palatino Linotype" pitchFamily="18" charset="0"/>
              </a:rPr>
              <a:t>Member</a:t>
            </a:r>
            <a:r>
              <a:rPr lang="tr-TR" sz="1600" i="1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sz="1600" i="1" dirty="0" err="1" smtClean="0">
                <a:solidFill>
                  <a:srgbClr val="FF0000"/>
                </a:solidFill>
                <a:latin typeface="Palatino Linotype" pitchFamily="18" charset="0"/>
              </a:rPr>
              <a:t>Countries</a:t>
            </a:r>
            <a:r>
              <a:rPr lang="tr-TR" sz="1600" i="1" dirty="0" smtClean="0">
                <a:solidFill>
                  <a:srgbClr val="FF0000"/>
                </a:solidFill>
                <a:latin typeface="Palatino Linotype" pitchFamily="18" charset="0"/>
              </a:rPr>
              <a:t> , </a:t>
            </a:r>
            <a:r>
              <a:rPr lang="tr-TR" sz="1600" i="1" dirty="0" err="1" smtClean="0">
                <a:solidFill>
                  <a:srgbClr val="FF0000"/>
                </a:solidFill>
                <a:latin typeface="Palatino Linotype" pitchFamily="18" charset="0"/>
              </a:rPr>
              <a:t>February</a:t>
            </a:r>
            <a:r>
              <a:rPr lang="tr-TR" sz="1600" i="1" dirty="0" smtClean="0">
                <a:solidFill>
                  <a:srgbClr val="FF0000"/>
                </a:solidFill>
                <a:latin typeface="Palatino Linotype" pitchFamily="18" charset="0"/>
              </a:rPr>
              <a:t>, 2016.COMCEC Report</a:t>
            </a:r>
          </a:p>
          <a:p>
            <a:pPr algn="just" eaLnBrk="1" hangingPunct="1">
              <a:lnSpc>
                <a:spcPct val="90000"/>
              </a:lnSpc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err="1" smtClean="0">
                <a:solidFill>
                  <a:schemeClr val="accent1"/>
                </a:solidFill>
              </a:rPr>
              <a:t>Contents</a:t>
            </a:r>
            <a:endParaRPr lang="tr-TR" sz="3600" b="1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61872"/>
          </a:xfrm>
        </p:spPr>
        <p:txBody>
          <a:bodyPr>
            <a:normAutofit fontScale="55000" lnSpcReduction="20000"/>
          </a:bodyPr>
          <a:lstStyle/>
          <a:p>
            <a:r>
              <a:rPr lang="tr-TR" b="1" dirty="0" err="1"/>
              <a:t>About</a:t>
            </a:r>
            <a:r>
              <a:rPr lang="tr-TR" b="1" dirty="0"/>
              <a:t> </a:t>
            </a:r>
            <a:r>
              <a:rPr lang="tr-TR" b="1" dirty="0" err="1"/>
              <a:t>Turkey</a:t>
            </a:r>
            <a:endParaRPr lang="tr-TR" dirty="0"/>
          </a:p>
          <a:p>
            <a:r>
              <a:rPr lang="tr-TR" b="1" dirty="0" err="1" smtClean="0"/>
              <a:t>Comcec</a:t>
            </a:r>
            <a:endParaRPr lang="tr-TR" dirty="0" smtClean="0"/>
          </a:p>
          <a:p>
            <a:r>
              <a:rPr lang="tr-TR" b="1" dirty="0" smtClean="0"/>
              <a:t>2023</a:t>
            </a:r>
            <a:r>
              <a:rPr lang="tr-TR" b="1" dirty="0"/>
              <a:t>: </a:t>
            </a:r>
            <a:r>
              <a:rPr lang="tr-TR" b="1" dirty="0" err="1"/>
              <a:t>The</a:t>
            </a:r>
            <a:r>
              <a:rPr lang="tr-TR" b="1" dirty="0"/>
              <a:t> 100</a:t>
            </a:r>
            <a:r>
              <a:rPr lang="tr-TR" b="1" baseline="30000" dirty="0"/>
              <a:t>th</a:t>
            </a:r>
            <a:r>
              <a:rPr lang="tr-TR" b="1" dirty="0"/>
              <a:t> Anniversary of </a:t>
            </a:r>
            <a:r>
              <a:rPr lang="tr-TR" b="1" dirty="0" err="1"/>
              <a:t>Republic</a:t>
            </a:r>
            <a:r>
              <a:rPr lang="tr-TR" b="1" dirty="0"/>
              <a:t> of </a:t>
            </a:r>
            <a:r>
              <a:rPr lang="tr-TR" b="1" dirty="0" err="1"/>
              <a:t>Turkey</a:t>
            </a:r>
            <a:endParaRPr lang="tr-TR" dirty="0"/>
          </a:p>
          <a:p>
            <a:r>
              <a:rPr lang="tr-TR" b="1" dirty="0" err="1"/>
              <a:t>Turkish</a:t>
            </a:r>
            <a:r>
              <a:rPr lang="tr-TR" b="1" dirty="0"/>
              <a:t> </a:t>
            </a:r>
            <a:r>
              <a:rPr lang="tr-TR" b="1" dirty="0" err="1"/>
              <a:t>Tourism</a:t>
            </a:r>
            <a:r>
              <a:rPr lang="tr-TR" b="1" dirty="0"/>
              <a:t> in </a:t>
            </a:r>
            <a:r>
              <a:rPr lang="tr-TR" b="1" dirty="0" err="1"/>
              <a:t>Numbers</a:t>
            </a:r>
            <a:endParaRPr lang="tr-TR" dirty="0"/>
          </a:p>
          <a:p>
            <a:r>
              <a:rPr lang="tr-TR" b="1" dirty="0"/>
              <a:t>Main </a:t>
            </a:r>
            <a:r>
              <a:rPr lang="tr-TR" b="1" dirty="0" err="1"/>
              <a:t>Markets</a:t>
            </a:r>
            <a:r>
              <a:rPr lang="tr-TR" b="1" dirty="0"/>
              <a:t> 2017 </a:t>
            </a:r>
            <a:endParaRPr lang="tr-TR" dirty="0"/>
          </a:p>
          <a:p>
            <a:r>
              <a:rPr lang="tr-TR" b="1" dirty="0" err="1"/>
              <a:t>Turkey</a:t>
            </a:r>
            <a:r>
              <a:rPr lang="tr-TR" b="1" dirty="0"/>
              <a:t> </a:t>
            </a:r>
            <a:r>
              <a:rPr lang="tr-TR" b="1" dirty="0" err="1"/>
              <a:t>Offers</a:t>
            </a:r>
            <a:endParaRPr lang="tr-TR" dirty="0"/>
          </a:p>
          <a:p>
            <a:r>
              <a:rPr lang="tr-TR" b="1" dirty="0" err="1"/>
              <a:t>Promoting</a:t>
            </a:r>
            <a:r>
              <a:rPr lang="tr-TR" b="1" dirty="0"/>
              <a:t> </a:t>
            </a:r>
            <a:r>
              <a:rPr lang="tr-TR" b="1" dirty="0" err="1"/>
              <a:t>Turkey</a:t>
            </a:r>
            <a:endParaRPr lang="tr-TR" dirty="0"/>
          </a:p>
          <a:p>
            <a:r>
              <a:rPr lang="tr-TR" b="1" dirty="0" err="1"/>
              <a:t>Directorate</a:t>
            </a:r>
            <a:r>
              <a:rPr lang="tr-TR" b="1" dirty="0"/>
              <a:t> General of </a:t>
            </a:r>
            <a:r>
              <a:rPr lang="tr-TR" b="1" dirty="0" err="1"/>
              <a:t>Promotion</a:t>
            </a:r>
            <a:endParaRPr lang="tr-TR" dirty="0"/>
          </a:p>
          <a:p>
            <a:r>
              <a:rPr lang="tr-TR" b="1" dirty="0" err="1"/>
              <a:t>Advertising</a:t>
            </a:r>
            <a:r>
              <a:rPr lang="tr-TR" b="1" dirty="0"/>
              <a:t> </a:t>
            </a:r>
            <a:r>
              <a:rPr lang="tr-TR" b="1" dirty="0" err="1"/>
              <a:t>Campaign</a:t>
            </a:r>
            <a:endParaRPr lang="tr-TR" dirty="0"/>
          </a:p>
          <a:p>
            <a:r>
              <a:rPr lang="en-US" b="1" dirty="0"/>
              <a:t>Digital and Social Media Campaigns / Aim</a:t>
            </a:r>
            <a:endParaRPr lang="tr-TR" dirty="0"/>
          </a:p>
          <a:p>
            <a:r>
              <a:rPr lang="tr-TR" b="1" dirty="0" err="1"/>
              <a:t>Competitive</a:t>
            </a:r>
            <a:r>
              <a:rPr lang="tr-TR" b="1" dirty="0"/>
              <a:t> Information</a:t>
            </a:r>
            <a:endParaRPr lang="tr-TR" dirty="0"/>
          </a:p>
          <a:p>
            <a:r>
              <a:rPr lang="tr-TR" b="1" dirty="0"/>
              <a:t>2017 </a:t>
            </a:r>
            <a:r>
              <a:rPr lang="tr-TR" b="1" dirty="0" err="1"/>
              <a:t>Advertising</a:t>
            </a:r>
            <a:r>
              <a:rPr lang="tr-TR" b="1" dirty="0"/>
              <a:t> </a:t>
            </a:r>
            <a:r>
              <a:rPr lang="tr-TR" b="1" dirty="0" err="1"/>
              <a:t>Campaign</a:t>
            </a:r>
            <a:endParaRPr lang="tr-TR" dirty="0"/>
          </a:p>
          <a:p>
            <a:r>
              <a:rPr lang="tr-TR" b="1" dirty="0" err="1"/>
              <a:t>Muslim</a:t>
            </a:r>
            <a:r>
              <a:rPr lang="tr-TR" b="1" dirty="0"/>
              <a:t> </a:t>
            </a:r>
            <a:r>
              <a:rPr lang="tr-TR" b="1" dirty="0" err="1"/>
              <a:t>Friendly</a:t>
            </a:r>
            <a:r>
              <a:rPr lang="tr-TR" b="1" dirty="0"/>
              <a:t> </a:t>
            </a:r>
            <a:r>
              <a:rPr lang="tr-TR" b="1" dirty="0" err="1"/>
              <a:t>Tourism</a:t>
            </a:r>
            <a:r>
              <a:rPr lang="tr-TR" b="1" dirty="0"/>
              <a:t> (MFT)</a:t>
            </a:r>
            <a:endParaRPr lang="tr-TR" dirty="0"/>
          </a:p>
          <a:p>
            <a:r>
              <a:rPr lang="tr-TR" b="1" dirty="0"/>
              <a:t>Global </a:t>
            </a:r>
            <a:r>
              <a:rPr lang="tr-TR" b="1" dirty="0" err="1"/>
              <a:t>Muslim</a:t>
            </a:r>
            <a:r>
              <a:rPr lang="tr-TR" b="1" dirty="0"/>
              <a:t> Travel Index</a:t>
            </a:r>
            <a:endParaRPr lang="tr-TR" dirty="0"/>
          </a:p>
          <a:p>
            <a:r>
              <a:rPr lang="tr-TR" b="1" dirty="0"/>
              <a:t>Global </a:t>
            </a:r>
            <a:r>
              <a:rPr lang="tr-TR" b="1" dirty="0" err="1"/>
              <a:t>Muslim</a:t>
            </a:r>
            <a:r>
              <a:rPr lang="tr-TR" b="1" dirty="0"/>
              <a:t> Travel Index</a:t>
            </a:r>
            <a:endParaRPr lang="tr-TR" dirty="0"/>
          </a:p>
          <a:p>
            <a:r>
              <a:rPr lang="tr-TR" b="1" dirty="0" err="1"/>
              <a:t>Muslim</a:t>
            </a:r>
            <a:r>
              <a:rPr lang="tr-TR" b="1" dirty="0"/>
              <a:t> Travel </a:t>
            </a:r>
            <a:r>
              <a:rPr lang="tr-TR" b="1" dirty="0" err="1"/>
              <a:t>Shopping</a:t>
            </a:r>
            <a:r>
              <a:rPr lang="tr-TR" b="1" dirty="0"/>
              <a:t> Index</a:t>
            </a:r>
            <a:endParaRPr lang="tr-TR" dirty="0"/>
          </a:p>
          <a:p>
            <a:r>
              <a:rPr lang="tr-TR" b="1" dirty="0" err="1"/>
              <a:t>Muslim</a:t>
            </a:r>
            <a:r>
              <a:rPr lang="tr-TR" b="1" dirty="0"/>
              <a:t> </a:t>
            </a:r>
            <a:r>
              <a:rPr lang="tr-TR" b="1" dirty="0" err="1"/>
              <a:t>Friendly</a:t>
            </a:r>
            <a:r>
              <a:rPr lang="tr-TR" b="1" dirty="0"/>
              <a:t> </a:t>
            </a:r>
            <a:r>
              <a:rPr lang="tr-TR" b="1" dirty="0" err="1"/>
              <a:t>Products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Halal</a:t>
            </a:r>
            <a:r>
              <a:rPr lang="tr-TR" b="1" dirty="0"/>
              <a:t> </a:t>
            </a:r>
            <a:r>
              <a:rPr lang="tr-TR" b="1" dirty="0" err="1"/>
              <a:t>Tourism</a:t>
            </a:r>
            <a:endParaRPr lang="tr-TR" dirty="0"/>
          </a:p>
          <a:p>
            <a:r>
              <a:rPr lang="tr-TR" b="1" dirty="0" err="1"/>
              <a:t>Muslim</a:t>
            </a:r>
            <a:r>
              <a:rPr lang="tr-TR" b="1" dirty="0"/>
              <a:t> </a:t>
            </a:r>
            <a:r>
              <a:rPr lang="tr-TR" b="1" dirty="0" err="1"/>
              <a:t>Friendly</a:t>
            </a:r>
            <a:r>
              <a:rPr lang="tr-TR" b="1" dirty="0"/>
              <a:t> </a:t>
            </a:r>
            <a:r>
              <a:rPr lang="tr-TR" b="1" dirty="0" err="1"/>
              <a:t>Products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Halal</a:t>
            </a:r>
            <a:r>
              <a:rPr lang="tr-TR" b="1" dirty="0"/>
              <a:t> </a:t>
            </a:r>
            <a:r>
              <a:rPr lang="tr-TR" b="1" dirty="0" err="1"/>
              <a:t>Tourism</a:t>
            </a:r>
            <a:r>
              <a:rPr lang="tr-TR" b="1" dirty="0"/>
              <a:t> in </a:t>
            </a:r>
            <a:r>
              <a:rPr lang="tr-TR" b="1" dirty="0" err="1"/>
              <a:t>Turkey</a:t>
            </a:r>
            <a:endParaRPr lang="tr-TR" dirty="0"/>
          </a:p>
          <a:p>
            <a:r>
              <a:rPr lang="tr-TR" b="1" dirty="0" err="1"/>
              <a:t>Muslim</a:t>
            </a:r>
            <a:r>
              <a:rPr lang="tr-TR" b="1" dirty="0"/>
              <a:t> </a:t>
            </a:r>
            <a:r>
              <a:rPr lang="tr-TR" b="1" dirty="0" err="1"/>
              <a:t>Friendly</a:t>
            </a:r>
            <a:r>
              <a:rPr lang="tr-TR" b="1" dirty="0"/>
              <a:t> </a:t>
            </a:r>
            <a:r>
              <a:rPr lang="tr-TR" b="1" dirty="0" err="1"/>
              <a:t>Products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Halal</a:t>
            </a:r>
            <a:r>
              <a:rPr lang="tr-TR" b="1" dirty="0"/>
              <a:t> </a:t>
            </a:r>
            <a:r>
              <a:rPr lang="tr-TR" b="1" dirty="0" err="1"/>
              <a:t>Tourism</a:t>
            </a:r>
            <a:r>
              <a:rPr lang="tr-TR" b="1" dirty="0"/>
              <a:t> </a:t>
            </a:r>
            <a:r>
              <a:rPr lang="tr-TR" b="1" dirty="0" err="1"/>
              <a:t>Standarts</a:t>
            </a:r>
            <a:endParaRPr lang="tr-TR" dirty="0"/>
          </a:p>
          <a:p>
            <a:r>
              <a:rPr lang="tr-TR" b="1" dirty="0" err="1"/>
              <a:t>Halal</a:t>
            </a:r>
            <a:r>
              <a:rPr lang="tr-TR" b="1" dirty="0"/>
              <a:t> </a:t>
            </a:r>
            <a:r>
              <a:rPr lang="tr-TR" b="1" dirty="0" err="1"/>
              <a:t>Tourism</a:t>
            </a:r>
            <a:r>
              <a:rPr lang="tr-TR" b="1" dirty="0"/>
              <a:t> </a:t>
            </a:r>
            <a:r>
              <a:rPr lang="tr-TR" b="1" dirty="0" err="1"/>
              <a:t>Conferences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80761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23% of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world’s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population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in 2014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was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Muslim</a:t>
            </a: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26% of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world’s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population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is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projected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to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be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Muslim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in 2030.</a:t>
            </a:r>
          </a:p>
          <a:p>
            <a:pPr algn="just" eaLnBrk="1" hangingPunct="1">
              <a:lnSpc>
                <a:spcPct val="90000"/>
              </a:lnSpc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50% of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Muslims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are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under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age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of 25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years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During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last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few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years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,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awareness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adoption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of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faith-based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practices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by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Muslim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travellers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have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also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been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growing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.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Having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food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options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at a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destination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is “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very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important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”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when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choosing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a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holiday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destination</a:t>
            </a: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eaLnBrk="1" hangingPunct="1">
              <a:buFont typeface="Arial" charset="0"/>
              <a:buNone/>
            </a:pPr>
            <a:endParaRPr lang="tr-TR" sz="1800" i="1" dirty="0" smtClean="0">
              <a:solidFill>
                <a:srgbClr val="FF0000"/>
              </a:solidFill>
              <a:latin typeface="Palatino Linotype" pitchFamily="18" charset="0"/>
            </a:endParaRPr>
          </a:p>
          <a:p>
            <a:pPr eaLnBrk="1" hangingPunct="1">
              <a:buFont typeface="Arial" charset="0"/>
              <a:buNone/>
            </a:pPr>
            <a:endParaRPr lang="tr-TR" sz="1800" i="1" dirty="0">
              <a:solidFill>
                <a:srgbClr val="FF0000"/>
              </a:solidFill>
              <a:latin typeface="Palatino Linotype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tr-TR" sz="1800" i="1" dirty="0" smtClean="0">
                <a:solidFill>
                  <a:srgbClr val="FF0000"/>
                </a:solidFill>
                <a:latin typeface="Palatino Linotype" pitchFamily="18" charset="0"/>
              </a:rPr>
              <a:t>Source: </a:t>
            </a:r>
            <a:r>
              <a:rPr lang="tr-TR" sz="1800" i="1" dirty="0" err="1" smtClean="0">
                <a:solidFill>
                  <a:srgbClr val="FF0000"/>
                </a:solidFill>
                <a:latin typeface="Palatino Linotype" pitchFamily="18" charset="0"/>
              </a:rPr>
              <a:t>Muslim</a:t>
            </a:r>
            <a:r>
              <a:rPr lang="tr-TR" sz="1800" i="1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sz="1800" i="1" dirty="0" err="1" smtClean="0">
                <a:solidFill>
                  <a:srgbClr val="FF0000"/>
                </a:solidFill>
                <a:latin typeface="Palatino Linotype" pitchFamily="18" charset="0"/>
              </a:rPr>
              <a:t>Friendly</a:t>
            </a:r>
            <a:r>
              <a:rPr lang="tr-TR" sz="1800" i="1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sz="1800" i="1" dirty="0" err="1" smtClean="0">
                <a:solidFill>
                  <a:srgbClr val="FF0000"/>
                </a:solidFill>
                <a:latin typeface="Palatino Linotype" pitchFamily="18" charset="0"/>
              </a:rPr>
              <a:t>Tourism</a:t>
            </a:r>
            <a:r>
              <a:rPr lang="tr-TR" sz="1800" i="1" dirty="0" smtClean="0">
                <a:solidFill>
                  <a:srgbClr val="FF0000"/>
                </a:solidFill>
                <a:latin typeface="Palatino Linotype" pitchFamily="18" charset="0"/>
              </a:rPr>
              <a:t>, </a:t>
            </a:r>
            <a:r>
              <a:rPr lang="tr-TR" sz="1800" i="1" dirty="0" err="1" smtClean="0">
                <a:solidFill>
                  <a:srgbClr val="FF0000"/>
                </a:solidFill>
                <a:latin typeface="Palatino Linotype" pitchFamily="18" charset="0"/>
              </a:rPr>
              <a:t>Understanding</a:t>
            </a:r>
            <a:r>
              <a:rPr lang="tr-TR" sz="1800" i="1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sz="1800" i="1" dirty="0" err="1" smtClean="0">
                <a:solidFill>
                  <a:srgbClr val="FF0000"/>
                </a:solidFill>
                <a:latin typeface="Palatino Linotype" pitchFamily="18" charset="0"/>
              </a:rPr>
              <a:t>the</a:t>
            </a:r>
            <a:r>
              <a:rPr lang="tr-TR" sz="1800" i="1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sz="1800" i="1" dirty="0" err="1" smtClean="0">
                <a:solidFill>
                  <a:srgbClr val="FF0000"/>
                </a:solidFill>
                <a:latin typeface="Palatino Linotype" pitchFamily="18" charset="0"/>
              </a:rPr>
              <a:t>demand</a:t>
            </a:r>
            <a:r>
              <a:rPr lang="tr-TR" sz="1800" i="1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sz="1800" i="1" dirty="0" err="1" smtClean="0">
                <a:solidFill>
                  <a:srgbClr val="FF0000"/>
                </a:solidFill>
                <a:latin typeface="Palatino Linotype" pitchFamily="18" charset="0"/>
              </a:rPr>
              <a:t>and</a:t>
            </a:r>
            <a:r>
              <a:rPr lang="tr-TR" sz="1800" i="1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sz="1800" i="1" dirty="0" err="1" smtClean="0">
                <a:solidFill>
                  <a:srgbClr val="FF0000"/>
                </a:solidFill>
                <a:latin typeface="Palatino Linotype" pitchFamily="18" charset="0"/>
              </a:rPr>
              <a:t>supply</a:t>
            </a:r>
            <a:r>
              <a:rPr lang="tr-TR" sz="1800" i="1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sz="1800" i="1" dirty="0" err="1" smtClean="0">
                <a:solidFill>
                  <a:srgbClr val="FF0000"/>
                </a:solidFill>
                <a:latin typeface="Palatino Linotype" pitchFamily="18" charset="0"/>
              </a:rPr>
              <a:t>sides</a:t>
            </a:r>
            <a:r>
              <a:rPr lang="tr-TR" sz="1800" i="1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sz="1800" i="1" dirty="0" err="1" smtClean="0">
                <a:solidFill>
                  <a:srgbClr val="FF0000"/>
                </a:solidFill>
                <a:latin typeface="Palatino Linotype" pitchFamily="18" charset="0"/>
              </a:rPr>
              <a:t>the</a:t>
            </a:r>
            <a:r>
              <a:rPr lang="tr-TR" sz="1800" i="1" dirty="0" smtClean="0">
                <a:solidFill>
                  <a:srgbClr val="FF0000"/>
                </a:solidFill>
                <a:latin typeface="Palatino Linotype" pitchFamily="18" charset="0"/>
              </a:rPr>
              <a:t> OIC </a:t>
            </a:r>
            <a:r>
              <a:rPr lang="tr-TR" sz="1800" i="1" dirty="0" err="1" smtClean="0">
                <a:solidFill>
                  <a:srgbClr val="FF0000"/>
                </a:solidFill>
                <a:latin typeface="Palatino Linotype" pitchFamily="18" charset="0"/>
              </a:rPr>
              <a:t>Member</a:t>
            </a:r>
            <a:r>
              <a:rPr lang="tr-TR" sz="1800" i="1" dirty="0" smtClean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sz="1800" i="1" dirty="0" err="1" smtClean="0">
                <a:solidFill>
                  <a:srgbClr val="FF0000"/>
                </a:solidFill>
                <a:latin typeface="Palatino Linotype" pitchFamily="18" charset="0"/>
              </a:rPr>
              <a:t>Countries</a:t>
            </a:r>
            <a:r>
              <a:rPr lang="tr-TR" sz="1800" i="1" dirty="0" smtClean="0">
                <a:solidFill>
                  <a:srgbClr val="FF0000"/>
                </a:solidFill>
                <a:latin typeface="Palatino Linotype" pitchFamily="18" charset="0"/>
              </a:rPr>
              <a:t> , </a:t>
            </a:r>
            <a:r>
              <a:rPr lang="tr-TR" sz="1800" i="1" dirty="0" err="1" smtClean="0">
                <a:solidFill>
                  <a:srgbClr val="FF0000"/>
                </a:solidFill>
                <a:latin typeface="Palatino Linotype" pitchFamily="18" charset="0"/>
              </a:rPr>
              <a:t>February</a:t>
            </a:r>
            <a:r>
              <a:rPr lang="tr-TR" sz="1800" i="1" dirty="0" smtClean="0">
                <a:solidFill>
                  <a:srgbClr val="FF0000"/>
                </a:solidFill>
                <a:latin typeface="Palatino Linotype" pitchFamily="18" charset="0"/>
              </a:rPr>
              <a:t>, 2016.COMCEC Report</a:t>
            </a:r>
          </a:p>
          <a:p>
            <a:pPr algn="just" eaLnBrk="1" hangingPunct="1">
              <a:lnSpc>
                <a:spcPct val="90000"/>
              </a:lnSpc>
            </a:pPr>
            <a:endParaRPr lang="tr-TR" i="1" dirty="0" smtClean="0">
              <a:solidFill>
                <a:srgbClr val="FF0000"/>
              </a:solidFill>
              <a:latin typeface="Palatino Linotype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 txBox="1">
            <a:spLocks/>
          </p:cNvSpPr>
          <p:nvPr/>
        </p:nvSpPr>
        <p:spPr bwMode="auto">
          <a:xfrm>
            <a:off x="0" y="764704"/>
            <a:ext cx="9144000" cy="936104"/>
          </a:xfrm>
          <a:prstGeom prst="rect">
            <a:avLst/>
          </a:prstGeom>
          <a:noFill/>
        </p:spPr>
        <p:txBody>
          <a:bodyPr vert="horz" wrap="square" lIns="0" rIns="0" bIns="0" numCol="1" anchor="b" anchorCtr="0" compatLnSpc="1">
            <a:prstTxWarp prst="textNoShape">
              <a:avLst/>
            </a:prstTxWarp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tr-TR" sz="3600" b="1" dirty="0" err="1" smtClean="0">
                <a:solidFill>
                  <a:schemeClr val="accent1"/>
                </a:solidFill>
              </a:rPr>
              <a:t>Muslim</a:t>
            </a:r>
            <a:r>
              <a:rPr lang="tr-TR" sz="3600" b="1" dirty="0" smtClean="0">
                <a:solidFill>
                  <a:schemeClr val="accent1"/>
                </a:solidFill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</a:rPr>
              <a:t>Friendly</a:t>
            </a:r>
            <a:r>
              <a:rPr lang="tr-TR" sz="3600" b="1" dirty="0" smtClean="0">
                <a:solidFill>
                  <a:schemeClr val="accent1"/>
                </a:solidFill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</a:rPr>
              <a:t>Tourism</a:t>
            </a:r>
            <a:r>
              <a:rPr lang="tr-TR" sz="3600" b="1" dirty="0" smtClean="0">
                <a:solidFill>
                  <a:schemeClr val="accent1"/>
                </a:solidFill>
              </a:rPr>
              <a:t> (MFT)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971600" y="764704"/>
            <a:ext cx="7200800" cy="864096"/>
          </a:xfrm>
          <a:noFill/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Muslim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Friendly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Tourism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(MFT)</a:t>
            </a:r>
          </a:p>
        </p:txBody>
      </p:sp>
      <p:sp>
        <p:nvSpPr>
          <p:cNvPr id="37890" name="Rectangle 3"/>
          <p:cNvSpPr>
            <a:spLocks noGrp="1"/>
          </p:cNvSpPr>
          <p:nvPr>
            <p:ph type="body" idx="4294967295"/>
          </p:nvPr>
        </p:nvSpPr>
        <p:spPr>
          <a:xfrm>
            <a:off x="755576" y="4509120"/>
            <a:ext cx="7747384" cy="1645643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buFont typeface="Arial" charset="0"/>
              <a:buNone/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eaLnBrk="1" hangingPunct="1">
              <a:buFont typeface="Arial" charset="0"/>
              <a:buNone/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	</a:t>
            </a:r>
          </a:p>
          <a:p>
            <a:pPr eaLnBrk="1" hangingPunct="1">
              <a:buFont typeface="Arial" charset="0"/>
              <a:buNone/>
            </a:pP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	</a:t>
            </a:r>
            <a:endParaRPr lang="tr-TR" sz="2000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tr-TR" sz="1600" dirty="0" smtClean="0">
                <a:solidFill>
                  <a:schemeClr val="tx1"/>
                </a:solidFill>
                <a:latin typeface="Palatino Linotype" pitchFamily="18" charset="0"/>
              </a:rPr>
              <a:t>	Source: </a:t>
            </a:r>
            <a:r>
              <a:rPr lang="tr-TR" sz="1600" dirty="0" err="1" smtClean="0">
                <a:solidFill>
                  <a:schemeClr val="tx1"/>
                </a:solidFill>
                <a:latin typeface="Palatino Linotype" pitchFamily="18" charset="0"/>
              </a:rPr>
              <a:t>Muslim</a:t>
            </a:r>
            <a:r>
              <a:rPr lang="tr-TR" sz="1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1600" dirty="0" err="1" smtClean="0">
                <a:solidFill>
                  <a:schemeClr val="tx1"/>
                </a:solidFill>
                <a:latin typeface="Palatino Linotype" pitchFamily="18" charset="0"/>
              </a:rPr>
              <a:t>Friendly</a:t>
            </a:r>
            <a:r>
              <a:rPr lang="tr-TR" sz="1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1600" dirty="0" err="1" smtClean="0">
                <a:solidFill>
                  <a:schemeClr val="tx1"/>
                </a:solidFill>
                <a:latin typeface="Palatino Linotype" pitchFamily="18" charset="0"/>
              </a:rPr>
              <a:t>Tourism</a:t>
            </a:r>
            <a:r>
              <a:rPr lang="tr-TR" sz="1600" dirty="0" smtClean="0">
                <a:solidFill>
                  <a:schemeClr val="tx1"/>
                </a:solidFill>
                <a:latin typeface="Palatino Linotype" pitchFamily="18" charset="0"/>
              </a:rPr>
              <a:t>, </a:t>
            </a:r>
            <a:r>
              <a:rPr lang="tr-TR" sz="1600" dirty="0" err="1" smtClean="0">
                <a:solidFill>
                  <a:schemeClr val="tx1"/>
                </a:solidFill>
                <a:latin typeface="Palatino Linotype" pitchFamily="18" charset="0"/>
              </a:rPr>
              <a:t>Understanding</a:t>
            </a:r>
            <a:r>
              <a:rPr lang="tr-TR" sz="1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1600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sz="1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1600" dirty="0" err="1" smtClean="0">
                <a:solidFill>
                  <a:schemeClr val="tx1"/>
                </a:solidFill>
                <a:latin typeface="Palatino Linotype" pitchFamily="18" charset="0"/>
              </a:rPr>
              <a:t>demand</a:t>
            </a:r>
            <a:r>
              <a:rPr lang="tr-TR" sz="1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1600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sz="1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1600" dirty="0" err="1" smtClean="0">
                <a:solidFill>
                  <a:schemeClr val="tx1"/>
                </a:solidFill>
                <a:latin typeface="Palatino Linotype" pitchFamily="18" charset="0"/>
              </a:rPr>
              <a:t>supply</a:t>
            </a:r>
            <a:r>
              <a:rPr lang="tr-TR" sz="1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1600" dirty="0" err="1" smtClean="0">
                <a:solidFill>
                  <a:schemeClr val="tx1"/>
                </a:solidFill>
                <a:latin typeface="Palatino Linotype" pitchFamily="18" charset="0"/>
              </a:rPr>
              <a:t>sides</a:t>
            </a:r>
            <a:r>
              <a:rPr lang="tr-TR" sz="1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1600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sz="1600" dirty="0" smtClean="0">
                <a:solidFill>
                  <a:schemeClr val="tx1"/>
                </a:solidFill>
                <a:latin typeface="Palatino Linotype" pitchFamily="18" charset="0"/>
              </a:rPr>
              <a:t> OIC </a:t>
            </a:r>
            <a:r>
              <a:rPr lang="tr-TR" sz="1600" dirty="0" err="1" smtClean="0">
                <a:solidFill>
                  <a:schemeClr val="tx1"/>
                </a:solidFill>
                <a:latin typeface="Palatino Linotype" pitchFamily="18" charset="0"/>
              </a:rPr>
              <a:t>Member</a:t>
            </a:r>
            <a:r>
              <a:rPr lang="tr-TR" sz="1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1600" dirty="0" err="1" smtClean="0">
                <a:solidFill>
                  <a:schemeClr val="tx1"/>
                </a:solidFill>
                <a:latin typeface="Palatino Linotype" pitchFamily="18" charset="0"/>
              </a:rPr>
              <a:t>Countries</a:t>
            </a:r>
            <a:r>
              <a:rPr lang="tr-TR" sz="1600" dirty="0" smtClean="0">
                <a:solidFill>
                  <a:schemeClr val="tx1"/>
                </a:solidFill>
                <a:latin typeface="Palatino Linotype" pitchFamily="18" charset="0"/>
              </a:rPr>
              <a:t> , </a:t>
            </a:r>
            <a:r>
              <a:rPr lang="tr-TR" sz="1600" dirty="0" err="1" smtClean="0">
                <a:solidFill>
                  <a:schemeClr val="tx1"/>
                </a:solidFill>
                <a:latin typeface="Palatino Linotype" pitchFamily="18" charset="0"/>
              </a:rPr>
              <a:t>February</a:t>
            </a:r>
            <a:r>
              <a:rPr lang="tr-TR" sz="1600" dirty="0" smtClean="0">
                <a:solidFill>
                  <a:schemeClr val="tx1"/>
                </a:solidFill>
                <a:latin typeface="Palatino Linotype" pitchFamily="18" charset="0"/>
              </a:rPr>
              <a:t>, 2016.COMCEC Report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240543"/>
              </p:ext>
            </p:extLst>
          </p:nvPr>
        </p:nvGraphicFramePr>
        <p:xfrm>
          <a:off x="971599" y="2708920"/>
          <a:ext cx="7231416" cy="2808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0472"/>
                <a:gridCol w="2410472"/>
                <a:gridCol w="2410472"/>
              </a:tblGrid>
              <a:tr h="928112"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2000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2014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2020</a:t>
                      </a:r>
                    </a:p>
                    <a:p>
                      <a:pPr algn="ctr"/>
                      <a:endParaRPr lang="tr-TR" sz="2000" dirty="0"/>
                    </a:p>
                  </a:txBody>
                  <a:tcPr/>
                </a:tc>
              </a:tr>
              <a:tr h="1880200">
                <a:tc>
                  <a:txBody>
                    <a:bodyPr/>
                    <a:lstStyle/>
                    <a:p>
                      <a:pPr algn="ctr"/>
                      <a:endParaRPr lang="tr-TR" sz="2000" dirty="0" smtClean="0">
                        <a:solidFill>
                          <a:schemeClr val="tx1"/>
                        </a:solidFill>
                        <a:latin typeface="Palatino Linotype" pitchFamily="18" charset="0"/>
                      </a:endParaRPr>
                    </a:p>
                    <a:p>
                      <a:pPr algn="ctr"/>
                      <a:endParaRPr lang="tr-TR" sz="2000" dirty="0" smtClean="0">
                        <a:solidFill>
                          <a:schemeClr val="tx1"/>
                        </a:solidFill>
                        <a:latin typeface="Palatino Linotype" pitchFamily="18" charset="0"/>
                      </a:endParaRPr>
                    </a:p>
                    <a:p>
                      <a:pPr algn="ctr"/>
                      <a:r>
                        <a:rPr lang="tr-TR" sz="20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25 </a:t>
                      </a:r>
                      <a:r>
                        <a:rPr lang="tr-TR" sz="2000" dirty="0" err="1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Million</a:t>
                      </a:r>
                      <a:r>
                        <a:rPr lang="tr-TR" sz="20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 </a:t>
                      </a:r>
                      <a:r>
                        <a:rPr lang="tr-TR" sz="2000" dirty="0" err="1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Visitors</a:t>
                      </a:r>
                      <a:r>
                        <a:rPr lang="tr-TR" sz="20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ar-SA" sz="20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$</a:t>
                      </a:r>
                      <a:r>
                        <a:rPr lang="tr-TR" sz="20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 20 </a:t>
                      </a:r>
                      <a:r>
                        <a:rPr lang="tr-TR" sz="2000" dirty="0" err="1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Billion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000" dirty="0" smtClean="0">
                        <a:solidFill>
                          <a:schemeClr val="tx1"/>
                        </a:solidFill>
                        <a:latin typeface="Palatino Linotype" pitchFamily="18" charset="0"/>
                      </a:endParaRPr>
                    </a:p>
                    <a:p>
                      <a:pPr algn="ctr"/>
                      <a:endParaRPr lang="tr-TR" sz="2000" dirty="0" smtClean="0">
                        <a:solidFill>
                          <a:schemeClr val="tx1"/>
                        </a:solidFill>
                        <a:latin typeface="Palatino Linotype" pitchFamily="18" charset="0"/>
                      </a:endParaRPr>
                    </a:p>
                    <a:p>
                      <a:pPr algn="ctr"/>
                      <a:r>
                        <a:rPr lang="tr-TR" sz="20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116 </a:t>
                      </a:r>
                      <a:r>
                        <a:rPr lang="tr-TR" sz="2000" dirty="0" err="1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Million</a:t>
                      </a:r>
                      <a:r>
                        <a:rPr lang="tr-TR" sz="20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 </a:t>
                      </a:r>
                      <a:r>
                        <a:rPr lang="tr-TR" sz="2000" dirty="0" err="1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Visitors</a:t>
                      </a:r>
                      <a:r>
                        <a:rPr lang="tr-TR" sz="20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ar-SA" sz="20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$</a:t>
                      </a:r>
                      <a:r>
                        <a:rPr lang="tr-TR" sz="20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 121 </a:t>
                      </a:r>
                      <a:r>
                        <a:rPr lang="tr-TR" sz="2000" dirty="0" err="1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Billion</a:t>
                      </a:r>
                      <a:r>
                        <a:rPr lang="tr-TR" sz="20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  </a:t>
                      </a:r>
                      <a:endParaRPr lang="tr-T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sz="2000" dirty="0" smtClean="0">
                        <a:solidFill>
                          <a:schemeClr val="tx1"/>
                        </a:solidFill>
                        <a:latin typeface="Palatino Linotype" pitchFamily="18" charset="0"/>
                      </a:endParaRPr>
                    </a:p>
                    <a:p>
                      <a:pPr algn="ctr"/>
                      <a:endParaRPr lang="tr-TR" sz="2000" dirty="0" smtClean="0">
                        <a:solidFill>
                          <a:schemeClr val="tx1"/>
                        </a:solidFill>
                        <a:latin typeface="Palatino Linotype" pitchFamily="18" charset="0"/>
                      </a:endParaRPr>
                    </a:p>
                    <a:p>
                      <a:pPr algn="ctr"/>
                      <a:r>
                        <a:rPr lang="tr-TR" sz="20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180 </a:t>
                      </a:r>
                      <a:r>
                        <a:rPr lang="tr-TR" sz="2000" dirty="0" err="1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Million</a:t>
                      </a:r>
                      <a:r>
                        <a:rPr lang="tr-TR" sz="20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 </a:t>
                      </a:r>
                      <a:r>
                        <a:rPr lang="tr-TR" sz="2000" dirty="0" err="1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Visitors</a:t>
                      </a:r>
                      <a:endParaRPr lang="tr-TR" sz="2000" dirty="0" smtClean="0">
                        <a:solidFill>
                          <a:schemeClr val="tx1"/>
                        </a:solidFill>
                        <a:latin typeface="Palatino Linotype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$</a:t>
                      </a:r>
                      <a:r>
                        <a:rPr lang="tr-TR" sz="20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 212 </a:t>
                      </a:r>
                      <a:r>
                        <a:rPr lang="tr-TR" sz="2000" dirty="0" err="1" smtClean="0">
                          <a:solidFill>
                            <a:schemeClr val="tx1"/>
                          </a:solidFill>
                          <a:latin typeface="Palatino Linotype" pitchFamily="18" charset="0"/>
                        </a:rPr>
                        <a:t>Billion</a:t>
                      </a:r>
                      <a:endParaRPr lang="tr-TR" sz="2000" dirty="0" smtClean="0">
                        <a:solidFill>
                          <a:schemeClr val="tx1"/>
                        </a:solidFill>
                        <a:latin typeface="Palatino Linotype" pitchFamily="18" charset="0"/>
                      </a:endParaRPr>
                    </a:p>
                    <a:p>
                      <a:pPr algn="ctr"/>
                      <a:endParaRPr lang="tr-TR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Dikdörtgen 2"/>
          <p:cNvSpPr/>
          <p:nvPr/>
        </p:nvSpPr>
        <p:spPr>
          <a:xfrm>
            <a:off x="1078504" y="2023972"/>
            <a:ext cx="70938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tr-TR" sz="2000" b="1" dirty="0" err="1">
                <a:latin typeface="Palatino Linotype" pitchFamily="18" charset="0"/>
              </a:rPr>
              <a:t>Muslim</a:t>
            </a:r>
            <a:r>
              <a:rPr lang="tr-TR" sz="2000" b="1" dirty="0">
                <a:latin typeface="Palatino Linotype" pitchFamily="18" charset="0"/>
              </a:rPr>
              <a:t> </a:t>
            </a:r>
            <a:r>
              <a:rPr lang="tr-TR" sz="2000" b="1" dirty="0" err="1">
                <a:latin typeface="Palatino Linotype" pitchFamily="18" charset="0"/>
              </a:rPr>
              <a:t>visitors</a:t>
            </a:r>
            <a:r>
              <a:rPr lang="tr-TR" sz="2000" b="1" dirty="0">
                <a:latin typeface="Palatino Linotype" pitchFamily="18" charset="0"/>
              </a:rPr>
              <a:t> </a:t>
            </a:r>
            <a:r>
              <a:rPr lang="tr-TR" sz="2000" b="1" dirty="0" err="1">
                <a:latin typeface="Palatino Linotype" pitchFamily="18" charset="0"/>
              </a:rPr>
              <a:t>arrivals</a:t>
            </a:r>
            <a:r>
              <a:rPr lang="tr-TR" sz="2000" b="1" dirty="0">
                <a:latin typeface="Palatino Linotype" pitchFamily="18" charset="0"/>
              </a:rPr>
              <a:t> </a:t>
            </a:r>
            <a:r>
              <a:rPr lang="tr-TR" sz="2000" b="1" dirty="0" err="1">
                <a:latin typeface="Palatino Linotype" pitchFamily="18" charset="0"/>
              </a:rPr>
              <a:t>and</a:t>
            </a:r>
            <a:r>
              <a:rPr lang="tr-TR" sz="2000" b="1" dirty="0">
                <a:latin typeface="Palatino Linotype" pitchFamily="18" charset="0"/>
              </a:rPr>
              <a:t> </a:t>
            </a:r>
            <a:r>
              <a:rPr lang="tr-TR" sz="2000" b="1" dirty="0" err="1">
                <a:latin typeface="Palatino Linotype" pitchFamily="18" charset="0"/>
              </a:rPr>
              <a:t>expenditure</a:t>
            </a:r>
            <a:r>
              <a:rPr lang="tr-TR" sz="2000" b="1" dirty="0">
                <a:latin typeface="Palatino Linotype" pitchFamily="18" charset="0"/>
              </a:rPr>
              <a:t>, 2000 </a:t>
            </a:r>
            <a:r>
              <a:rPr lang="tr-TR" sz="2000" b="1" dirty="0" err="1">
                <a:latin typeface="Palatino Linotype" pitchFamily="18" charset="0"/>
              </a:rPr>
              <a:t>to</a:t>
            </a:r>
            <a:r>
              <a:rPr lang="tr-TR" sz="2000" b="1" dirty="0">
                <a:latin typeface="Palatino Linotype" pitchFamily="18" charset="0"/>
              </a:rPr>
              <a:t> 2020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1403648" y="373871"/>
            <a:ext cx="5688632" cy="606857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tr-TR" sz="3600" b="1" dirty="0" smtClean="0">
                <a:solidFill>
                  <a:schemeClr val="accent1"/>
                </a:solidFill>
                <a:effectLst/>
              </a:rPr>
              <a:t>Global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Muslim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Travel Index</a:t>
            </a:r>
          </a:p>
        </p:txBody>
      </p:sp>
      <p:sp>
        <p:nvSpPr>
          <p:cNvPr id="2" name="Dikdörtgen 1"/>
          <p:cNvSpPr/>
          <p:nvPr/>
        </p:nvSpPr>
        <p:spPr>
          <a:xfrm>
            <a:off x="179388" y="6288088"/>
            <a:ext cx="2879725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400" i="1" dirty="0">
                <a:solidFill>
                  <a:srgbClr val="FF0000"/>
                </a:solidFill>
                <a:latin typeface="+mn-lt"/>
              </a:rPr>
              <a:t>Source: MasterCard and Crescent Rating, </a:t>
            </a:r>
            <a:r>
              <a:rPr lang="en-US" sz="1400" i="1" dirty="0" smtClean="0">
                <a:solidFill>
                  <a:srgbClr val="FF0000"/>
                </a:solidFill>
                <a:latin typeface="+mn-lt"/>
              </a:rPr>
              <a:t>201</a:t>
            </a:r>
            <a:r>
              <a:rPr lang="tr-TR" sz="1400" i="1" dirty="0" smtClean="0">
                <a:solidFill>
                  <a:srgbClr val="FF0000"/>
                </a:solidFill>
                <a:latin typeface="+mn-lt"/>
              </a:rPr>
              <a:t>6</a:t>
            </a:r>
            <a:r>
              <a:rPr lang="en-US" sz="1400" i="1" dirty="0" smtClean="0">
                <a:solidFill>
                  <a:srgbClr val="FF0000"/>
                </a:solidFill>
                <a:latin typeface="+mn-lt"/>
              </a:rPr>
              <a:t> </a:t>
            </a:r>
            <a:endParaRPr lang="tr-TR" sz="1400" i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 descr="C:\Users\Hassun\Desktop\OI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1023938"/>
            <a:ext cx="7200799" cy="526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/>
          </p:cNvSpPr>
          <p:nvPr>
            <p:ph type="title"/>
          </p:nvPr>
        </p:nvSpPr>
        <p:spPr bwMode="auto">
          <a:xfrm>
            <a:off x="591526" y="31898"/>
            <a:ext cx="8229600" cy="1125538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tr-TR" sz="3600" b="1" dirty="0" smtClean="0">
                <a:solidFill>
                  <a:schemeClr val="accent1"/>
                </a:solidFill>
                <a:effectLst/>
              </a:rPr>
              <a:t>Global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Muslim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Travel Index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27088" y="6410325"/>
            <a:ext cx="2881312" cy="2460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latin typeface="+mn-lt"/>
              </a:rPr>
              <a:t>Source: MasterCard and Crescent Rating, 2015 </a:t>
            </a:r>
            <a:endParaRPr lang="tr-TR" sz="1000" dirty="0">
              <a:latin typeface="+mn-l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 descr="C:\Users\Hassun\Desktop\OICC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97" y="1124744"/>
            <a:ext cx="7801254" cy="573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" y="620688"/>
            <a:ext cx="8229600" cy="720080"/>
          </a:xfrm>
          <a:noFill/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tr-TR" sz="3600" b="1" dirty="0" err="1" smtClean="0">
                <a:solidFill>
                  <a:schemeClr val="accent1"/>
                </a:solidFill>
              </a:rPr>
              <a:t>Intra</a:t>
            </a:r>
            <a:r>
              <a:rPr lang="tr-TR" sz="3600" b="1" dirty="0" smtClean="0">
                <a:solidFill>
                  <a:schemeClr val="accent1"/>
                </a:solidFill>
              </a:rPr>
              <a:t>-OIC </a:t>
            </a:r>
            <a:r>
              <a:rPr lang="tr-TR" sz="3600" b="1" dirty="0" err="1" smtClean="0">
                <a:solidFill>
                  <a:schemeClr val="accent1"/>
                </a:solidFill>
              </a:rPr>
              <a:t>Tourist</a:t>
            </a:r>
            <a:r>
              <a:rPr lang="tr-TR" sz="3600" b="1" dirty="0" smtClean="0">
                <a:solidFill>
                  <a:schemeClr val="accent1"/>
                </a:solidFill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</a:rPr>
              <a:t>Arrivals</a:t>
            </a:r>
            <a:r>
              <a:rPr lang="tr-TR" sz="3600" b="1" dirty="0" smtClean="0">
                <a:solidFill>
                  <a:schemeClr val="accent1"/>
                </a:solidFill>
              </a:rPr>
              <a:t> &amp; </a:t>
            </a:r>
            <a:r>
              <a:rPr lang="tr-TR" sz="3600" b="1" dirty="0" err="1" smtClean="0">
                <a:solidFill>
                  <a:schemeClr val="accent1"/>
                </a:solidFill>
              </a:rPr>
              <a:t>Receipts</a:t>
            </a:r>
            <a:endParaRPr lang="tr-TR" sz="3600" b="1" dirty="0" smtClean="0">
              <a:solidFill>
                <a:schemeClr val="accent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 descr="C:\Users\Hassun\Desktop\sesric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59"/>
            <a:ext cx="8124825" cy="514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/>
          </p:cNvSpPr>
          <p:nvPr>
            <p:ph type="title"/>
          </p:nvPr>
        </p:nvSpPr>
        <p:spPr bwMode="auto">
          <a:xfrm>
            <a:off x="971600" y="764704"/>
            <a:ext cx="7128792" cy="620713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tr-TR" sz="3600" b="1" dirty="0" err="1" smtClean="0">
                <a:solidFill>
                  <a:schemeClr val="accent1"/>
                </a:solidFill>
              </a:rPr>
              <a:t>Muslim</a:t>
            </a:r>
            <a:r>
              <a:rPr lang="tr-TR" sz="3600" b="1" dirty="0" smtClean="0">
                <a:solidFill>
                  <a:schemeClr val="accent1"/>
                </a:solidFill>
              </a:rPr>
              <a:t> Travel </a:t>
            </a:r>
            <a:r>
              <a:rPr lang="tr-TR" sz="3600" b="1" dirty="0" err="1" smtClean="0">
                <a:solidFill>
                  <a:schemeClr val="accent1"/>
                </a:solidFill>
              </a:rPr>
              <a:t>Shopping</a:t>
            </a:r>
            <a:r>
              <a:rPr lang="tr-TR" sz="3600" b="1" dirty="0" smtClean="0">
                <a:solidFill>
                  <a:schemeClr val="accent1"/>
                </a:solidFill>
              </a:rPr>
              <a:t> Index</a:t>
            </a:r>
          </a:p>
        </p:txBody>
      </p:sp>
      <p:sp>
        <p:nvSpPr>
          <p:cNvPr id="40962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4096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0927" y="1556792"/>
            <a:ext cx="8510066" cy="468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ikdörtgen 4"/>
          <p:cNvSpPr/>
          <p:nvPr/>
        </p:nvSpPr>
        <p:spPr>
          <a:xfrm>
            <a:off x="827088" y="6434138"/>
            <a:ext cx="2881312" cy="2460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latin typeface="+mn-lt"/>
              </a:rPr>
              <a:t>Source: MasterCard and Crescent Rating, 2015 </a:t>
            </a:r>
            <a:endParaRPr lang="tr-TR" sz="1000" dirty="0">
              <a:latin typeface="+mn-lt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539552" y="692696"/>
            <a:ext cx="8064896" cy="1296144"/>
          </a:xfrm>
          <a:noFill/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Muslim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Friendly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Products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and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Halal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Tourism</a:t>
            </a:r>
            <a:endParaRPr lang="tr-TR" sz="3600" b="1" dirty="0" smtClean="0">
              <a:solidFill>
                <a:schemeClr val="accent1"/>
              </a:solidFill>
              <a:effectLst/>
            </a:endParaRPr>
          </a:p>
        </p:txBody>
      </p:sp>
      <p:sp>
        <p:nvSpPr>
          <p:cNvPr id="41986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484784"/>
            <a:ext cx="8229600" cy="4525963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		</a:t>
            </a:r>
          </a:p>
          <a:p>
            <a:pPr algn="just" eaLnBrk="1" hangingPunct="1">
              <a:buFont typeface="Arial" charset="0"/>
              <a:buNone/>
            </a:pP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		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A 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Euromonitor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International 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report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released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at World Travel Market in 2007 in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London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says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that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there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is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potential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for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a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boom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in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tourism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in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 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Middle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East.</a:t>
            </a:r>
          </a:p>
          <a:p>
            <a:pPr algn="just" eaLnBrk="1" hangingPunct="1">
              <a:buFont typeface="Arial" charset="0"/>
              <a:buNone/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		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report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mentions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a market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for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a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 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startup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 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airline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,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which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could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provide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food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,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prayer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calls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, 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Qur’an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in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seat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pockets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provide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separate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sections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for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male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female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travelers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899592" y="764704"/>
            <a:ext cx="7330008" cy="835496"/>
          </a:xfrm>
          <a:noFill/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/>
            <a:r>
              <a:rPr lang="tr-TR" sz="3600" b="1" dirty="0" err="1" smtClean="0">
                <a:solidFill>
                  <a:schemeClr val="accent1"/>
                </a:solidFill>
              </a:rPr>
              <a:t>Muslim</a:t>
            </a:r>
            <a:r>
              <a:rPr lang="tr-TR" sz="3600" b="1" dirty="0" smtClean="0">
                <a:solidFill>
                  <a:schemeClr val="accent1"/>
                </a:solidFill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</a:rPr>
              <a:t>Friendly</a:t>
            </a:r>
            <a:r>
              <a:rPr lang="tr-TR" sz="3600" b="1" dirty="0" smtClean="0">
                <a:solidFill>
                  <a:schemeClr val="accent1"/>
                </a:solidFill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</a:rPr>
              <a:t>Products</a:t>
            </a:r>
            <a:r>
              <a:rPr lang="tr-TR" sz="3600" b="1" dirty="0" smtClean="0">
                <a:solidFill>
                  <a:schemeClr val="accent1"/>
                </a:solidFill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</a:rPr>
              <a:t>and</a:t>
            </a:r>
            <a:r>
              <a:rPr lang="tr-TR" sz="3600" b="1" dirty="0" smtClean="0">
                <a:solidFill>
                  <a:schemeClr val="accent1"/>
                </a:solidFill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</a:rPr>
              <a:t>Halal</a:t>
            </a:r>
            <a:r>
              <a:rPr lang="tr-TR" sz="3600" b="1" dirty="0" smtClean="0">
                <a:solidFill>
                  <a:schemeClr val="accent1"/>
                </a:solidFill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</a:rPr>
              <a:t>Tourism</a:t>
            </a:r>
            <a:endParaRPr lang="tr-TR" sz="3600" b="1" dirty="0" smtClean="0">
              <a:solidFill>
                <a:schemeClr val="accent1"/>
              </a:solidFill>
            </a:endParaRPr>
          </a:p>
        </p:txBody>
      </p:sp>
      <p:sp>
        <p:nvSpPr>
          <p:cNvPr id="43010" name="Rectangle 3"/>
          <p:cNvSpPr>
            <a:spLocks noGrp="1"/>
          </p:cNvSpPr>
          <p:nvPr>
            <p:ph type="body" idx="4294967295"/>
          </p:nvPr>
        </p:nvSpPr>
        <p:spPr>
          <a:xfrm>
            <a:off x="467544" y="1484784"/>
            <a:ext cx="8111306" cy="4641379"/>
          </a:xfrm>
        </p:spPr>
        <p:txBody>
          <a:bodyPr>
            <a:normAutofit fontScale="92500" lnSpcReduction="20000"/>
          </a:bodyPr>
          <a:lstStyle/>
          <a:p>
            <a:pPr algn="just" eaLnBrk="1" hangingPunct="1">
              <a:buFont typeface="Arial" charset="0"/>
              <a:buNone/>
            </a:pP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		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tourism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 is a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subcategory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of 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tourism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 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which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is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geared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towards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 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Muslim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 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families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who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abide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by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rules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of 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Islam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. </a:t>
            </a:r>
          </a:p>
          <a:p>
            <a:pPr algn="just" eaLnBrk="1" hangingPunct="1">
              <a:buFont typeface="Arial" charset="0"/>
              <a:buNone/>
            </a:pP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		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hotels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in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such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destinations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do not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serve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alcohol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have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separate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swimming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pools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spa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facilities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for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men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women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. </a:t>
            </a:r>
          </a:p>
          <a:p>
            <a:pPr algn="just" eaLnBrk="1" hangingPunct="1">
              <a:buFont typeface="Arial" charset="0"/>
              <a:buNone/>
            </a:pP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		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Malaysia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,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Turkey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many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more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countries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are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trying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to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attract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Muslim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tourists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from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all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over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world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offering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facilities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in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accordance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with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religious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beliefs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of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Muslim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tourists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. </a:t>
            </a:r>
          </a:p>
          <a:p>
            <a:pPr algn="just" eaLnBrk="1" hangingPunct="1">
              <a:buFont typeface="Arial" charset="0"/>
              <a:buNone/>
            </a:pP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		</a:t>
            </a:r>
          </a:p>
          <a:p>
            <a:pPr algn="just" eaLnBrk="1" hangingPunct="1">
              <a:buFont typeface="Arial" charset="0"/>
              <a:buNone/>
            </a:pPr>
            <a:r>
              <a:rPr lang="tr-TR" dirty="0">
                <a:latin typeface="Palatino Linotype" pitchFamily="18" charset="0"/>
              </a:rPr>
              <a:t>	</a:t>
            </a:r>
            <a:r>
              <a:rPr lang="tr-TR" dirty="0" smtClean="0">
                <a:latin typeface="Palatino Linotype" pitchFamily="18" charset="0"/>
              </a:rPr>
              <a:t>	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Currently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,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there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exists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no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internationally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recognized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standards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on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tourism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. </a:t>
            </a:r>
          </a:p>
          <a:p>
            <a:pPr algn="just" eaLnBrk="1" hangingPunct="1">
              <a:buFont typeface="Arial" charset="0"/>
              <a:buNone/>
            </a:pPr>
            <a:endParaRPr lang="tr-TR" b="1" dirty="0" smtClean="0">
              <a:solidFill>
                <a:schemeClr val="tx1"/>
              </a:solidFill>
              <a:latin typeface="Palatino Linotype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683568" y="620688"/>
            <a:ext cx="7546032" cy="979512"/>
          </a:xfrm>
          <a:noFill/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/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Muslim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Friendly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Products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and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Halal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Tourism</a:t>
            </a:r>
            <a:endParaRPr lang="tr-TR" sz="3600" b="1" dirty="0" smtClean="0">
              <a:solidFill>
                <a:schemeClr val="accent1"/>
              </a:solidFill>
              <a:effectLst/>
            </a:endParaRPr>
          </a:p>
        </p:txBody>
      </p:sp>
      <p:sp>
        <p:nvSpPr>
          <p:cNvPr id="44034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556792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algn="just" eaLnBrk="1" hangingPunct="1">
              <a:buFont typeface="Arial" charset="0"/>
              <a:buNone/>
            </a:pP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	</a:t>
            </a:r>
          </a:p>
          <a:p>
            <a:pPr algn="just" eaLnBrk="1" hangingPunct="1">
              <a:buFont typeface="Arial" charset="0"/>
              <a:buNone/>
            </a:pPr>
            <a:endParaRPr lang="tr-TR" b="1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endParaRPr lang="tr-TR" b="1" dirty="0"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tr-TR" b="1" dirty="0">
                <a:latin typeface="Palatino Linotype" pitchFamily="18" charset="0"/>
              </a:rPr>
              <a:t>	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Faith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-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based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needs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services</a:t>
            </a:r>
            <a:endParaRPr lang="tr-TR" b="1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endParaRPr lang="tr-TR" b="1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		</a:t>
            </a:r>
            <a:endParaRPr lang="tr-TR" b="1" dirty="0" smtClean="0">
              <a:latin typeface="Palatino Linotype" pitchFamily="18" charset="0"/>
            </a:endParaRPr>
          </a:p>
          <a:p>
            <a:pPr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tr-TR" b="1" dirty="0">
                <a:solidFill>
                  <a:schemeClr val="tx1"/>
                </a:solidFill>
                <a:latin typeface="Palatino Linotype" pitchFamily="18" charset="0"/>
              </a:rPr>
              <a:t>	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As a </a:t>
            </a:r>
            <a:r>
              <a:rPr lang="tr-TR" dirty="0" err="1">
                <a:latin typeface="Palatino Linotype" pitchFamily="18" charset="0"/>
              </a:rPr>
              <a:t>r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ich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market “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friendly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”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tourism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includes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;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hotels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,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transport (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airlines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),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food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restaurants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,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tour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packages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finance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.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Therefore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,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tourism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consists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of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different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sectors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which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are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related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with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each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other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. 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None/>
            </a:pPr>
            <a:r>
              <a:rPr lang="tr-TR" dirty="0">
                <a:latin typeface="Palatino Linotype" pitchFamily="18" charset="0"/>
              </a:rPr>
              <a:t>	</a:t>
            </a:r>
            <a:r>
              <a:rPr lang="tr-TR" dirty="0" smtClean="0">
                <a:latin typeface="Palatino Linotype" pitchFamily="18" charset="0"/>
              </a:rPr>
              <a:t>					</a:t>
            </a: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" y="771550"/>
            <a:ext cx="8229600" cy="936104"/>
          </a:xfrm>
          <a:noFill/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/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Muslim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Friendly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Products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and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Halal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Tourism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in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Turkey</a:t>
            </a:r>
            <a:endParaRPr lang="tr-TR" sz="3600" b="1" dirty="0" smtClean="0">
              <a:solidFill>
                <a:schemeClr val="accent1"/>
              </a:solidFill>
              <a:effectLst/>
            </a:endParaRPr>
          </a:p>
        </p:txBody>
      </p:sp>
      <p:sp>
        <p:nvSpPr>
          <p:cNvPr id="45058" name="Rectangle 3"/>
          <p:cNvSpPr>
            <a:spLocks noGrp="1"/>
          </p:cNvSpPr>
          <p:nvPr>
            <p:ph type="body" idx="4294967295"/>
          </p:nvPr>
        </p:nvSpPr>
        <p:spPr>
          <a:xfrm>
            <a:off x="395536" y="1772816"/>
            <a:ext cx="8229600" cy="4381947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	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Turkey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offers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all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latin typeface="Palatino Linotype" pitchFamily="18" charset="0"/>
              </a:rPr>
              <a:t>kinds</a:t>
            </a:r>
            <a:r>
              <a:rPr lang="tr-TR" b="1" dirty="0" smtClean="0">
                <a:latin typeface="Palatino Linotype" pitchFamily="18" charset="0"/>
              </a:rPr>
              <a:t> of </a:t>
            </a:r>
            <a:r>
              <a:rPr lang="tr-TR" b="1" dirty="0" err="1" smtClean="0">
                <a:latin typeface="Palatino Linotype" pitchFamily="18" charset="0"/>
              </a:rPr>
              <a:t>halal</a:t>
            </a:r>
            <a:r>
              <a:rPr lang="tr-TR" b="1" dirty="0" smtClean="0"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products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for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muslim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friendly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travelling</a:t>
            </a:r>
            <a:endParaRPr lang="tr-TR" b="1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endParaRPr lang="tr-TR" b="1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	-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Turkey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is a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Muslim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country</a:t>
            </a: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	-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Turkey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has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hotels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,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escipecially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in İstanbul, Antalya, Muğla, Bursa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Konya</a:t>
            </a:r>
          </a:p>
          <a:p>
            <a:pPr algn="just" eaLnBrk="1" hangingPunct="1">
              <a:buFont typeface="Arial" charset="0"/>
              <a:buNone/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	-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Turkey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has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lots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of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food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restaurants</a:t>
            </a: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	-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Turkey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offers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transports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also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b="1" dirty="0" err="1" smtClean="0">
                <a:solidFill>
                  <a:schemeClr val="accent1"/>
                </a:solidFill>
              </a:rPr>
              <a:t>About</a:t>
            </a:r>
            <a:r>
              <a:rPr lang="tr-TR" b="1" dirty="0" smtClean="0">
                <a:solidFill>
                  <a:schemeClr val="accent1"/>
                </a:solidFill>
              </a:rPr>
              <a:t> </a:t>
            </a:r>
            <a:r>
              <a:rPr lang="tr-TR" b="1" dirty="0" err="1" smtClean="0">
                <a:solidFill>
                  <a:schemeClr val="accent1"/>
                </a:solidFill>
              </a:rPr>
              <a:t>Turkey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15362" name="İçerik Yer Tutucusu 2"/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spcBef>
                <a:spcPct val="50000"/>
              </a:spcBef>
              <a:buFont typeface="Wingdings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Member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of United Nations since 1945</a:t>
            </a: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Member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of UNESCO since 1945</a:t>
            </a: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Member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of </a:t>
            </a: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Council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of Europe since 1949</a:t>
            </a: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Member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of NATO since 1952</a:t>
            </a: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Member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of OECD since 1961</a:t>
            </a: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Member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of World </a:t>
            </a: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Tourism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Organization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since 1975</a:t>
            </a: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Candidate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for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European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Union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since 2005</a:t>
            </a:r>
          </a:p>
          <a:p>
            <a:pPr marL="0" indent="0" eaLnBrk="1" hangingPunct="1">
              <a:spcBef>
                <a:spcPct val="50000"/>
              </a:spcBef>
              <a:buFont typeface="Wingdings" pitchFamily="2" charset="2"/>
              <a:buChar char="ü"/>
            </a:pP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Member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of </a:t>
            </a: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The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United Nations Security </a:t>
            </a: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Council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2009-2010</a:t>
            </a:r>
          </a:p>
          <a:p>
            <a:pPr marL="0" indent="0" eaLnBrk="1" hangingPunct="1">
              <a:lnSpc>
                <a:spcPct val="80000"/>
              </a:lnSpc>
            </a:pPr>
            <a:endParaRPr lang="tr-TR" sz="1200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eaLnBrk="1" hangingPunct="1">
              <a:lnSpc>
                <a:spcPct val="80000"/>
              </a:lnSpc>
            </a:pPr>
            <a:endParaRPr lang="tr-TR" sz="1200" dirty="0" smtClean="0">
              <a:solidFill>
                <a:srgbClr val="000000"/>
              </a:solidFill>
              <a:latin typeface="Candara" pitchFamily="34" charset="0"/>
            </a:endParaRPr>
          </a:p>
          <a:p>
            <a:pPr marL="0" indent="0" eaLnBrk="1" hangingPunct="1"/>
            <a:endParaRPr lang="tr-TR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646993" y="764704"/>
            <a:ext cx="8229600" cy="1168152"/>
          </a:xfrm>
          <a:noFill/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Muslim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Friendly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Products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and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Halal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Tourism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in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Turkey</a:t>
            </a:r>
            <a:endParaRPr lang="tr-TR" sz="3600" b="1" dirty="0" smtClean="0">
              <a:solidFill>
                <a:schemeClr val="accent1"/>
              </a:solidFill>
              <a:effectLst/>
            </a:endParaRPr>
          </a:p>
        </p:txBody>
      </p:sp>
      <p:sp>
        <p:nvSpPr>
          <p:cNvPr id="52227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98884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buFont typeface="Arial" charset="0"/>
              <a:buNone/>
            </a:pP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	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Turkey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offers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all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products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for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muslim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friendly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travelling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	</a:t>
            </a:r>
          </a:p>
          <a:p>
            <a:pPr algn="just" eaLnBrk="1" hangingPunct="1">
              <a:buFont typeface="Arial" charset="0"/>
              <a:buNone/>
            </a:pP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	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-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Turkey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has 150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accommodation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facilities</a:t>
            </a: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	-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Turkey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has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Muslim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Friendly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tour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agencies</a:t>
            </a: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endParaRPr lang="tr-TR" b="1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	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-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Turkey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offers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to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be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able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to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do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prayer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(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salaath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)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facilities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.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Muslims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can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wudhu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pray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wherever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want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during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their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travel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in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Turkey</a:t>
            </a: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	-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Turkey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has 87.000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mosques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. İstanbul has 3.200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mosques</a:t>
            </a: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" y="764704"/>
            <a:ext cx="8229600" cy="979512"/>
          </a:xfrm>
          <a:noFill/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/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Muslim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Friendly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Products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and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Halal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Tourism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in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Turkey</a:t>
            </a:r>
            <a:endParaRPr lang="tr-TR" sz="3600" b="1" dirty="0" smtClean="0">
              <a:solidFill>
                <a:schemeClr val="accent1"/>
              </a:solidFill>
              <a:effectLst/>
            </a:endParaRPr>
          </a:p>
        </p:txBody>
      </p:sp>
      <p:sp>
        <p:nvSpPr>
          <p:cNvPr id="46082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916832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buFont typeface="Arial" charset="0"/>
              <a:buNone/>
            </a:pP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	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Turkey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is an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Islamic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Tourism</a:t>
            </a: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chemeClr val="tx1"/>
                </a:solidFill>
                <a:latin typeface="Palatino Linotype" pitchFamily="18" charset="0"/>
              </a:rPr>
              <a:t>Centre</a:t>
            </a:r>
            <a:endParaRPr lang="tr-TR" b="1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	</a:t>
            </a:r>
          </a:p>
          <a:p>
            <a:pPr algn="just"/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Turkey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has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many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religious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&amp;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haritage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sites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.</a:t>
            </a:r>
          </a:p>
          <a:p>
            <a:pPr algn="just"/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Turkey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offers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attractions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,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shopping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,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beaches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,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segregated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thermal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swimming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pools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(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for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males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famales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)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nature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,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adventure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,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live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events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for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leisure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travel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,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escipecially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in RAMADHAN. </a:t>
            </a:r>
          </a:p>
          <a:p>
            <a:pPr algn="just"/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Ramadhan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Services</a:t>
            </a:r>
          </a:p>
          <a:p>
            <a:pPr algn="just"/>
            <a:r>
              <a:rPr lang="tr-TR" dirty="0" err="1" smtClean="0">
                <a:latin typeface="Palatino Linotype" pitchFamily="18" charset="0"/>
              </a:rPr>
              <a:t>Organising</a:t>
            </a:r>
            <a:r>
              <a:rPr lang="tr-TR" dirty="0" smtClean="0"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Muslim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Friendly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events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.</a:t>
            </a:r>
          </a:p>
          <a:p>
            <a:pPr algn="just"/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hospitals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,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healthcare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services</a:t>
            </a: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/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Water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friendly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washrooms</a:t>
            </a: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827584" y="476672"/>
            <a:ext cx="7402016" cy="1123528"/>
          </a:xfrm>
          <a:noFill/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Muslim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Friendly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Products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and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Halal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Tourism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in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Turkey</a:t>
            </a:r>
            <a:endParaRPr lang="tr-TR" sz="3600" b="1" dirty="0" smtClean="0">
              <a:solidFill>
                <a:schemeClr val="accent1"/>
              </a:solidFill>
              <a:effectLst/>
            </a:endParaRPr>
          </a:p>
        </p:txBody>
      </p:sp>
      <p:sp>
        <p:nvSpPr>
          <p:cNvPr id="47106" name="Rectangle 3"/>
          <p:cNvSpPr>
            <a:spLocks noGrp="1"/>
          </p:cNvSpPr>
          <p:nvPr>
            <p:ph type="body" idx="4294967295"/>
          </p:nvPr>
        </p:nvSpPr>
        <p:spPr>
          <a:xfrm>
            <a:off x="251619" y="1916832"/>
            <a:ext cx="8640762" cy="4670425"/>
          </a:xfrm>
        </p:spPr>
        <p:txBody>
          <a:bodyPr>
            <a:normAutofit fontScale="55000" lnSpcReduction="20000"/>
          </a:bodyPr>
          <a:lstStyle/>
          <a:p>
            <a:pPr algn="just" eaLnBrk="1" hangingPunct="1">
              <a:buFont typeface="Arial" charset="0"/>
              <a:buNone/>
            </a:pP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Religious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Travel-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Hajj</a:t>
            </a:r>
            <a:r>
              <a:rPr lang="tr-TR" sz="3600" dirty="0" smtClean="0">
                <a:solidFill>
                  <a:schemeClr val="tx1"/>
                </a:solidFill>
                <a:latin typeface="Palatino Linotype" pitchFamily="18" charset="0"/>
              </a:rPr>
              <a:t>,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Umrah</a:t>
            </a:r>
            <a:r>
              <a:rPr lang="tr-TR" sz="3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sz="3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to</a:t>
            </a:r>
            <a:r>
              <a:rPr lang="tr-TR" sz="3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sz="3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other</a:t>
            </a:r>
            <a:r>
              <a:rPr lang="tr-TR" sz="3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Islamic</a:t>
            </a:r>
            <a:r>
              <a:rPr lang="tr-TR" sz="3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cities</a:t>
            </a:r>
            <a:r>
              <a:rPr lang="tr-TR" sz="3600" dirty="0" smtClean="0">
                <a:solidFill>
                  <a:schemeClr val="tx1"/>
                </a:solidFill>
                <a:latin typeface="Palatino Linotype" pitchFamily="18" charset="0"/>
              </a:rPr>
              <a:t>.</a:t>
            </a:r>
          </a:p>
          <a:p>
            <a:pPr marL="0" indent="0" algn="just" eaLnBrk="1" hangingPunct="1">
              <a:buFont typeface="Arial" charset="0"/>
              <a:buNone/>
            </a:pPr>
            <a:endParaRPr lang="tr-TR" sz="3600" b="1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marL="0" indent="0" algn="just" eaLnBrk="1" hangingPunct="1">
              <a:buFont typeface="Arial" charset="0"/>
              <a:buNone/>
            </a:pP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Leisure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Travel-</a:t>
            </a:r>
            <a:r>
              <a:rPr lang="tr-TR" sz="3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Sightseeing</a:t>
            </a:r>
            <a:r>
              <a:rPr lang="tr-TR" sz="3600" dirty="0" smtClean="0">
                <a:solidFill>
                  <a:schemeClr val="tx1"/>
                </a:solidFill>
                <a:latin typeface="Palatino Linotype" pitchFamily="18" charset="0"/>
              </a:rPr>
              <a:t>,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Shopping</a:t>
            </a:r>
            <a:r>
              <a:rPr lang="tr-TR" sz="3600" dirty="0" smtClean="0">
                <a:solidFill>
                  <a:schemeClr val="tx1"/>
                </a:solidFill>
                <a:latin typeface="Palatino Linotype" pitchFamily="18" charset="0"/>
              </a:rPr>
              <a:t> &amp;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Dining</a:t>
            </a:r>
            <a:r>
              <a:rPr lang="tr-TR" sz="3600" dirty="0">
                <a:latin typeface="Palatino Linotype" pitchFamily="18" charset="0"/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Visiting</a:t>
            </a:r>
            <a:r>
              <a:rPr lang="tr-TR" sz="3600" dirty="0">
                <a:latin typeface="Palatino Linotype" pitchFamily="18" charset="0"/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friends</a:t>
            </a:r>
            <a:r>
              <a:rPr lang="tr-TR" sz="3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sz="3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relatives</a:t>
            </a:r>
            <a:endParaRPr lang="tr-TR" sz="3600" dirty="0"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endParaRPr lang="tr-TR" sz="3600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Honeymooners</a:t>
            </a:r>
            <a:endParaRPr lang="tr-TR" sz="3600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endParaRPr lang="tr-TR" sz="3600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Discovering</a:t>
            </a:r>
            <a:r>
              <a:rPr lang="tr-TR" sz="3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Islamic</a:t>
            </a:r>
            <a:r>
              <a:rPr lang="tr-TR" sz="3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Heritage</a:t>
            </a:r>
            <a:r>
              <a:rPr lang="tr-TR" sz="3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sz="3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Muslim</a:t>
            </a:r>
            <a:r>
              <a:rPr lang="tr-TR" sz="3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History</a:t>
            </a:r>
            <a:endParaRPr lang="tr-TR" sz="3600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endParaRPr lang="tr-TR" sz="3600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tr-TR" sz="3600" dirty="0" smtClean="0">
                <a:solidFill>
                  <a:schemeClr val="tx1"/>
                </a:solidFill>
                <a:latin typeface="Palatino Linotype" pitchFamily="18" charset="0"/>
              </a:rPr>
              <a:t>Adventure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seekers</a:t>
            </a:r>
            <a:endParaRPr lang="tr-TR" sz="3600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endParaRPr lang="tr-TR" sz="3600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Local</a:t>
            </a:r>
            <a:r>
              <a:rPr lang="tr-TR" sz="3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cultural</a:t>
            </a:r>
            <a:r>
              <a:rPr lang="tr-TR" sz="36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dirty="0" err="1" smtClean="0">
                <a:solidFill>
                  <a:schemeClr val="tx1"/>
                </a:solidFill>
                <a:latin typeface="Palatino Linotype" pitchFamily="18" charset="0"/>
              </a:rPr>
              <a:t>experience</a:t>
            </a:r>
            <a:endParaRPr lang="tr-TR" sz="3600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endParaRPr lang="tr-TR" sz="3600" b="1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Business Travel – Healthcare Travel</a:t>
            </a:r>
          </a:p>
          <a:p>
            <a:pPr algn="just" eaLnBrk="1" hangingPunct="1">
              <a:buFont typeface="Arial" charset="0"/>
              <a:buNone/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	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" y="620688"/>
            <a:ext cx="8229600" cy="1226329"/>
          </a:xfrm>
          <a:noFill/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Muslim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Friendly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Products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and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Halal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Tourism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Standarts</a:t>
            </a:r>
            <a:endParaRPr lang="tr-TR" sz="3600" b="1" dirty="0" smtClean="0">
              <a:solidFill>
                <a:schemeClr val="accent1"/>
              </a:solidFill>
              <a:effectLst/>
            </a:endParaRPr>
          </a:p>
        </p:txBody>
      </p:sp>
      <p:sp>
        <p:nvSpPr>
          <p:cNvPr id="48130" name="Rectangle 3"/>
          <p:cNvSpPr>
            <a:spLocks noGrp="1"/>
          </p:cNvSpPr>
          <p:nvPr>
            <p:ph type="body" idx="4294967295"/>
          </p:nvPr>
        </p:nvSpPr>
        <p:spPr>
          <a:xfrm>
            <a:off x="233772" y="1772816"/>
            <a:ext cx="8676456" cy="5085184"/>
          </a:xfrm>
        </p:spPr>
        <p:txBody>
          <a:bodyPr>
            <a:normAutofit fontScale="55000" lnSpcReduction="20000"/>
          </a:bodyPr>
          <a:lstStyle/>
          <a:p>
            <a:pPr algn="just" eaLnBrk="1" hangingPunct="1">
              <a:buFont typeface="Arial" charset="0"/>
              <a:buNone/>
            </a:pPr>
            <a:endParaRPr lang="tr-TR" sz="3600" b="1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endParaRPr lang="tr-TR" sz="3600" b="1" dirty="0"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Three Main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Constitutions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in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Turkey</a:t>
            </a:r>
            <a:endParaRPr lang="tr-TR" sz="3600" b="1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	</a:t>
            </a:r>
          </a:p>
          <a:p>
            <a:pPr algn="just" eaLnBrk="1" hangingPunct="1">
              <a:buFont typeface="Arial" charset="0"/>
              <a:buNone/>
            </a:pPr>
            <a:r>
              <a:rPr lang="tr-TR" sz="3600" b="1" dirty="0" smtClean="0">
                <a:solidFill>
                  <a:srgbClr val="FF0000"/>
                </a:solidFill>
                <a:latin typeface="Palatino Linotype" pitchFamily="18" charset="0"/>
              </a:rPr>
              <a:t>SESRIC-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Statistical,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Economic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Social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Research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Training </a:t>
            </a:r>
          </a:p>
          <a:p>
            <a:pPr algn="just" eaLnBrk="1" hangingPunct="1">
              <a:buFont typeface="Arial" charset="0"/>
              <a:buNone/>
            </a:pP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Centre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for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Islamic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Countries</a:t>
            </a:r>
            <a:endParaRPr lang="tr-TR" sz="3600" b="1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	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tr-TR" sz="3600" b="1" dirty="0" smtClean="0">
                <a:solidFill>
                  <a:srgbClr val="FF0000"/>
                </a:solidFill>
                <a:latin typeface="Palatino Linotype" pitchFamily="18" charset="0"/>
              </a:rPr>
              <a:t>SMIIC-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Standards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Metrology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Institute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for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Islamic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Countries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</a:p>
          <a:p>
            <a:pPr marL="0" indent="0" algn="just" eaLnBrk="1" hangingPunct="1">
              <a:buFont typeface="Arial" charset="0"/>
              <a:buNone/>
            </a:pPr>
            <a:endParaRPr lang="tr-TR" sz="3600" b="1" dirty="0">
              <a:latin typeface="Palatino Linotype" pitchFamily="18" charset="0"/>
            </a:endParaRPr>
          </a:p>
          <a:p>
            <a:pPr marL="0" indent="0" algn="just" eaLnBrk="1" hangingPunct="1">
              <a:buFont typeface="Arial" charset="0"/>
              <a:buNone/>
            </a:pPr>
            <a:r>
              <a:rPr lang="tr-TR" sz="3600" b="1" dirty="0" smtClean="0">
                <a:solidFill>
                  <a:srgbClr val="FF0000"/>
                </a:solidFill>
                <a:latin typeface="Palatino Linotype" pitchFamily="18" charset="0"/>
              </a:rPr>
              <a:t>TSE-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Turkish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Standards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Institution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-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gives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certification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for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foods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sz="3600" b="1" dirty="0"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cosmetics</a:t>
            </a:r>
            <a:endParaRPr lang="tr-TR" sz="3600" b="1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	</a:t>
            </a:r>
          </a:p>
          <a:p>
            <a:pPr algn="just" eaLnBrk="1" hangingPunct="1">
              <a:buFont typeface="Arial" charset="0"/>
              <a:buNone/>
            </a:pP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Turkey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has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food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standarts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and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certifications</a:t>
            </a:r>
            <a:endParaRPr lang="tr-TR" sz="3600" b="1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	</a:t>
            </a:r>
          </a:p>
          <a:p>
            <a:pPr algn="just" eaLnBrk="1" hangingPunct="1">
              <a:buFont typeface="Arial" charset="0"/>
              <a:buNone/>
            </a:pP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Turkey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is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studying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for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products</a:t>
            </a:r>
            <a:r>
              <a:rPr lang="tr-TR" sz="3600" b="1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sz="3600" b="1" dirty="0" err="1" smtClean="0">
                <a:solidFill>
                  <a:schemeClr val="tx1"/>
                </a:solidFill>
                <a:latin typeface="Palatino Linotype" pitchFamily="18" charset="0"/>
              </a:rPr>
              <a:t>standarts</a:t>
            </a:r>
            <a:endParaRPr lang="tr-TR" sz="3600" b="1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endParaRPr lang="tr-TR" b="1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buFont typeface="Arial" charset="0"/>
              <a:buNone/>
            </a:pP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	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763448" y="620688"/>
            <a:ext cx="7617104" cy="835496"/>
          </a:xfrm>
          <a:noFill/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algn="ctr" eaLnBrk="1" hangingPunct="1"/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Halal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Tourism</a:t>
            </a:r>
            <a:r>
              <a:rPr lang="tr-TR" sz="3600" b="1" dirty="0" smtClean="0">
                <a:solidFill>
                  <a:schemeClr val="accent1"/>
                </a:solidFill>
                <a:effectLst/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  <a:effectLst/>
              </a:rPr>
              <a:t>Conferences</a:t>
            </a:r>
            <a:endParaRPr lang="tr-TR" sz="3600" b="1" dirty="0" smtClean="0">
              <a:solidFill>
                <a:schemeClr val="accent1"/>
              </a:solidFill>
              <a:effectLst/>
            </a:endParaRPr>
          </a:p>
        </p:txBody>
      </p:sp>
      <p:sp>
        <p:nvSpPr>
          <p:cNvPr id="49154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628800"/>
            <a:ext cx="8229600" cy="4525963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tr-TR" b="1" dirty="0" smtClean="0">
                <a:solidFill>
                  <a:schemeClr val="tx1"/>
                </a:solidFill>
                <a:latin typeface="Palatino Linotype" pitchFamily="18" charset="0"/>
              </a:rPr>
              <a:t>	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1st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Organization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of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Islamic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Cooperation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(OIC) International Forum on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Islamic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Tourism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was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on 2-3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June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2014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hosted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by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Indonesia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	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Tourism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Conference 2014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hosted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in Granada,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Spain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,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which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was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first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of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its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kind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in a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European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country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, as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well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as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World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Travel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Summit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in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October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2015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held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in Abu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Dhabi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endParaRPr lang="tr-TR" dirty="0" smtClean="0">
              <a:solidFill>
                <a:schemeClr val="tx1"/>
              </a:solidFill>
              <a:latin typeface="Palatino Linotype" pitchFamily="18" charset="0"/>
            </a:endParaRP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	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The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2nd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Halal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Tourism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Conference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was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hosted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in May 2016 in Konya,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Turkey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. Konya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was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Islamic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Tourism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Capital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Palatino Linotype" pitchFamily="18" charset="0"/>
              </a:rPr>
              <a:t>for</a:t>
            </a:r>
            <a:r>
              <a:rPr lang="tr-TR" dirty="0" smtClean="0">
                <a:solidFill>
                  <a:schemeClr val="tx1"/>
                </a:solidFill>
                <a:latin typeface="Palatino Linotype" pitchFamily="18" charset="0"/>
              </a:rPr>
              <a:t> 2016.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Başlık 2"/>
          <p:cNvSpPr>
            <a:spLocks noGrp="1"/>
          </p:cNvSpPr>
          <p:nvPr>
            <p:ph type="title"/>
          </p:nvPr>
        </p:nvSpPr>
        <p:spPr>
          <a:xfrm>
            <a:off x="0" y="4437112"/>
            <a:ext cx="9144000" cy="115212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TEŞEKKÜRLER</a:t>
            </a:r>
            <a:r>
              <a:rPr lang="tr-TR" dirty="0" smtClean="0"/>
              <a:t> </a:t>
            </a:r>
            <a:r>
              <a:rPr lang="ar-SA" sz="7200" smtClean="0">
                <a:solidFill>
                  <a:schemeClr val="bg1"/>
                </a:solidFill>
              </a:rPr>
              <a:t>شكراً</a:t>
            </a:r>
            <a:r>
              <a:rPr lang="ar-SA" smtClean="0"/>
              <a:t>                      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229600" cy="1143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tr-TR" sz="36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2023: </a:t>
            </a:r>
            <a:r>
              <a:rPr lang="tr-TR" sz="3600" b="1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</a:t>
            </a:r>
            <a:r>
              <a:rPr lang="tr-TR" sz="36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100</a:t>
            </a:r>
            <a:r>
              <a:rPr lang="tr-TR" sz="3600" b="1" baseline="30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</a:t>
            </a:r>
            <a:r>
              <a:rPr lang="tr-TR" sz="36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Anniversary of </a:t>
            </a:r>
            <a:r>
              <a:rPr lang="tr-TR" sz="3600" b="1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Republıc</a:t>
            </a:r>
            <a:r>
              <a:rPr lang="tr-TR" sz="36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of </a:t>
            </a:r>
            <a:r>
              <a:rPr lang="tr-TR" sz="3600" b="1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</a:t>
            </a:r>
            <a:r>
              <a:rPr lang="tr-TR" sz="3600" b="1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urkey</a:t>
            </a:r>
            <a:endParaRPr lang="tr-TR" sz="3600" b="1" dirty="0" smtClean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1506" name="İçerik Yer Tutucusu 2"/>
          <p:cNvSpPr>
            <a:spLocks noGrp="1"/>
          </p:cNvSpPr>
          <p:nvPr>
            <p:ph idx="1"/>
          </p:nvPr>
        </p:nvSpPr>
        <p:spPr>
          <a:xfrm>
            <a:off x="755575" y="2420888"/>
            <a:ext cx="7942337" cy="3733850"/>
          </a:xfrm>
        </p:spPr>
        <p:txBody>
          <a:bodyPr/>
          <a:lstStyle/>
          <a:p>
            <a:pPr eaLnBrk="1" hangingPunct="1"/>
            <a:endParaRPr lang="tr-TR" b="1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eaLnBrk="1" hangingPunct="1">
              <a:buNone/>
            </a:pPr>
            <a:r>
              <a:rPr lang="tr-TR" b="1" dirty="0" err="1" smtClean="0">
                <a:solidFill>
                  <a:srgbClr val="000000"/>
                </a:solidFill>
                <a:latin typeface="Palatino Linotype" pitchFamily="18" charset="0"/>
              </a:rPr>
              <a:t>Targets</a:t>
            </a:r>
            <a:r>
              <a:rPr lang="tr-TR" b="1" dirty="0" smtClean="0">
                <a:solidFill>
                  <a:srgbClr val="000000"/>
                </a:solidFill>
                <a:latin typeface="Palatino Linotype" pitchFamily="18" charset="0"/>
              </a:rPr>
              <a:t>:</a:t>
            </a:r>
            <a:endParaRPr lang="tr-TR" b="1" dirty="0">
              <a:solidFill>
                <a:srgbClr val="000000"/>
              </a:solidFill>
              <a:latin typeface="Palatino Linotype" pitchFamily="18" charset="0"/>
            </a:endParaRPr>
          </a:p>
          <a:p>
            <a:pPr eaLnBrk="1" hangingPunct="1"/>
            <a:endParaRPr lang="tr-TR" b="1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eaLnBrk="1" hangingPunct="1"/>
            <a:r>
              <a:rPr lang="tr-TR" b="1" dirty="0" err="1" smtClean="0">
                <a:solidFill>
                  <a:srgbClr val="000000"/>
                </a:solidFill>
                <a:latin typeface="Palatino Linotype" pitchFamily="18" charset="0"/>
              </a:rPr>
              <a:t>Tourist</a:t>
            </a:r>
            <a:r>
              <a:rPr lang="tr-TR" b="1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rgbClr val="000000"/>
                </a:solidFill>
                <a:latin typeface="Palatino Linotype" pitchFamily="18" charset="0"/>
              </a:rPr>
              <a:t>arrivals</a:t>
            </a:r>
            <a:r>
              <a:rPr lang="tr-TR" b="1" dirty="0" smtClean="0">
                <a:solidFill>
                  <a:srgbClr val="000000"/>
                </a:solidFill>
                <a:latin typeface="Palatino Linotype" pitchFamily="18" charset="0"/>
              </a:rPr>
              <a:t>: 50 </a:t>
            </a:r>
            <a:r>
              <a:rPr lang="tr-TR" b="1" dirty="0" err="1" smtClean="0">
                <a:solidFill>
                  <a:srgbClr val="000000"/>
                </a:solidFill>
                <a:latin typeface="Palatino Linotype" pitchFamily="18" charset="0"/>
              </a:rPr>
              <a:t>million</a:t>
            </a:r>
            <a:r>
              <a:rPr lang="tr-TR" b="1" dirty="0" smtClean="0">
                <a:latin typeface="Palatino Linotype" pitchFamily="18" charset="0"/>
              </a:rPr>
              <a:t> </a:t>
            </a:r>
            <a:endParaRPr lang="tr-TR" b="1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eaLnBrk="1" hangingPunct="1"/>
            <a:r>
              <a:rPr lang="tr-TR" b="1" dirty="0" err="1" smtClean="0">
                <a:solidFill>
                  <a:srgbClr val="000000"/>
                </a:solidFill>
                <a:latin typeface="Palatino Linotype" pitchFamily="18" charset="0"/>
              </a:rPr>
              <a:t>Tourism</a:t>
            </a:r>
            <a:r>
              <a:rPr lang="tr-TR" b="1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rgbClr val="000000"/>
                </a:solidFill>
                <a:latin typeface="Palatino Linotype" pitchFamily="18" charset="0"/>
              </a:rPr>
              <a:t>revenue</a:t>
            </a:r>
            <a:r>
              <a:rPr lang="tr-TR" b="1" dirty="0" smtClean="0">
                <a:solidFill>
                  <a:srgbClr val="000000"/>
                </a:solidFill>
                <a:latin typeface="Palatino Linotype" pitchFamily="18" charset="0"/>
              </a:rPr>
              <a:t>: $ 50 </a:t>
            </a:r>
            <a:r>
              <a:rPr lang="tr-TR" b="1" dirty="0" err="1" smtClean="0">
                <a:solidFill>
                  <a:srgbClr val="000000"/>
                </a:solidFill>
                <a:latin typeface="Palatino Linotype" pitchFamily="18" charset="0"/>
              </a:rPr>
              <a:t>billion</a:t>
            </a:r>
            <a:endParaRPr lang="tr-TR" b="1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eaLnBrk="1" hangingPunct="1"/>
            <a:r>
              <a:rPr lang="tr-TR" b="1" dirty="0" smtClean="0">
                <a:solidFill>
                  <a:srgbClr val="000000"/>
                </a:solidFill>
                <a:latin typeface="Palatino Linotype" pitchFamily="18" charset="0"/>
              </a:rPr>
              <a:t>Top </a:t>
            </a:r>
            <a:r>
              <a:rPr lang="tr-TR" b="1" dirty="0" err="1" smtClean="0">
                <a:solidFill>
                  <a:srgbClr val="000000"/>
                </a:solidFill>
                <a:latin typeface="Palatino Linotype" pitchFamily="18" charset="0"/>
              </a:rPr>
              <a:t>Destinations</a:t>
            </a:r>
            <a:r>
              <a:rPr lang="tr-TR" b="1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rgbClr val="000000"/>
                </a:solidFill>
                <a:latin typeface="Palatino Linotype" pitchFamily="18" charset="0"/>
              </a:rPr>
              <a:t>Ranking</a:t>
            </a:r>
            <a:r>
              <a:rPr lang="tr-TR" b="1" dirty="0" smtClean="0">
                <a:solidFill>
                  <a:srgbClr val="000000"/>
                </a:solidFill>
                <a:latin typeface="Palatino Linotype" pitchFamily="18" charset="0"/>
              </a:rPr>
              <a:t> 5th in </a:t>
            </a:r>
            <a:r>
              <a:rPr lang="tr-TR" b="1" dirty="0" err="1" smtClean="0">
                <a:solidFill>
                  <a:srgbClr val="000000"/>
                </a:solidFill>
                <a:latin typeface="Palatino Linotype" pitchFamily="18" charset="0"/>
              </a:rPr>
              <a:t>the</a:t>
            </a:r>
            <a:r>
              <a:rPr lang="tr-TR" b="1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b="1" dirty="0" err="1" smtClean="0">
                <a:solidFill>
                  <a:srgbClr val="000000"/>
                </a:solidFill>
                <a:latin typeface="Palatino Linotype" pitchFamily="18" charset="0"/>
              </a:rPr>
              <a:t>world</a:t>
            </a:r>
            <a:endParaRPr lang="tr-TR" b="1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eaLnBrk="1" hangingPunct="1">
              <a:buFont typeface="Arial" charset="0"/>
              <a:buNone/>
            </a:pPr>
            <a:endParaRPr lang="tr-TR" dirty="0" smtClean="0">
              <a:latin typeface="Palatino Linotype" pitchFamily="18" charset="0"/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2120" y="2276872"/>
            <a:ext cx="2790939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27584" y="704088"/>
            <a:ext cx="7704856" cy="1140736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tr-TR" b="1" dirty="0" err="1" smtClean="0">
                <a:solidFill>
                  <a:schemeClr val="accent1"/>
                </a:solidFill>
              </a:rPr>
              <a:t>Turkish</a:t>
            </a:r>
            <a:r>
              <a:rPr lang="tr-TR" b="1" dirty="0" smtClean="0">
                <a:solidFill>
                  <a:schemeClr val="accent1"/>
                </a:solidFill>
              </a:rPr>
              <a:t> </a:t>
            </a:r>
            <a:r>
              <a:rPr lang="tr-TR" b="1" dirty="0" err="1" smtClean="0">
                <a:solidFill>
                  <a:schemeClr val="accent1"/>
                </a:solidFill>
              </a:rPr>
              <a:t>Tourism</a:t>
            </a:r>
            <a:r>
              <a:rPr lang="tr-TR" b="1" dirty="0" smtClean="0">
                <a:solidFill>
                  <a:schemeClr val="accent1"/>
                </a:solidFill>
              </a:rPr>
              <a:t> in </a:t>
            </a:r>
            <a:r>
              <a:rPr lang="tr-TR" b="1" dirty="0" err="1" smtClean="0">
                <a:solidFill>
                  <a:schemeClr val="accent1"/>
                </a:solidFill>
              </a:rPr>
              <a:t>Numbers</a:t>
            </a:r>
            <a:r>
              <a:rPr lang="tr-TR" b="1" dirty="0" smtClean="0">
                <a:solidFill>
                  <a:schemeClr val="accent1"/>
                </a:solidFill>
              </a:rPr>
              <a:t> </a:t>
            </a:r>
          </a:p>
        </p:txBody>
      </p:sp>
      <p:graphicFrame>
        <p:nvGraphicFramePr>
          <p:cNvPr id="16411" name="Object 2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3968292"/>
              </p:ext>
            </p:extLst>
          </p:nvPr>
        </p:nvGraphicFramePr>
        <p:xfrm>
          <a:off x="873125" y="1884363"/>
          <a:ext cx="7612063" cy="420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2" name="Çalışma Sayfası" r:id="rId4" imgW="8296121" imgH="4581427" progId="Excel.Sheet.8">
                  <p:embed/>
                </p:oleObj>
              </mc:Choice>
              <mc:Fallback>
                <p:oleObj name="Çalışma Sayfası" r:id="rId4" imgW="8296121" imgH="4581427" progId="Excel.Sheet.8">
                  <p:embed/>
                  <p:pic>
                    <p:nvPicPr>
                      <p:cNvPr id="0" name="Picture 27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3125" y="1884363"/>
                        <a:ext cx="7612063" cy="42037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15" name="Rectangle 31"/>
          <p:cNvSpPr>
            <a:spLocks noChangeArrowheads="1"/>
          </p:cNvSpPr>
          <p:nvPr/>
        </p:nvSpPr>
        <p:spPr bwMode="auto">
          <a:xfrm>
            <a:off x="1042988" y="6316663"/>
            <a:ext cx="51609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Font typeface="Arial" charset="0"/>
              <a:buNone/>
            </a:pPr>
            <a:r>
              <a:rPr lang="tr-TR">
                <a:latin typeface="Palatino Linotype" pitchFamily="18" charset="0"/>
              </a:rPr>
              <a:t>Source: Turkish Ministry of Culture and Tourism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42988" y="260648"/>
            <a:ext cx="7643812" cy="1224136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tr-TR" b="1" dirty="0" err="1" smtClean="0">
                <a:solidFill>
                  <a:schemeClr val="accent1"/>
                </a:solidFill>
              </a:rPr>
              <a:t>Turkish</a:t>
            </a:r>
            <a:r>
              <a:rPr lang="tr-TR" b="1" dirty="0" smtClean="0">
                <a:solidFill>
                  <a:schemeClr val="accent1"/>
                </a:solidFill>
              </a:rPr>
              <a:t> </a:t>
            </a:r>
            <a:r>
              <a:rPr lang="tr-TR" b="1" dirty="0" err="1" smtClean="0">
                <a:solidFill>
                  <a:schemeClr val="accent1"/>
                </a:solidFill>
              </a:rPr>
              <a:t>Tourism</a:t>
            </a:r>
            <a:r>
              <a:rPr lang="tr-TR" b="1" dirty="0" smtClean="0">
                <a:solidFill>
                  <a:schemeClr val="accent1"/>
                </a:solidFill>
              </a:rPr>
              <a:t> in </a:t>
            </a:r>
            <a:r>
              <a:rPr lang="tr-TR" b="1" dirty="0" err="1" smtClean="0">
                <a:solidFill>
                  <a:schemeClr val="accent1"/>
                </a:solidFill>
              </a:rPr>
              <a:t>Numbers</a:t>
            </a:r>
            <a:endParaRPr lang="tr-TR" b="1" dirty="0" smtClean="0">
              <a:solidFill>
                <a:schemeClr val="accent1"/>
              </a:solidFill>
            </a:endParaRPr>
          </a:p>
        </p:txBody>
      </p:sp>
      <p:graphicFrame>
        <p:nvGraphicFramePr>
          <p:cNvPr id="17435" name="Object 2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4815776"/>
              </p:ext>
            </p:extLst>
          </p:nvPr>
        </p:nvGraphicFramePr>
        <p:xfrm>
          <a:off x="395288" y="1576388"/>
          <a:ext cx="8239125" cy="458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6" name="Çalışma Sayfası" r:id="rId4" imgW="8810515" imgH="4905332" progId="Excel.Sheet.8">
                  <p:embed/>
                </p:oleObj>
              </mc:Choice>
              <mc:Fallback>
                <p:oleObj name="Çalışma Sayfası" r:id="rId4" imgW="8810515" imgH="4905332" progId="Excel.Sheet.8">
                  <p:embed/>
                  <p:pic>
                    <p:nvPicPr>
                      <p:cNvPr id="0" name="Picture 27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576388"/>
                        <a:ext cx="8239125" cy="45878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8" name="Rectangle 30"/>
          <p:cNvSpPr>
            <a:spLocks noChangeArrowheads="1"/>
          </p:cNvSpPr>
          <p:nvPr/>
        </p:nvSpPr>
        <p:spPr bwMode="auto">
          <a:xfrm>
            <a:off x="1042988" y="6316663"/>
            <a:ext cx="51609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Font typeface="Arial" charset="0"/>
              <a:buNone/>
            </a:pPr>
            <a:r>
              <a:rPr lang="tr-TR" dirty="0">
                <a:latin typeface="Palatino Linotype" pitchFamily="18" charset="0"/>
              </a:rPr>
              <a:t>Source: </a:t>
            </a:r>
            <a:r>
              <a:rPr lang="tr-TR" dirty="0" err="1">
                <a:latin typeface="Palatino Linotype" pitchFamily="18" charset="0"/>
              </a:rPr>
              <a:t>Turkish</a:t>
            </a:r>
            <a:r>
              <a:rPr lang="tr-TR" dirty="0">
                <a:latin typeface="Palatino Linotype" pitchFamily="18" charset="0"/>
              </a:rPr>
              <a:t> </a:t>
            </a:r>
            <a:r>
              <a:rPr lang="tr-TR" dirty="0" err="1">
                <a:latin typeface="Palatino Linotype" pitchFamily="18" charset="0"/>
              </a:rPr>
              <a:t>Ministry</a:t>
            </a:r>
            <a:r>
              <a:rPr lang="tr-TR" dirty="0">
                <a:latin typeface="Palatino Linotype" pitchFamily="18" charset="0"/>
              </a:rPr>
              <a:t> of </a:t>
            </a:r>
            <a:r>
              <a:rPr lang="tr-TR" dirty="0" err="1">
                <a:latin typeface="Palatino Linotype" pitchFamily="18" charset="0"/>
              </a:rPr>
              <a:t>Culture</a:t>
            </a:r>
            <a:r>
              <a:rPr lang="tr-TR" dirty="0">
                <a:latin typeface="Palatino Linotype" pitchFamily="18" charset="0"/>
              </a:rPr>
              <a:t> </a:t>
            </a:r>
            <a:r>
              <a:rPr lang="tr-TR" dirty="0" err="1">
                <a:latin typeface="Palatino Linotype" pitchFamily="18" charset="0"/>
              </a:rPr>
              <a:t>and</a:t>
            </a:r>
            <a:r>
              <a:rPr lang="tr-TR" dirty="0">
                <a:latin typeface="Palatino Linotype" pitchFamily="18" charset="0"/>
              </a:rPr>
              <a:t> </a:t>
            </a:r>
            <a:r>
              <a:rPr lang="tr-TR" dirty="0" err="1">
                <a:latin typeface="Palatino Linotype" pitchFamily="18" charset="0"/>
              </a:rPr>
              <a:t>Tourism</a:t>
            </a:r>
            <a:endParaRPr lang="tr-TR" dirty="0">
              <a:latin typeface="Palatino Linotype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229600" cy="1143000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defRPr/>
            </a:pPr>
            <a:r>
              <a:rPr lang="en-US" altLang="en-US" sz="4000" b="1" dirty="0" smtClean="0">
                <a:solidFill>
                  <a:schemeClr val="accent1"/>
                </a:solidFill>
              </a:rPr>
              <a:t>SIXTH MOST VISITED COUNTRY IN THE WORLD</a:t>
            </a:r>
            <a:endParaRPr lang="tr-TR" sz="4000" dirty="0" smtClean="0">
              <a:solidFill>
                <a:schemeClr val="accent1"/>
              </a:solidFill>
            </a:endParaRP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216591"/>
            <a:ext cx="8229600" cy="3826580"/>
          </a:xfrm>
          <a:noFill/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4427538" y="6308725"/>
            <a:ext cx="284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Font typeface="Arial" charset="0"/>
              <a:buNone/>
            </a:pPr>
            <a:r>
              <a:rPr lang="tr-TR">
                <a:latin typeface="Palatino Linotype" pitchFamily="18" charset="0"/>
              </a:rPr>
              <a:t>Source: UNWTO Statistics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7992119" cy="576064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algn="ctr" eaLnBrk="1" hangingPunct="1"/>
            <a:r>
              <a:rPr lang="tr-TR" sz="3600" b="1" dirty="0" smtClean="0"/>
              <a:t/>
            </a:r>
            <a:br>
              <a:rPr lang="tr-TR" sz="3600" b="1" dirty="0" smtClean="0"/>
            </a:br>
            <a:r>
              <a:rPr lang="tr-TR" sz="3600" b="1" dirty="0"/>
              <a:t/>
            </a:r>
            <a:br>
              <a:rPr lang="tr-TR" sz="3600" b="1" dirty="0"/>
            </a:br>
            <a:r>
              <a:rPr lang="tr-TR" sz="3600" b="1" dirty="0" smtClean="0"/>
              <a:t/>
            </a:r>
            <a:br>
              <a:rPr lang="tr-TR" sz="3600" b="1" dirty="0" smtClean="0"/>
            </a:br>
            <a:r>
              <a:rPr lang="tr-TR" sz="3600" b="1" dirty="0"/>
              <a:t/>
            </a:r>
            <a:br>
              <a:rPr lang="tr-TR" sz="3600" b="1" dirty="0"/>
            </a:br>
            <a:r>
              <a:rPr lang="tr-TR" sz="3600" b="1" dirty="0" smtClean="0"/>
              <a:t/>
            </a:r>
            <a:br>
              <a:rPr lang="tr-TR" sz="3600" b="1" dirty="0" smtClean="0"/>
            </a:br>
            <a:r>
              <a:rPr lang="tr-TR" sz="3600" b="1" dirty="0"/>
              <a:t/>
            </a:r>
            <a:br>
              <a:rPr lang="tr-TR" sz="3600" b="1" dirty="0"/>
            </a:br>
            <a:r>
              <a:rPr lang="tr-TR" sz="3600" b="1" dirty="0" smtClean="0">
                <a:solidFill>
                  <a:schemeClr val="accent1"/>
                </a:solidFill>
              </a:rPr>
              <a:t>Main </a:t>
            </a:r>
            <a:r>
              <a:rPr lang="tr-TR" sz="3600" b="1" dirty="0" err="1" smtClean="0">
                <a:solidFill>
                  <a:schemeClr val="accent1"/>
                </a:solidFill>
              </a:rPr>
              <a:t>Markets</a:t>
            </a:r>
            <a:r>
              <a:rPr lang="tr-TR" sz="3600" b="1" dirty="0" smtClean="0">
                <a:solidFill>
                  <a:schemeClr val="accent1"/>
                </a:solidFill>
              </a:rPr>
              <a:t> 2017 (</a:t>
            </a:r>
            <a:r>
              <a:rPr lang="tr-TR" sz="3600" b="1" dirty="0" err="1" smtClean="0">
                <a:solidFill>
                  <a:schemeClr val="accent1"/>
                </a:solidFill>
              </a:rPr>
              <a:t>January</a:t>
            </a:r>
            <a:r>
              <a:rPr lang="tr-TR" sz="3600" b="1" dirty="0" smtClean="0">
                <a:solidFill>
                  <a:schemeClr val="accent1"/>
                </a:solidFill>
              </a:rPr>
              <a:t>-May)</a:t>
            </a:r>
          </a:p>
        </p:txBody>
      </p:sp>
      <p:sp>
        <p:nvSpPr>
          <p:cNvPr id="23586" name="Rectangle 34"/>
          <p:cNvSpPr>
            <a:spLocks noChangeArrowheads="1"/>
          </p:cNvSpPr>
          <p:nvPr/>
        </p:nvSpPr>
        <p:spPr bwMode="auto">
          <a:xfrm>
            <a:off x="612496" y="6092825"/>
            <a:ext cx="813596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  <a:buFont typeface="Arial" charset="0"/>
              <a:buNone/>
            </a:pPr>
            <a:r>
              <a:rPr lang="tr-TR" i="1" dirty="0">
                <a:solidFill>
                  <a:srgbClr val="FF0000"/>
                </a:solidFill>
                <a:latin typeface="Palatino Linotype" pitchFamily="18" charset="0"/>
              </a:rPr>
              <a:t>Source: </a:t>
            </a:r>
            <a:r>
              <a:rPr lang="tr-TR" i="1" dirty="0" err="1">
                <a:solidFill>
                  <a:srgbClr val="FF0000"/>
                </a:solidFill>
                <a:latin typeface="Palatino Linotype" pitchFamily="18" charset="0"/>
              </a:rPr>
              <a:t>Turkish</a:t>
            </a:r>
            <a:r>
              <a:rPr lang="tr-TR" i="1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i="1" dirty="0" err="1">
                <a:solidFill>
                  <a:srgbClr val="FF0000"/>
                </a:solidFill>
                <a:latin typeface="Palatino Linotype" pitchFamily="18" charset="0"/>
              </a:rPr>
              <a:t>Ministry</a:t>
            </a:r>
            <a:r>
              <a:rPr lang="tr-TR" i="1" dirty="0">
                <a:solidFill>
                  <a:srgbClr val="FF0000"/>
                </a:solidFill>
                <a:latin typeface="Palatino Linotype" pitchFamily="18" charset="0"/>
              </a:rPr>
              <a:t> of </a:t>
            </a:r>
            <a:r>
              <a:rPr lang="tr-TR" i="1" dirty="0" err="1">
                <a:solidFill>
                  <a:srgbClr val="FF0000"/>
                </a:solidFill>
                <a:latin typeface="Palatino Linotype" pitchFamily="18" charset="0"/>
              </a:rPr>
              <a:t>Culture</a:t>
            </a:r>
            <a:r>
              <a:rPr lang="tr-TR" i="1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i="1" dirty="0" err="1">
                <a:solidFill>
                  <a:srgbClr val="FF0000"/>
                </a:solidFill>
                <a:latin typeface="Palatino Linotype" pitchFamily="18" charset="0"/>
              </a:rPr>
              <a:t>and</a:t>
            </a:r>
            <a:r>
              <a:rPr lang="tr-TR" i="1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i="1" dirty="0" err="1">
                <a:solidFill>
                  <a:srgbClr val="FF0000"/>
                </a:solidFill>
                <a:latin typeface="Palatino Linotype" pitchFamily="18" charset="0"/>
              </a:rPr>
              <a:t>Tourism</a:t>
            </a:r>
            <a:endParaRPr lang="tr-TR" i="1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869337"/>
              </p:ext>
            </p:extLst>
          </p:nvPr>
        </p:nvGraphicFramePr>
        <p:xfrm>
          <a:off x="971600" y="2420888"/>
          <a:ext cx="7200800" cy="3312365"/>
        </p:xfrm>
        <a:graphic>
          <a:graphicData uri="http://schemas.openxmlformats.org/drawingml/2006/table">
            <a:tbl>
              <a:tblPr/>
              <a:tblGrid>
                <a:gridCol w="4816555"/>
                <a:gridCol w="2384245"/>
              </a:tblGrid>
              <a:tr h="662473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b="1" i="0" u="none" strike="noStrike" dirty="0" smtClean="0">
                          <a:effectLst/>
                          <a:latin typeface="Arial"/>
                        </a:rPr>
                        <a:t>RUSSIAN FED.</a:t>
                      </a:r>
                      <a:endParaRPr lang="tr-TR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b="1" i="0" u="none" strike="noStrike" dirty="0">
                          <a:effectLst/>
                          <a:latin typeface="Arial"/>
                        </a:rPr>
                        <a:t> 608 472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62473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b="1" i="0" u="none" strike="noStrike" dirty="0" smtClean="0">
                          <a:effectLst/>
                          <a:latin typeface="Arial"/>
                        </a:rPr>
                        <a:t>GERMANY</a:t>
                      </a:r>
                      <a:endParaRPr lang="tr-TR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b="1" i="0" u="none" strike="noStrike" dirty="0">
                          <a:effectLst/>
                          <a:latin typeface="Arial"/>
                        </a:rPr>
                        <a:t> 295 007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62473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b="1" i="0" u="none" strike="noStrike" dirty="0" smtClean="0">
                          <a:effectLst/>
                          <a:latin typeface="Arial"/>
                        </a:rPr>
                        <a:t>GEORGIA</a:t>
                      </a:r>
                      <a:endParaRPr lang="tr-TR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b="1" i="0" u="none" strike="noStrike" dirty="0">
                          <a:effectLst/>
                          <a:latin typeface="Arial"/>
                        </a:rPr>
                        <a:t> 235 462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62473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b="1" i="0" u="none" strike="noStrike" dirty="0" smtClean="0">
                          <a:effectLst/>
                          <a:latin typeface="Arial"/>
                        </a:rPr>
                        <a:t>UK </a:t>
                      </a:r>
                      <a:endParaRPr lang="tr-TR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b="1" i="0" u="none" strike="noStrike" dirty="0">
                          <a:effectLst/>
                          <a:latin typeface="Arial"/>
                        </a:rPr>
                        <a:t> 188 102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62473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b="1" i="0" u="none" strike="noStrike" dirty="0" smtClean="0">
                          <a:effectLst/>
                          <a:latin typeface="Arial"/>
                        </a:rPr>
                        <a:t>BULGARIA</a:t>
                      </a:r>
                      <a:endParaRPr lang="tr-TR" sz="20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b="1" i="0" u="none" strike="noStrike" dirty="0">
                          <a:effectLst/>
                          <a:latin typeface="Arial"/>
                        </a:rPr>
                        <a:t> 165 625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86636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3600" b="1" dirty="0" err="1" smtClean="0">
                <a:solidFill>
                  <a:schemeClr val="accent1"/>
                </a:solidFill>
              </a:rPr>
              <a:t>Turkey</a:t>
            </a:r>
            <a:r>
              <a:rPr lang="tr-TR" sz="3600" b="1" dirty="0" smtClean="0">
                <a:solidFill>
                  <a:schemeClr val="accent1"/>
                </a:solidFill>
              </a:rPr>
              <a:t> </a:t>
            </a:r>
            <a:r>
              <a:rPr lang="tr-TR" sz="3600" b="1" dirty="0" err="1" smtClean="0">
                <a:solidFill>
                  <a:schemeClr val="accent1"/>
                </a:solidFill>
              </a:rPr>
              <a:t>Offers</a:t>
            </a:r>
            <a:endParaRPr lang="tr-TR" sz="3600" b="1" dirty="0">
              <a:solidFill>
                <a:schemeClr val="accent1"/>
              </a:solidFill>
            </a:endParaRPr>
          </a:p>
        </p:txBody>
      </p:sp>
      <p:sp>
        <p:nvSpPr>
          <p:cNvPr id="24578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ct val="50000"/>
              </a:spcBef>
              <a:buFont typeface="Arial" charset="0"/>
              <a:buNone/>
            </a:pPr>
            <a:endParaRPr lang="tr-TR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eaLnBrk="1" hangingPunct="1">
              <a:spcBef>
                <a:spcPct val="50000"/>
              </a:spcBef>
              <a:buFont typeface="Arial" charset="0"/>
              <a:buNone/>
            </a:pP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At </a:t>
            </a: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least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Palatino Linotype" pitchFamily="18" charset="0"/>
              </a:rPr>
              <a:t>13 </a:t>
            </a:r>
            <a:r>
              <a:rPr lang="en-US" dirty="0" err="1" smtClean="0">
                <a:solidFill>
                  <a:srgbClr val="000000"/>
                </a:solidFill>
                <a:latin typeface="Palatino Linotype" pitchFamily="18" charset="0"/>
              </a:rPr>
              <a:t>civili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s</a:t>
            </a:r>
            <a:r>
              <a:rPr lang="en-US" dirty="0" err="1" smtClean="0">
                <a:solidFill>
                  <a:srgbClr val="000000"/>
                </a:solidFill>
                <a:latin typeface="Palatino Linotype" pitchFamily="18" charset="0"/>
              </a:rPr>
              <a:t>ations</a:t>
            </a:r>
            <a:r>
              <a:rPr lang="en-US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endParaRPr lang="tr-TR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eaLnBrk="1" hangingPunct="1">
              <a:spcBef>
                <a:spcPct val="50000"/>
              </a:spcBef>
              <a:buFont typeface="Arial" charset="0"/>
              <a:buNone/>
            </a:pPr>
            <a:r>
              <a:rPr lang="en-US" dirty="0" smtClean="0">
                <a:solidFill>
                  <a:srgbClr val="000000"/>
                </a:solidFill>
                <a:latin typeface="Palatino Linotype" pitchFamily="18" charset="0"/>
              </a:rPr>
              <a:t>1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71 </a:t>
            </a:r>
            <a:r>
              <a:rPr lang="en-US" dirty="0" smtClean="0">
                <a:solidFill>
                  <a:srgbClr val="000000"/>
                </a:solidFill>
                <a:latin typeface="Palatino Linotype" pitchFamily="18" charset="0"/>
              </a:rPr>
              <a:t>archeological excavations</a:t>
            </a:r>
            <a:endParaRPr lang="tr-TR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eaLnBrk="1" hangingPunct="1">
              <a:spcBef>
                <a:spcPct val="50000"/>
              </a:spcBef>
              <a:buFont typeface="Arial" charset="0"/>
              <a:buNone/>
            </a:pP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79 </a:t>
            </a: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antique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cities</a:t>
            </a:r>
            <a:endParaRPr lang="tr-TR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eaLnBrk="1" hangingPunct="1">
              <a:spcBef>
                <a:spcPct val="50000"/>
              </a:spcBef>
              <a:buFont typeface="Arial" charset="0"/>
              <a:buNone/>
            </a:pP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300+ </a:t>
            </a: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historical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sites</a:t>
            </a:r>
            <a:endParaRPr lang="tr-TR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eaLnBrk="1" hangingPunct="1">
              <a:spcBef>
                <a:spcPct val="50000"/>
              </a:spcBef>
              <a:buFont typeface="Arial" charset="0"/>
              <a:buNone/>
            </a:pP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350+ </a:t>
            </a: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Environmental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Friendly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(</a:t>
            </a: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Green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star) </a:t>
            </a: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Accommodation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latin typeface="Palatino Linotype" pitchFamily="18" charset="0"/>
              </a:rPr>
              <a:t>Facilities</a:t>
            </a:r>
            <a:r>
              <a:rPr lang="tr-TR" dirty="0" smtClean="0">
                <a:solidFill>
                  <a:srgbClr val="000000"/>
                </a:solidFill>
                <a:latin typeface="Palatino Linotype" pitchFamily="18" charset="0"/>
              </a:rPr>
              <a:t> </a:t>
            </a:r>
            <a:endParaRPr lang="en-US" dirty="0" smtClean="0">
              <a:solidFill>
                <a:srgbClr val="000000"/>
              </a:solidFill>
              <a:latin typeface="Palatino Linotype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tr-TR" dirty="0" smtClean="0">
              <a:latin typeface="Palatino Linotype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tr-TR" dirty="0" smtClean="0">
              <a:latin typeface="Palatino Linotype" pitchFamily="18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612496" y="5876925"/>
            <a:ext cx="47847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Font typeface="Arial" charset="0"/>
              <a:buNone/>
            </a:pPr>
            <a:r>
              <a:rPr lang="tr-TR" i="1" dirty="0">
                <a:solidFill>
                  <a:srgbClr val="FF0000"/>
                </a:solidFill>
                <a:latin typeface="Palatino Linotype" pitchFamily="18" charset="0"/>
              </a:rPr>
              <a:t>Source: </a:t>
            </a:r>
            <a:r>
              <a:rPr lang="tr-TR" i="1" dirty="0" err="1">
                <a:solidFill>
                  <a:srgbClr val="FF0000"/>
                </a:solidFill>
                <a:latin typeface="Palatino Linotype" pitchFamily="18" charset="0"/>
              </a:rPr>
              <a:t>Turkish</a:t>
            </a:r>
            <a:r>
              <a:rPr lang="tr-TR" i="1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i="1" dirty="0" err="1">
                <a:solidFill>
                  <a:srgbClr val="FF0000"/>
                </a:solidFill>
                <a:latin typeface="Palatino Linotype" pitchFamily="18" charset="0"/>
              </a:rPr>
              <a:t>Ministry</a:t>
            </a:r>
            <a:r>
              <a:rPr lang="tr-TR" i="1" dirty="0">
                <a:solidFill>
                  <a:srgbClr val="FF0000"/>
                </a:solidFill>
                <a:latin typeface="Palatino Linotype" pitchFamily="18" charset="0"/>
              </a:rPr>
              <a:t> of </a:t>
            </a:r>
            <a:r>
              <a:rPr lang="tr-TR" i="1" dirty="0" err="1">
                <a:solidFill>
                  <a:srgbClr val="FF0000"/>
                </a:solidFill>
                <a:latin typeface="Palatino Linotype" pitchFamily="18" charset="0"/>
              </a:rPr>
              <a:t>Culture</a:t>
            </a:r>
            <a:r>
              <a:rPr lang="tr-TR" i="1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i="1" dirty="0" err="1">
                <a:solidFill>
                  <a:srgbClr val="FF0000"/>
                </a:solidFill>
                <a:latin typeface="Palatino Linotype" pitchFamily="18" charset="0"/>
              </a:rPr>
              <a:t>and</a:t>
            </a:r>
            <a:r>
              <a:rPr lang="tr-TR" i="1" dirty="0">
                <a:solidFill>
                  <a:srgbClr val="FF0000"/>
                </a:solidFill>
                <a:latin typeface="Palatino Linotype" pitchFamily="18" charset="0"/>
              </a:rPr>
              <a:t> </a:t>
            </a:r>
            <a:r>
              <a:rPr lang="tr-TR" i="1" dirty="0" err="1">
                <a:solidFill>
                  <a:srgbClr val="FF0000"/>
                </a:solidFill>
                <a:latin typeface="Palatino Linotype" pitchFamily="18" charset="0"/>
              </a:rPr>
              <a:t>Tourism</a:t>
            </a:r>
            <a:endParaRPr lang="tr-TR" i="1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9" y="-16961"/>
            <a:ext cx="1294271" cy="78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2600</TotalTime>
  <Words>931</Words>
  <Application>Microsoft Office PowerPoint</Application>
  <PresentationFormat>On-screen Show (4:3)</PresentationFormat>
  <Paragraphs>263</Paragraphs>
  <Slides>35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Akış</vt:lpstr>
      <vt:lpstr>Çalışma Sayfası</vt:lpstr>
      <vt:lpstr>MUSLIM FRIENDLY TOURISM (MFT) MARKETING IN TURKEY</vt:lpstr>
      <vt:lpstr>Contents</vt:lpstr>
      <vt:lpstr>About Turkey</vt:lpstr>
      <vt:lpstr>2023: the 100th Anniversary of Republıc of Turkey</vt:lpstr>
      <vt:lpstr>Turkish Tourism in Numbers </vt:lpstr>
      <vt:lpstr>Turkish Tourism in Numbers</vt:lpstr>
      <vt:lpstr>SIXTH MOST VISITED COUNTRY IN THE WORLD</vt:lpstr>
      <vt:lpstr>      Main Markets 2017 (January-May)</vt:lpstr>
      <vt:lpstr>Turkey Offers</vt:lpstr>
      <vt:lpstr>Turkey Offers</vt:lpstr>
      <vt:lpstr>Turkey Offers</vt:lpstr>
      <vt:lpstr>Promoting Turkey</vt:lpstr>
      <vt:lpstr>Directorate General for Promotion</vt:lpstr>
      <vt:lpstr> Advertising Campaign</vt:lpstr>
      <vt:lpstr>PowerPoint Presentation</vt:lpstr>
      <vt:lpstr>PowerPoint Presentation</vt:lpstr>
      <vt:lpstr>Digital and Social Media Campaigns / Aim</vt:lpstr>
      <vt:lpstr>Competitive Information</vt:lpstr>
      <vt:lpstr>Muslim Friendly Tourism (MFT)</vt:lpstr>
      <vt:lpstr>PowerPoint Presentation</vt:lpstr>
      <vt:lpstr>Muslim Friendly Tourism (MFT)</vt:lpstr>
      <vt:lpstr>Global Muslim Travel Index</vt:lpstr>
      <vt:lpstr>Global Muslim Travel Index</vt:lpstr>
      <vt:lpstr>Intra-OIC Tourist Arrivals &amp; Receipts</vt:lpstr>
      <vt:lpstr>Muslim Travel Shopping Index</vt:lpstr>
      <vt:lpstr>Muslim Friendly Products and Halal Tourism</vt:lpstr>
      <vt:lpstr>Muslim Friendly Products and Halal Tourism</vt:lpstr>
      <vt:lpstr>Muslim Friendly Products and Halal Tourism</vt:lpstr>
      <vt:lpstr>Muslim Friendly Products and Halal Tourism in Turkey</vt:lpstr>
      <vt:lpstr>Muslim Friendly Products and Halal Tourism in Turkey</vt:lpstr>
      <vt:lpstr>Muslim Friendly Products and Halal Tourism in Turkey</vt:lpstr>
      <vt:lpstr>Muslim Friendly Products and Halal Tourism in Turkey</vt:lpstr>
      <vt:lpstr>Muslim Friendly Products and Halal Tourism Standarts</vt:lpstr>
      <vt:lpstr>Halal Tourism Conferences</vt:lpstr>
      <vt:lpstr>TEŞEKKÜRLER شكراً                       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Gülara Alkaçır</dc:creator>
  <cp:lastModifiedBy>Oussman Bah</cp:lastModifiedBy>
  <cp:revision>188</cp:revision>
  <cp:lastPrinted>2016-08-31T08:05:35Z</cp:lastPrinted>
  <dcterms:created xsi:type="dcterms:W3CDTF">2016-08-22T06:34:05Z</dcterms:created>
  <dcterms:modified xsi:type="dcterms:W3CDTF">2017-07-11T08:29:28Z</dcterms:modified>
</cp:coreProperties>
</file>