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0" r:id="rId3"/>
    <p:sldId id="261" r:id="rId4"/>
    <p:sldId id="263" r:id="rId5"/>
    <p:sldId id="264" r:id="rId6"/>
    <p:sldId id="265" r:id="rId7"/>
    <p:sldId id="266" r:id="rId8"/>
    <p:sldId id="267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2" autoAdjust="0"/>
    <p:restoredTop sz="94660"/>
  </p:normalViewPr>
  <p:slideViewPr>
    <p:cSldViewPr snapToGrid="0">
      <p:cViewPr varScale="1">
        <p:scale>
          <a:sx n="77" d="100"/>
          <a:sy n="77" d="100"/>
        </p:scale>
        <p:origin x="80" y="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E9878-9CB3-4ED5-A509-670B906AE88A}" type="datetimeFigureOut">
              <a:rPr lang="en-GB" smtClean="0"/>
              <a:t>18/04/2018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A664E-F1D0-4523-BBAE-1B80B3FA82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95607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E9878-9CB3-4ED5-A509-670B906AE88A}" type="datetimeFigureOut">
              <a:rPr lang="en-GB" smtClean="0"/>
              <a:t>18/04/2018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A664E-F1D0-4523-BBAE-1B80B3FA82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59472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E9878-9CB3-4ED5-A509-670B906AE88A}" type="datetimeFigureOut">
              <a:rPr lang="en-GB" smtClean="0"/>
              <a:t>18/04/2018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A664E-F1D0-4523-BBAE-1B80B3FA82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38681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E9878-9CB3-4ED5-A509-670B906AE88A}" type="datetimeFigureOut">
              <a:rPr lang="en-GB" smtClean="0"/>
              <a:t>18/04/2018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A664E-F1D0-4523-BBAE-1B80B3FA82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30757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E9878-9CB3-4ED5-A509-670B906AE88A}" type="datetimeFigureOut">
              <a:rPr lang="en-GB" smtClean="0"/>
              <a:t>18/04/2018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A664E-F1D0-4523-BBAE-1B80B3FA82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98582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E9878-9CB3-4ED5-A509-670B906AE88A}" type="datetimeFigureOut">
              <a:rPr lang="en-GB" smtClean="0"/>
              <a:t>18/04/2018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A664E-F1D0-4523-BBAE-1B80B3FA82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599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E9878-9CB3-4ED5-A509-670B906AE88A}" type="datetimeFigureOut">
              <a:rPr lang="en-GB" smtClean="0"/>
              <a:t>18/04/2018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A664E-F1D0-4523-BBAE-1B80B3FA82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85610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E9878-9CB3-4ED5-A509-670B906AE88A}" type="datetimeFigureOut">
              <a:rPr lang="en-GB" smtClean="0"/>
              <a:t>18/04/2018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A664E-F1D0-4523-BBAE-1B80B3FA82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54171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E9878-9CB3-4ED5-A509-670B906AE88A}" type="datetimeFigureOut">
              <a:rPr lang="en-GB" smtClean="0"/>
              <a:t>18/04/2018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A664E-F1D0-4523-BBAE-1B80B3FA82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93451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E9878-9CB3-4ED5-A509-670B906AE88A}" type="datetimeFigureOut">
              <a:rPr lang="en-GB" smtClean="0"/>
              <a:t>18/04/2018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A664E-F1D0-4523-BBAE-1B80B3FA82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38002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E9878-9CB3-4ED5-A509-670B906AE88A}" type="datetimeFigureOut">
              <a:rPr lang="en-GB" smtClean="0"/>
              <a:t>18/04/2018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A664E-F1D0-4523-BBAE-1B80B3FA82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5630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2E9878-9CB3-4ED5-A509-670B906AE88A}" type="datetimeFigureOut">
              <a:rPr lang="en-GB" smtClean="0"/>
              <a:t>18/04/2018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6A664E-F1D0-4523-BBAE-1B80B3FA82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3111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mailto:ysekagya@gmail.com" TargetMode="Externa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2811" y="592164"/>
            <a:ext cx="9144000" cy="1643960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en-GB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Integration of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Traditional and Complementary Medicine in </a:t>
            </a:r>
            <a:r>
              <a:rPr lang="en-GB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Uganda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National Health </a:t>
            </a:r>
            <a:r>
              <a:rPr lang="en-GB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ystem</a:t>
            </a:r>
            <a:endParaRPr lang="en-GB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7127" y="3037299"/>
            <a:ext cx="9144000" cy="2029505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50000"/>
              </a:lnSpc>
            </a:pP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By </a:t>
            </a:r>
            <a:endParaRPr lang="en-GB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Dr. Sekagya H. Yahaya</a:t>
            </a:r>
            <a:endParaRPr lang="en-GB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GB" sz="2800" b="1" dirty="0" smtClean="0"/>
              <a:t>(National Drug Authority)</a:t>
            </a:r>
          </a:p>
          <a:p>
            <a:pPr>
              <a:lnSpc>
                <a:spcPct val="150000"/>
              </a:lnSpc>
            </a:pPr>
            <a:r>
              <a:rPr lang="en-GB" sz="2800" b="1" dirty="0" smtClean="0"/>
              <a:t>(PhD </a:t>
            </a:r>
            <a:r>
              <a:rPr lang="en-GB" sz="2800" b="1" dirty="0" smtClean="0"/>
              <a:t>– Student</a:t>
            </a:r>
            <a:r>
              <a:rPr lang="en-GB" sz="2800" b="1" dirty="0"/>
              <a:t>)</a:t>
            </a:r>
            <a:endParaRPr lang="en-GB" sz="2800" dirty="0" smtClean="0"/>
          </a:p>
          <a:p>
            <a:endParaRPr lang="en-GB" dirty="0"/>
          </a:p>
        </p:txBody>
      </p:sp>
      <p:pic>
        <p:nvPicPr>
          <p:cNvPr id="5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3413" y="4693932"/>
            <a:ext cx="2527068" cy="1889743"/>
          </a:xfrm>
          <a:prstGeom prst="rect">
            <a:avLst/>
          </a:prstGeom>
        </p:spPr>
      </p:pic>
      <p:pic>
        <p:nvPicPr>
          <p:cNvPr id="6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1163" y="4605665"/>
            <a:ext cx="2640676" cy="1974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23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619" y="0"/>
            <a:ext cx="11401577" cy="6807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0474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65653"/>
          </a:xfrm>
        </p:spPr>
        <p:txBody>
          <a:bodyPr>
            <a:normAutofit/>
          </a:bodyPr>
          <a:lstStyle/>
          <a:p>
            <a:pPr algn="ctr"/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Type</a:t>
            </a:r>
            <a:r>
              <a:rPr lang="en-GB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of TCM </a:t>
            </a:r>
            <a:r>
              <a:rPr lang="en-GB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pplication</a:t>
            </a:r>
            <a:r>
              <a:rPr lang="en-GB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in Uganda</a:t>
            </a:r>
            <a:endParaRPr lang="en-GB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63338" y="1155469"/>
            <a:ext cx="7265323" cy="5552902"/>
          </a:xfrm>
        </p:spPr>
        <p:txBody>
          <a:bodyPr>
            <a:noAutofit/>
          </a:bodyPr>
          <a:lstStyle/>
          <a:p>
            <a:pPr>
              <a:lnSpc>
                <a:spcPct val="160000"/>
              </a:lnSpc>
            </a:pPr>
            <a:r>
              <a:rPr lang="en-GB" sz="2000" dirty="0" smtClean="0"/>
              <a:t>Natural Chemotherapeutic laboratory, under </a:t>
            </a:r>
            <a:r>
              <a:rPr lang="en-GB" sz="2000" dirty="0" err="1" smtClean="0"/>
              <a:t>MoH</a:t>
            </a:r>
            <a:r>
              <a:rPr lang="en-GB" sz="2000" dirty="0" smtClean="0"/>
              <a:t> handles TCM, but lacks full mandate of registration </a:t>
            </a:r>
          </a:p>
          <a:p>
            <a:pPr>
              <a:lnSpc>
                <a:spcPct val="160000"/>
              </a:lnSpc>
            </a:pPr>
            <a:r>
              <a:rPr lang="en-GB" sz="2000" dirty="0" smtClean="0"/>
              <a:t> Most applications regard</a:t>
            </a:r>
          </a:p>
          <a:p>
            <a:pPr lvl="1">
              <a:lnSpc>
                <a:spcPct val="160000"/>
              </a:lnSpc>
            </a:pPr>
            <a:r>
              <a:rPr lang="en-GB" sz="2000" dirty="0" smtClean="0"/>
              <a:t>Herbalism </a:t>
            </a:r>
          </a:p>
          <a:p>
            <a:pPr lvl="1">
              <a:lnSpc>
                <a:spcPct val="160000"/>
              </a:lnSpc>
            </a:pPr>
            <a:r>
              <a:rPr lang="en-GB" sz="2000" dirty="0" smtClean="0"/>
              <a:t>Chinese traditional medicine</a:t>
            </a:r>
          </a:p>
          <a:p>
            <a:pPr lvl="1">
              <a:lnSpc>
                <a:spcPct val="160000"/>
              </a:lnSpc>
            </a:pPr>
            <a:r>
              <a:rPr lang="en-GB" sz="2000" dirty="0" smtClean="0"/>
              <a:t>Reflexology</a:t>
            </a:r>
          </a:p>
          <a:p>
            <a:pPr lvl="1">
              <a:lnSpc>
                <a:spcPct val="160000"/>
              </a:lnSpc>
            </a:pPr>
            <a:r>
              <a:rPr lang="en-GB" sz="2000" dirty="0" smtClean="0"/>
              <a:t>Homeopathy</a:t>
            </a:r>
          </a:p>
          <a:p>
            <a:pPr lvl="1">
              <a:lnSpc>
                <a:spcPct val="160000"/>
              </a:lnSpc>
            </a:pPr>
            <a:r>
              <a:rPr lang="en-GB" sz="2000" dirty="0" smtClean="0"/>
              <a:t>Acupuncture</a:t>
            </a:r>
          </a:p>
          <a:p>
            <a:pPr lvl="1">
              <a:lnSpc>
                <a:spcPct val="160000"/>
              </a:lnSpc>
            </a:pPr>
            <a:r>
              <a:rPr lang="en-GB" sz="2000" dirty="0" smtClean="0"/>
              <a:t>Ayurveda  </a:t>
            </a:r>
          </a:p>
        </p:txBody>
      </p:sp>
    </p:spTree>
    <p:extLst>
      <p:ext uri="{BB962C8B-B14F-4D97-AF65-F5344CB8AC3E}">
        <p14:creationId xmlns:p14="http://schemas.microsoft.com/office/powerpoint/2010/main" val="1513355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214294"/>
          </a:xfrm>
        </p:spPr>
        <p:txBody>
          <a:bodyPr>
            <a:normAutofit fontScale="90000"/>
          </a:bodyPr>
          <a:lstStyle/>
          <a:p>
            <a:pPr lvl="0" algn="ctr"/>
            <a:r>
              <a:rPr lang="en-GB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National Policy, Regulations &amp; Mechanisms ensuring Quality of TCM Services: (Practices, Practitioners and Products)</a:t>
            </a:r>
            <a:endParaRPr lang="en-GB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87731" y="1654233"/>
            <a:ext cx="9936612" cy="4920738"/>
          </a:xfrm>
        </p:spPr>
        <p:txBody>
          <a:bodyPr>
            <a:normAutofit fontScale="77500" lnSpcReduction="20000"/>
          </a:bodyPr>
          <a:lstStyle/>
          <a:p>
            <a:pPr lvl="0">
              <a:lnSpc>
                <a:spcPct val="160000"/>
              </a:lnSpc>
            </a:pPr>
            <a:r>
              <a:rPr lang="en-GB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TCM Regulatory Bill &amp; Policy Framework in Parliament (2</a:t>
            </a:r>
            <a:r>
              <a:rPr lang="en-GB" sz="32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nd</a:t>
            </a:r>
            <a:r>
              <a:rPr lang="en-GB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Mention)</a:t>
            </a:r>
          </a:p>
          <a:p>
            <a:pPr lvl="1">
              <a:lnSpc>
                <a:spcPct val="160000"/>
              </a:lnSpc>
            </a:pP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intended to establish functional relationship between TCMP &amp; health sector.</a:t>
            </a:r>
          </a:p>
          <a:p>
            <a:pPr>
              <a:lnSpc>
                <a:spcPct val="160000"/>
              </a:lnSpc>
            </a:pPr>
            <a:r>
              <a:rPr lang="en-GB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National Drug Policy and Authority Act 1993</a:t>
            </a:r>
          </a:p>
          <a:p>
            <a:pPr lvl="1">
              <a:lnSpc>
                <a:spcPct val="160000"/>
              </a:lnSpc>
            </a:pP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 Medical Products (not cosmetics, Not Practices, Not Practitioners) </a:t>
            </a:r>
          </a:p>
          <a:p>
            <a:pPr lvl="0">
              <a:lnSpc>
                <a:spcPct val="160000"/>
              </a:lnSpc>
            </a:pPr>
            <a:r>
              <a:rPr lang="en-GB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Second National Health Policy 2010 </a:t>
            </a:r>
          </a:p>
          <a:p>
            <a:pPr>
              <a:lnSpc>
                <a:spcPct val="160000"/>
              </a:lnSpc>
            </a:pPr>
            <a:r>
              <a:rPr lang="en-GB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National Policy on Public Private Partnership in Health 2012</a:t>
            </a:r>
          </a:p>
          <a:p>
            <a:pPr lvl="0">
              <a:lnSpc>
                <a:spcPct val="160000"/>
              </a:lnSpc>
            </a:pPr>
            <a:r>
              <a:rPr lang="en-GB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Health Sector Strategic and Investment Plan 2011-2015</a:t>
            </a:r>
          </a:p>
          <a:p>
            <a:pPr lvl="0">
              <a:lnSpc>
                <a:spcPct val="160000"/>
              </a:lnSpc>
            </a:pPr>
            <a:r>
              <a:rPr lang="en-GB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Health Sector Development Plan 2015 - 2020</a:t>
            </a:r>
          </a:p>
        </p:txBody>
      </p:sp>
    </p:spTree>
    <p:extLst>
      <p:ext uri="{BB962C8B-B14F-4D97-AF65-F5344CB8AC3E}">
        <p14:creationId xmlns:p14="http://schemas.microsoft.com/office/powerpoint/2010/main" val="1422614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07818"/>
            <a:ext cx="10515600" cy="1255222"/>
          </a:xfrm>
        </p:spPr>
        <p:txBody>
          <a:bodyPr>
            <a:normAutofit/>
          </a:bodyPr>
          <a:lstStyle/>
          <a:p>
            <a:pPr lvl="0" algn="ctr"/>
            <a:r>
              <a:rPr lang="en-GB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Outdated Acts of Parliament </a:t>
            </a:r>
            <a:br>
              <a:rPr lang="en-GB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TCM can take advantage of, during  amendments</a:t>
            </a:r>
            <a:endParaRPr lang="en-GB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5181" y="1612669"/>
            <a:ext cx="8911245" cy="4729942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50000"/>
              </a:lnSpc>
            </a:pP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Public Health Act 281</a:t>
            </a:r>
          </a:p>
          <a:p>
            <a:pPr>
              <a:lnSpc>
                <a:spcPct val="150000"/>
              </a:lnSpc>
            </a:pP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Mental Treatment Act Cap 279</a:t>
            </a:r>
          </a:p>
          <a:p>
            <a:pPr>
              <a:lnSpc>
                <a:spcPct val="150000"/>
              </a:lnSpc>
            </a:pP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witchcraft Act of 1957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50000"/>
              </a:lnSpc>
            </a:pP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Other Acts to consider  </a:t>
            </a:r>
            <a:endParaRPr lang="en-GB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150000"/>
              </a:lnSpc>
            </a:pP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Local Government Act Cap 243 </a:t>
            </a:r>
            <a:endParaRPr lang="en-GB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>
              <a:lnSpc>
                <a:spcPct val="150000"/>
              </a:lnSpc>
            </a:pP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(Gap; The policy does not regulate TCM practitioners and their services)</a:t>
            </a:r>
            <a:endParaRPr lang="en-GB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150000"/>
              </a:lnSpc>
            </a:pP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Penal Code Cap 120 </a:t>
            </a:r>
            <a:endParaRPr lang="en-GB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>
              <a:lnSpc>
                <a:spcPct val="150000"/>
              </a:lnSpc>
            </a:pP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(Gap; The Act has no provisions regarding TCM who commit offences in service delivery)</a:t>
            </a:r>
            <a:endParaRPr lang="en-GB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2163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32123"/>
            <a:ext cx="10515600" cy="1122852"/>
          </a:xfrm>
        </p:spPr>
        <p:txBody>
          <a:bodyPr>
            <a:normAutofit/>
          </a:bodyPr>
          <a:lstStyle/>
          <a:p>
            <a:pPr lvl="0" algn="ctr"/>
            <a:r>
              <a:rPr lang="en-GB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Standardization of TCM Education and Trainings  (Regulations, Quality assurance, Standards) </a:t>
            </a:r>
            <a:endParaRPr lang="en-GB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3454" y="1354975"/>
            <a:ext cx="11135360" cy="5196774"/>
          </a:xfrm>
        </p:spPr>
        <p:txBody>
          <a:bodyPr>
            <a:normAutofit fontScale="92500"/>
          </a:bodyPr>
          <a:lstStyle/>
          <a:p>
            <a:pPr lvl="0">
              <a:lnSpc>
                <a:spcPct val="150000"/>
              </a:lnSpc>
            </a:pPr>
            <a:r>
              <a:rPr lang="en-GB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TCM practices &amp; practitioners insufficiently regulated by </a:t>
            </a:r>
            <a:r>
              <a:rPr lang="en-GB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MoH</a:t>
            </a:r>
            <a:endParaRPr lang="en-GB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150000"/>
              </a:lnSpc>
            </a:pPr>
            <a:r>
              <a:rPr lang="en-GB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 system for licencing/tracking practitioners + products </a:t>
            </a:r>
          </a:p>
          <a:p>
            <a:pPr lvl="1">
              <a:lnSpc>
                <a:spcPct val="150000"/>
              </a:lnSpc>
            </a:pPr>
            <a:r>
              <a:rPr lang="en-GB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Quality is not assured, Unsubstantial claims (many)</a:t>
            </a:r>
          </a:p>
          <a:p>
            <a:pPr>
              <a:lnSpc>
                <a:spcPct val="150000"/>
              </a:lnSpc>
            </a:pPr>
            <a:r>
              <a:rPr lang="en-GB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No strong provision for standards; education &amp; training</a:t>
            </a:r>
          </a:p>
          <a:p>
            <a:pPr lvl="0">
              <a:lnSpc>
                <a:spcPct val="150000"/>
              </a:lnSpc>
            </a:pPr>
            <a:r>
              <a:rPr lang="en-GB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There is not professional regulatory body of TCM</a:t>
            </a:r>
          </a:p>
          <a:p>
            <a:pPr lvl="1" algn="ctr">
              <a:lnSpc>
                <a:spcPct val="150000"/>
              </a:lnSpc>
            </a:pPr>
            <a:r>
              <a:rPr lang="en-GB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 TCM a Profession?</a:t>
            </a:r>
          </a:p>
        </p:txBody>
      </p:sp>
    </p:spTree>
    <p:extLst>
      <p:ext uri="{BB962C8B-B14F-4D97-AF65-F5344CB8AC3E}">
        <p14:creationId xmlns:p14="http://schemas.microsoft.com/office/powerpoint/2010/main" val="4071372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06721"/>
          </a:xfrm>
        </p:spPr>
        <p:txBody>
          <a:bodyPr>
            <a:normAutofit/>
          </a:bodyPr>
          <a:lstStyle/>
          <a:p>
            <a:pPr lvl="0" algn="ctr"/>
            <a:r>
              <a:rPr lang="en-GB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GB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nitiatives to train TCMP (THPs)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03466" y="1346662"/>
            <a:ext cx="8962505" cy="4879967"/>
          </a:xfrm>
        </p:spPr>
        <p:txBody>
          <a:bodyPr>
            <a:normAutofit fontScale="92500" lnSpcReduction="20000"/>
          </a:bodyPr>
          <a:lstStyle/>
          <a:p>
            <a:pPr lvl="1">
              <a:lnSpc>
                <a:spcPct val="150000"/>
              </a:lnSpc>
            </a:pPr>
            <a:r>
              <a:rPr lang="en-GB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Natural Chemotherapeutic Institute (in formation)</a:t>
            </a:r>
          </a:p>
          <a:p>
            <a:pPr lvl="1">
              <a:lnSpc>
                <a:spcPct val="150000"/>
              </a:lnSpc>
            </a:pPr>
            <a:r>
              <a:rPr lang="en-GB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PROMETRA Uganda (NGO)</a:t>
            </a:r>
          </a:p>
          <a:p>
            <a:pPr lvl="1">
              <a:lnSpc>
                <a:spcPct val="150000"/>
              </a:lnSpc>
            </a:pPr>
            <a:r>
              <a:rPr lang="en-GB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THETA Uganda (NGO)</a:t>
            </a:r>
          </a:p>
          <a:p>
            <a:pPr lvl="1">
              <a:lnSpc>
                <a:spcPct val="150000"/>
              </a:lnSpc>
            </a:pPr>
            <a:r>
              <a:rPr lang="en-GB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Public Universities </a:t>
            </a:r>
          </a:p>
          <a:p>
            <a:pPr lvl="2">
              <a:lnSpc>
                <a:spcPct val="150000"/>
              </a:lnSpc>
            </a:pPr>
            <a:r>
              <a:rPr lang="en-GB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Makerere</a:t>
            </a:r>
            <a:r>
              <a:rPr lang="en-GB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University – (Undergraduate)</a:t>
            </a:r>
          </a:p>
          <a:p>
            <a:pPr lvl="2">
              <a:lnSpc>
                <a:spcPct val="150000"/>
              </a:lnSpc>
            </a:pPr>
            <a:r>
              <a:rPr lang="en-GB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Mbarara</a:t>
            </a:r>
            <a:r>
              <a:rPr lang="en-GB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University (MSc and PhD program)</a:t>
            </a:r>
          </a:p>
          <a:p>
            <a:pPr lvl="2">
              <a:lnSpc>
                <a:spcPct val="150000"/>
              </a:lnSpc>
            </a:pPr>
            <a:r>
              <a:rPr lang="en-GB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Gulu</a:t>
            </a:r>
            <a:r>
              <a:rPr lang="en-GB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University (Diploma – course unit)</a:t>
            </a:r>
            <a:endParaRPr lang="en-GB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6941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87236" y="1507440"/>
            <a:ext cx="4293466" cy="846210"/>
          </a:xfrm>
        </p:spPr>
        <p:txBody>
          <a:bodyPr anchor="ctr"/>
          <a:lstStyle/>
          <a:p>
            <a:pPr algn="ctr"/>
            <a:r>
              <a:rPr lang="en-US" dirty="0"/>
              <a:t>E-mail: </a:t>
            </a:r>
            <a:r>
              <a:rPr lang="en-US" dirty="0" smtClean="0"/>
              <a:t> </a:t>
            </a:r>
            <a:r>
              <a:rPr lang="en-US" dirty="0" smtClean="0">
                <a:hlinkClick r:id="rId2"/>
              </a:rPr>
              <a:t>ysekagya@gmail.com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71878" y="1518589"/>
            <a:ext cx="4069155" cy="823912"/>
          </a:xfrm>
        </p:spPr>
        <p:txBody>
          <a:bodyPr anchor="ctr"/>
          <a:lstStyle/>
          <a:p>
            <a:pPr algn="ctr"/>
            <a:r>
              <a:rPr lang="en-US" dirty="0"/>
              <a:t>Phone:	+256 772 403 900</a:t>
            </a:r>
          </a:p>
        </p:txBody>
      </p:sp>
      <p:pic>
        <p:nvPicPr>
          <p:cNvPr id="8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3705685" y="2757695"/>
            <a:ext cx="5157787" cy="368458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</p:pic>
      <p:sp>
        <p:nvSpPr>
          <p:cNvPr id="9" name="Text Placeholder 4"/>
          <p:cNvSpPr txBox="1">
            <a:spLocks/>
          </p:cNvSpPr>
          <p:nvPr/>
        </p:nvSpPr>
        <p:spPr>
          <a:xfrm>
            <a:off x="4188229" y="259825"/>
            <a:ext cx="5183188" cy="12364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smtClean="0"/>
              <a:t>Dr. </a:t>
            </a:r>
            <a:r>
              <a:rPr lang="en-US" sz="3200" dirty="0" err="1" smtClean="0"/>
              <a:t>Sekagya</a:t>
            </a:r>
            <a:r>
              <a:rPr lang="en-US" sz="3200" dirty="0" smtClean="0"/>
              <a:t> H. </a:t>
            </a:r>
            <a:r>
              <a:rPr lang="en-US" sz="3200" dirty="0" err="1" smtClean="0"/>
              <a:t>Yahaya</a:t>
            </a:r>
            <a:endParaRPr lang="en-US" sz="3200" dirty="0" smtClean="0"/>
          </a:p>
          <a:p>
            <a:pPr algn="ctr"/>
            <a:r>
              <a:rPr lang="en-US" sz="3200" dirty="0" smtClean="0"/>
              <a:t>UGANDA 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401022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346</TotalTime>
  <Words>343</Words>
  <Application>Microsoft Office PowerPoint</Application>
  <PresentationFormat>Widescreen</PresentationFormat>
  <Paragraphs>51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Office Theme</vt:lpstr>
      <vt:lpstr>Integration of Traditional and Complementary Medicine in Uganda National Health System</vt:lpstr>
      <vt:lpstr>PowerPoint Presentation</vt:lpstr>
      <vt:lpstr>Types of TCM Applications in Uganda</vt:lpstr>
      <vt:lpstr>National Policy, Regulations &amp; Mechanisms ensuring Quality of TCM Services: (Practices, Practitioners and Products)</vt:lpstr>
      <vt:lpstr>Outdated Acts of Parliament  TCM can take advantage of, during  amendments</vt:lpstr>
      <vt:lpstr>Standardization of TCM Education and Trainings  (Regulations, Quality assurance, Standards) </vt:lpstr>
      <vt:lpstr>Initiatives to train TCMP (THPs)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Uganda progress on integration of Traditional and Complementary Medicine in the National Health system</dc:title>
  <dc:creator>YAHAYA SEKAGYA</dc:creator>
  <cp:lastModifiedBy>YAHAYA SEKAGYA</cp:lastModifiedBy>
  <cp:revision>33</cp:revision>
  <dcterms:created xsi:type="dcterms:W3CDTF">2018-04-17T22:34:47Z</dcterms:created>
  <dcterms:modified xsi:type="dcterms:W3CDTF">2018-04-18T12:16:12Z</dcterms:modified>
</cp:coreProperties>
</file>