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2"/>
  </p:sldMasterIdLst>
  <p:notesMasterIdLst>
    <p:notesMasterId r:id="rId27"/>
  </p:notesMasterIdLst>
  <p:sldIdLst>
    <p:sldId id="277" r:id="rId3"/>
    <p:sldId id="285" r:id="rId4"/>
    <p:sldId id="283" r:id="rId5"/>
    <p:sldId id="284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3" r:id="rId21"/>
    <p:sldId id="274" r:id="rId22"/>
    <p:sldId id="275" r:id="rId23"/>
    <p:sldId id="276" r:id="rId24"/>
    <p:sldId id="282" r:id="rId25"/>
    <p:sldId id="271" r:id="rId26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82" autoAdjust="0"/>
    <p:restoredTop sz="94660"/>
  </p:normalViewPr>
  <p:slideViewPr>
    <p:cSldViewPr>
      <p:cViewPr>
        <p:scale>
          <a:sx n="66" d="100"/>
          <a:sy n="66" d="100"/>
        </p:scale>
        <p:origin x="-1278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7E5A3C-1ABF-4B02-9AFA-280BB5A9B825}" type="doc">
      <dgm:prSet loTypeId="urn:microsoft.com/office/officeart/2005/8/layout/chevron2" loCatId="list" qsTypeId="urn:microsoft.com/office/officeart/2005/8/quickstyle/3d4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E24130DE-CB67-43E6-ADA1-C9C8B0DB851C}">
      <dgm:prSet phldrT="[Text]" phldr="1"/>
      <dgm:spPr/>
      <dgm:t>
        <a:bodyPr/>
        <a:lstStyle/>
        <a:p>
          <a:endParaRPr lang="en-US" dirty="0"/>
        </a:p>
      </dgm:t>
    </dgm:pt>
    <dgm:pt modelId="{14581AED-7385-4CCC-8EA4-051E1FAC3782}" type="parTrans" cxnId="{E228331B-A8AF-4612-BD6F-35FE315C99C6}">
      <dgm:prSet/>
      <dgm:spPr/>
      <dgm:t>
        <a:bodyPr/>
        <a:lstStyle/>
        <a:p>
          <a:endParaRPr lang="en-US"/>
        </a:p>
      </dgm:t>
    </dgm:pt>
    <dgm:pt modelId="{3F11C57B-95D3-4E67-985F-8A879939AC0A}" type="sibTrans" cxnId="{E228331B-A8AF-4612-BD6F-35FE315C99C6}">
      <dgm:prSet/>
      <dgm:spPr/>
      <dgm:t>
        <a:bodyPr/>
        <a:lstStyle/>
        <a:p>
          <a:endParaRPr lang="en-US"/>
        </a:p>
      </dgm:t>
    </dgm:pt>
    <dgm:pt modelId="{DB593AD6-4115-4925-B88D-90044219F408}">
      <dgm:prSet phldrT="[Text]"/>
      <dgm:spPr/>
      <dgm:t>
        <a:bodyPr/>
        <a:lstStyle/>
        <a:p>
          <a:r>
            <a:rPr lang="en-US" b="1" u="sng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Part I</a:t>
          </a:r>
          <a:r>
            <a:rPr lang="en-US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:Background</a:t>
          </a:r>
          <a:endParaRPr lang="en-US" b="1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49C15E4-2799-411B-A675-935295E2C065}" type="parTrans" cxnId="{02EF490B-3DD8-4C55-99BC-C9EB7244B8DD}">
      <dgm:prSet/>
      <dgm:spPr/>
      <dgm:t>
        <a:bodyPr/>
        <a:lstStyle/>
        <a:p>
          <a:endParaRPr lang="en-US"/>
        </a:p>
      </dgm:t>
    </dgm:pt>
    <dgm:pt modelId="{F0E18D78-3AA0-47A9-8767-E5672C9C2C12}" type="sibTrans" cxnId="{02EF490B-3DD8-4C55-99BC-C9EB7244B8DD}">
      <dgm:prSet/>
      <dgm:spPr/>
      <dgm:t>
        <a:bodyPr/>
        <a:lstStyle/>
        <a:p>
          <a:endParaRPr lang="en-US"/>
        </a:p>
      </dgm:t>
    </dgm:pt>
    <dgm:pt modelId="{CB505AB8-E033-493E-A0A5-F2D3B7373520}">
      <dgm:prSet phldrT="[Text]"/>
      <dgm:spPr/>
      <dgm:t>
        <a:bodyPr/>
        <a:lstStyle/>
        <a:p>
          <a:r>
            <a:rPr lang="en-US" b="1" u="sng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Part II</a:t>
          </a:r>
          <a:r>
            <a:rPr lang="en-US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:Islamic banks &amp; financial institutions 			Information system (IBIS)</a:t>
          </a:r>
          <a:endParaRPr lang="en-US" b="1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EB60961-0D5D-495C-8B3F-89A74FFFC1CC}" type="parTrans" cxnId="{1599521C-07CD-4707-8253-0517D7F266BF}">
      <dgm:prSet/>
      <dgm:spPr/>
      <dgm:t>
        <a:bodyPr/>
        <a:lstStyle/>
        <a:p>
          <a:endParaRPr lang="en-US"/>
        </a:p>
      </dgm:t>
    </dgm:pt>
    <dgm:pt modelId="{61DA37C2-6E68-40F8-ABDE-E65EDEC0B4BB}" type="sibTrans" cxnId="{1599521C-07CD-4707-8253-0517D7F266BF}">
      <dgm:prSet/>
      <dgm:spPr/>
      <dgm:t>
        <a:bodyPr/>
        <a:lstStyle/>
        <a:p>
          <a:endParaRPr lang="en-US"/>
        </a:p>
      </dgm:t>
    </dgm:pt>
    <dgm:pt modelId="{B44DB9A3-C375-405F-AA2B-52F5F205EE77}">
      <dgm:prSet phldrT="[Text]" phldr="1"/>
      <dgm:spPr/>
      <dgm:t>
        <a:bodyPr/>
        <a:lstStyle/>
        <a:p>
          <a:endParaRPr lang="en-US" dirty="0"/>
        </a:p>
      </dgm:t>
    </dgm:pt>
    <dgm:pt modelId="{799304C8-4F30-4F6A-B1EB-FD1D9A00467B}" type="parTrans" cxnId="{6FDB8F80-4B78-48AB-B0D3-EB5E622794D4}">
      <dgm:prSet/>
      <dgm:spPr/>
      <dgm:t>
        <a:bodyPr/>
        <a:lstStyle/>
        <a:p>
          <a:endParaRPr lang="en-US"/>
        </a:p>
      </dgm:t>
    </dgm:pt>
    <dgm:pt modelId="{7B1F716B-B9B2-4FA5-9065-5D62CC8C8C5F}" type="sibTrans" cxnId="{6FDB8F80-4B78-48AB-B0D3-EB5E622794D4}">
      <dgm:prSet/>
      <dgm:spPr/>
      <dgm:t>
        <a:bodyPr/>
        <a:lstStyle/>
        <a:p>
          <a:endParaRPr lang="en-US"/>
        </a:p>
      </dgm:t>
    </dgm:pt>
    <dgm:pt modelId="{AB2BF2C2-64D9-404C-93ED-01339AF7271F}">
      <dgm:prSet phldrT="[Text]"/>
      <dgm:spPr/>
      <dgm:t>
        <a:bodyPr/>
        <a:lstStyle/>
        <a:p>
          <a:r>
            <a:rPr lang="en-US" b="1" u="sng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Part III </a:t>
          </a:r>
          <a:r>
            <a:rPr lang="en-US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:IBIS Components.</a:t>
          </a:r>
          <a:endParaRPr lang="en-US" b="1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135F3D4-9CA3-435C-A10F-E5C81E2AB2C2}" type="parTrans" cxnId="{B69700A0-07A8-4222-9E80-F1FF2055CA67}">
      <dgm:prSet/>
      <dgm:spPr/>
      <dgm:t>
        <a:bodyPr/>
        <a:lstStyle/>
        <a:p>
          <a:endParaRPr lang="en-US"/>
        </a:p>
      </dgm:t>
    </dgm:pt>
    <dgm:pt modelId="{6F41F65A-DCB7-40E5-84F0-AC8459D2250A}" type="sibTrans" cxnId="{B69700A0-07A8-4222-9E80-F1FF2055CA67}">
      <dgm:prSet/>
      <dgm:spPr/>
      <dgm:t>
        <a:bodyPr/>
        <a:lstStyle/>
        <a:p>
          <a:endParaRPr lang="en-US"/>
        </a:p>
      </dgm:t>
    </dgm:pt>
    <dgm:pt modelId="{B5CF5803-8A1A-428D-9AC2-9F660C3E7CBA}">
      <dgm:prSet phldrT="[Text]"/>
      <dgm:spPr/>
      <dgm:t>
        <a:bodyPr/>
        <a:lstStyle/>
        <a:p>
          <a:r>
            <a:rPr lang="en-US" b="1" u="sng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Part IV </a:t>
          </a:r>
          <a:r>
            <a:rPr lang="en-US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Islamic Banks’ profile &amp; 				 Financial Data </a:t>
          </a:r>
          <a:endParaRPr lang="en-US" b="1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A6BA97F-4767-49A9-AC5B-76730C028584}" type="parTrans" cxnId="{04B3D8FA-223B-4CA4-8E5C-77E0EE3C7D9D}">
      <dgm:prSet/>
      <dgm:spPr/>
      <dgm:t>
        <a:bodyPr/>
        <a:lstStyle/>
        <a:p>
          <a:endParaRPr lang="en-US"/>
        </a:p>
      </dgm:t>
    </dgm:pt>
    <dgm:pt modelId="{DDE3457E-5F75-4569-9768-B128536782D9}" type="sibTrans" cxnId="{04B3D8FA-223B-4CA4-8E5C-77E0EE3C7D9D}">
      <dgm:prSet/>
      <dgm:spPr/>
      <dgm:t>
        <a:bodyPr/>
        <a:lstStyle/>
        <a:p>
          <a:endParaRPr lang="en-US"/>
        </a:p>
      </dgm:t>
    </dgm:pt>
    <dgm:pt modelId="{E241560B-682B-44D7-AE14-D3BA380E0704}">
      <dgm:prSet phldrT="[Text]" phldr="1"/>
      <dgm:spPr/>
      <dgm:t>
        <a:bodyPr/>
        <a:lstStyle/>
        <a:p>
          <a:endParaRPr lang="en-US" dirty="0"/>
        </a:p>
      </dgm:t>
    </dgm:pt>
    <dgm:pt modelId="{BC38266A-AC7A-4DCD-9C19-E3516E823C61}" type="parTrans" cxnId="{63D0A123-EC5A-42CB-8A18-DFA5BD7030E1}">
      <dgm:prSet/>
      <dgm:spPr/>
      <dgm:t>
        <a:bodyPr/>
        <a:lstStyle/>
        <a:p>
          <a:endParaRPr lang="en-US"/>
        </a:p>
      </dgm:t>
    </dgm:pt>
    <dgm:pt modelId="{D90AB61A-3036-43BB-9E61-C0FFA29CC564}" type="sibTrans" cxnId="{63D0A123-EC5A-42CB-8A18-DFA5BD7030E1}">
      <dgm:prSet/>
      <dgm:spPr/>
      <dgm:t>
        <a:bodyPr/>
        <a:lstStyle/>
        <a:p>
          <a:endParaRPr lang="en-US"/>
        </a:p>
      </dgm:t>
    </dgm:pt>
    <dgm:pt modelId="{E832353A-D183-4C65-9A5D-918B56C2B9E5}">
      <dgm:prSet phldrT="[Text]"/>
      <dgm:spPr/>
      <dgm:t>
        <a:bodyPr/>
        <a:lstStyle/>
        <a:p>
          <a:r>
            <a:rPr lang="en-US" b="1" u="sng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Part V</a:t>
          </a:r>
          <a:r>
            <a:rPr lang="en-US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:Targeted users ,  current Customers &amp; Way forward.</a:t>
          </a:r>
          <a:endParaRPr lang="en-US" b="1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059BBE4-2E20-4AA7-8F5E-F81013C05EB7}" type="parTrans" cxnId="{AB050BBF-D6AA-4843-802A-4E61F367E4EC}">
      <dgm:prSet/>
      <dgm:spPr/>
      <dgm:t>
        <a:bodyPr/>
        <a:lstStyle/>
        <a:p>
          <a:endParaRPr lang="en-US"/>
        </a:p>
      </dgm:t>
    </dgm:pt>
    <dgm:pt modelId="{36210322-220C-4533-8638-5A2874EB053D}" type="sibTrans" cxnId="{AB050BBF-D6AA-4843-802A-4E61F367E4EC}">
      <dgm:prSet/>
      <dgm:spPr/>
      <dgm:t>
        <a:bodyPr/>
        <a:lstStyle/>
        <a:p>
          <a:endParaRPr lang="en-US"/>
        </a:p>
      </dgm:t>
    </dgm:pt>
    <dgm:pt modelId="{8E8BE2DF-D7B7-4963-B61F-7AB7925D6B33}" type="pres">
      <dgm:prSet presAssocID="{A97E5A3C-1ABF-4B02-9AFA-280BB5A9B825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B0CFD48-CD6F-40EB-AC46-FEE4DFCB27D8}" type="pres">
      <dgm:prSet presAssocID="{E24130DE-CB67-43E6-ADA1-C9C8B0DB851C}" presName="composite" presStyleCnt="0"/>
      <dgm:spPr/>
    </dgm:pt>
    <dgm:pt modelId="{350DDF25-8BE6-47EE-A8F2-125DB8597CBA}" type="pres">
      <dgm:prSet presAssocID="{E24130DE-CB67-43E6-ADA1-C9C8B0DB851C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0A0A54-5143-4C3B-B761-F8EA55EA616A}" type="pres">
      <dgm:prSet presAssocID="{E24130DE-CB67-43E6-ADA1-C9C8B0DB851C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DDECCA-5983-4C6B-87B1-D79085630F02}" type="pres">
      <dgm:prSet presAssocID="{3F11C57B-95D3-4E67-985F-8A879939AC0A}" presName="sp" presStyleCnt="0"/>
      <dgm:spPr/>
    </dgm:pt>
    <dgm:pt modelId="{9990B7DD-E6F3-4BBD-B946-861385C43F5B}" type="pres">
      <dgm:prSet presAssocID="{B44DB9A3-C375-405F-AA2B-52F5F205EE77}" presName="composite" presStyleCnt="0"/>
      <dgm:spPr/>
    </dgm:pt>
    <dgm:pt modelId="{C5574AE5-C3CD-4175-82E5-41E9286932C1}" type="pres">
      <dgm:prSet presAssocID="{B44DB9A3-C375-405F-AA2B-52F5F205EE77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68E7235-E1B8-4E9F-B816-DEDDE761B973}" type="pres">
      <dgm:prSet presAssocID="{B44DB9A3-C375-405F-AA2B-52F5F205EE77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198B95-427D-4F23-8708-AB6E7E0D86DA}" type="pres">
      <dgm:prSet presAssocID="{7B1F716B-B9B2-4FA5-9065-5D62CC8C8C5F}" presName="sp" presStyleCnt="0"/>
      <dgm:spPr/>
    </dgm:pt>
    <dgm:pt modelId="{890354B5-FE27-4960-9F2A-9C7754F76FA9}" type="pres">
      <dgm:prSet presAssocID="{E241560B-682B-44D7-AE14-D3BA380E0704}" presName="composite" presStyleCnt="0"/>
      <dgm:spPr/>
    </dgm:pt>
    <dgm:pt modelId="{1A052EFB-4877-4697-9BC4-D237BA0C36C0}" type="pres">
      <dgm:prSet presAssocID="{E241560B-682B-44D7-AE14-D3BA380E0704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67A374-56E8-4811-8452-7413C398D86F}" type="pres">
      <dgm:prSet presAssocID="{E241560B-682B-44D7-AE14-D3BA380E0704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2DA8414-F259-47E2-91DC-DEED82650B8B}" type="presOf" srcId="{AB2BF2C2-64D9-404C-93ED-01339AF7271F}" destId="{168E7235-E1B8-4E9F-B816-DEDDE761B973}" srcOrd="0" destOrd="0" presId="urn:microsoft.com/office/officeart/2005/8/layout/chevron2"/>
    <dgm:cxn modelId="{6FDB8F80-4B78-48AB-B0D3-EB5E622794D4}" srcId="{A97E5A3C-1ABF-4B02-9AFA-280BB5A9B825}" destId="{B44DB9A3-C375-405F-AA2B-52F5F205EE77}" srcOrd="1" destOrd="0" parTransId="{799304C8-4F30-4F6A-B1EB-FD1D9A00467B}" sibTransId="{7B1F716B-B9B2-4FA5-9065-5D62CC8C8C5F}"/>
    <dgm:cxn modelId="{CA1AB23B-8D65-40DF-893D-D73417B80823}" type="presOf" srcId="{B44DB9A3-C375-405F-AA2B-52F5F205EE77}" destId="{C5574AE5-C3CD-4175-82E5-41E9286932C1}" srcOrd="0" destOrd="0" presId="urn:microsoft.com/office/officeart/2005/8/layout/chevron2"/>
    <dgm:cxn modelId="{6F695B32-99E5-402C-961A-536E4781A04D}" type="presOf" srcId="{A97E5A3C-1ABF-4B02-9AFA-280BB5A9B825}" destId="{8E8BE2DF-D7B7-4963-B61F-7AB7925D6B33}" srcOrd="0" destOrd="0" presId="urn:microsoft.com/office/officeart/2005/8/layout/chevron2"/>
    <dgm:cxn modelId="{2D03BA75-6C50-426F-8588-BBAB95C81B81}" type="presOf" srcId="{E24130DE-CB67-43E6-ADA1-C9C8B0DB851C}" destId="{350DDF25-8BE6-47EE-A8F2-125DB8597CBA}" srcOrd="0" destOrd="0" presId="urn:microsoft.com/office/officeart/2005/8/layout/chevron2"/>
    <dgm:cxn modelId="{B70A045E-3026-4479-910F-5B4D45992342}" type="presOf" srcId="{B5CF5803-8A1A-428D-9AC2-9F660C3E7CBA}" destId="{168E7235-E1B8-4E9F-B816-DEDDE761B973}" srcOrd="0" destOrd="1" presId="urn:microsoft.com/office/officeart/2005/8/layout/chevron2"/>
    <dgm:cxn modelId="{AB050BBF-D6AA-4843-802A-4E61F367E4EC}" srcId="{E241560B-682B-44D7-AE14-D3BA380E0704}" destId="{E832353A-D183-4C65-9A5D-918B56C2B9E5}" srcOrd="0" destOrd="0" parTransId="{E059BBE4-2E20-4AA7-8F5E-F81013C05EB7}" sibTransId="{36210322-220C-4533-8638-5A2874EB053D}"/>
    <dgm:cxn modelId="{E228331B-A8AF-4612-BD6F-35FE315C99C6}" srcId="{A97E5A3C-1ABF-4B02-9AFA-280BB5A9B825}" destId="{E24130DE-CB67-43E6-ADA1-C9C8B0DB851C}" srcOrd="0" destOrd="0" parTransId="{14581AED-7385-4CCC-8EA4-051E1FAC3782}" sibTransId="{3F11C57B-95D3-4E67-985F-8A879939AC0A}"/>
    <dgm:cxn modelId="{B69700A0-07A8-4222-9E80-F1FF2055CA67}" srcId="{B44DB9A3-C375-405F-AA2B-52F5F205EE77}" destId="{AB2BF2C2-64D9-404C-93ED-01339AF7271F}" srcOrd="0" destOrd="0" parTransId="{D135F3D4-9CA3-435C-A10F-E5C81E2AB2C2}" sibTransId="{6F41F65A-DCB7-40E5-84F0-AC8459D2250A}"/>
    <dgm:cxn modelId="{AE6FD8FE-9AE5-4467-9B54-EE9F90A6C922}" type="presOf" srcId="{CB505AB8-E033-493E-A0A5-F2D3B7373520}" destId="{5B0A0A54-5143-4C3B-B761-F8EA55EA616A}" srcOrd="0" destOrd="1" presId="urn:microsoft.com/office/officeart/2005/8/layout/chevron2"/>
    <dgm:cxn modelId="{63D0A123-EC5A-42CB-8A18-DFA5BD7030E1}" srcId="{A97E5A3C-1ABF-4B02-9AFA-280BB5A9B825}" destId="{E241560B-682B-44D7-AE14-D3BA380E0704}" srcOrd="2" destOrd="0" parTransId="{BC38266A-AC7A-4DCD-9C19-E3516E823C61}" sibTransId="{D90AB61A-3036-43BB-9E61-C0FFA29CC564}"/>
    <dgm:cxn modelId="{02EF490B-3DD8-4C55-99BC-C9EB7244B8DD}" srcId="{E24130DE-CB67-43E6-ADA1-C9C8B0DB851C}" destId="{DB593AD6-4115-4925-B88D-90044219F408}" srcOrd="0" destOrd="0" parTransId="{A49C15E4-2799-411B-A675-935295E2C065}" sibTransId="{F0E18D78-3AA0-47A9-8767-E5672C9C2C12}"/>
    <dgm:cxn modelId="{1599521C-07CD-4707-8253-0517D7F266BF}" srcId="{E24130DE-CB67-43E6-ADA1-C9C8B0DB851C}" destId="{CB505AB8-E033-493E-A0A5-F2D3B7373520}" srcOrd="1" destOrd="0" parTransId="{FEB60961-0D5D-495C-8B3F-89A74FFFC1CC}" sibTransId="{61DA37C2-6E68-40F8-ABDE-E65EDEC0B4BB}"/>
    <dgm:cxn modelId="{04B3D8FA-223B-4CA4-8E5C-77E0EE3C7D9D}" srcId="{B44DB9A3-C375-405F-AA2B-52F5F205EE77}" destId="{B5CF5803-8A1A-428D-9AC2-9F660C3E7CBA}" srcOrd="1" destOrd="0" parTransId="{CA6BA97F-4767-49A9-AC5B-76730C028584}" sibTransId="{DDE3457E-5F75-4569-9768-B128536782D9}"/>
    <dgm:cxn modelId="{EFA99504-2E4E-4129-B62A-21E6C38E08D2}" type="presOf" srcId="{E241560B-682B-44D7-AE14-D3BA380E0704}" destId="{1A052EFB-4877-4697-9BC4-D237BA0C36C0}" srcOrd="0" destOrd="0" presId="urn:microsoft.com/office/officeart/2005/8/layout/chevron2"/>
    <dgm:cxn modelId="{822E259D-8490-424C-A2ED-EFB5B156C426}" type="presOf" srcId="{DB593AD6-4115-4925-B88D-90044219F408}" destId="{5B0A0A54-5143-4C3B-B761-F8EA55EA616A}" srcOrd="0" destOrd="0" presId="urn:microsoft.com/office/officeart/2005/8/layout/chevron2"/>
    <dgm:cxn modelId="{C041C747-9DEB-4031-A9F8-8BF9A22C13AE}" type="presOf" srcId="{E832353A-D183-4C65-9A5D-918B56C2B9E5}" destId="{6067A374-56E8-4811-8452-7413C398D86F}" srcOrd="0" destOrd="0" presId="urn:microsoft.com/office/officeart/2005/8/layout/chevron2"/>
    <dgm:cxn modelId="{540E3425-69F6-40AF-AEF2-919196BDBE75}" type="presParOf" srcId="{8E8BE2DF-D7B7-4963-B61F-7AB7925D6B33}" destId="{3B0CFD48-CD6F-40EB-AC46-FEE4DFCB27D8}" srcOrd="0" destOrd="0" presId="urn:microsoft.com/office/officeart/2005/8/layout/chevron2"/>
    <dgm:cxn modelId="{6840C477-D921-4D0C-ABFF-7ECF7907D967}" type="presParOf" srcId="{3B0CFD48-CD6F-40EB-AC46-FEE4DFCB27D8}" destId="{350DDF25-8BE6-47EE-A8F2-125DB8597CBA}" srcOrd="0" destOrd="0" presId="urn:microsoft.com/office/officeart/2005/8/layout/chevron2"/>
    <dgm:cxn modelId="{04C7250D-CFDB-403D-B0DA-D01A50759F84}" type="presParOf" srcId="{3B0CFD48-CD6F-40EB-AC46-FEE4DFCB27D8}" destId="{5B0A0A54-5143-4C3B-B761-F8EA55EA616A}" srcOrd="1" destOrd="0" presId="urn:microsoft.com/office/officeart/2005/8/layout/chevron2"/>
    <dgm:cxn modelId="{48E4299E-116D-4207-AF21-89B4F5DFE9CA}" type="presParOf" srcId="{8E8BE2DF-D7B7-4963-B61F-7AB7925D6B33}" destId="{E2DDECCA-5983-4C6B-87B1-D79085630F02}" srcOrd="1" destOrd="0" presId="urn:microsoft.com/office/officeart/2005/8/layout/chevron2"/>
    <dgm:cxn modelId="{62A89ECC-6C60-4229-ABB7-EDE1FAAE071F}" type="presParOf" srcId="{8E8BE2DF-D7B7-4963-B61F-7AB7925D6B33}" destId="{9990B7DD-E6F3-4BBD-B946-861385C43F5B}" srcOrd="2" destOrd="0" presId="urn:microsoft.com/office/officeart/2005/8/layout/chevron2"/>
    <dgm:cxn modelId="{CC672DF8-22E8-4829-B58B-64CD1ADC05ED}" type="presParOf" srcId="{9990B7DD-E6F3-4BBD-B946-861385C43F5B}" destId="{C5574AE5-C3CD-4175-82E5-41E9286932C1}" srcOrd="0" destOrd="0" presId="urn:microsoft.com/office/officeart/2005/8/layout/chevron2"/>
    <dgm:cxn modelId="{DC17A527-628B-43C4-ADBC-B704E83FF740}" type="presParOf" srcId="{9990B7DD-E6F3-4BBD-B946-861385C43F5B}" destId="{168E7235-E1B8-4E9F-B816-DEDDE761B973}" srcOrd="1" destOrd="0" presId="urn:microsoft.com/office/officeart/2005/8/layout/chevron2"/>
    <dgm:cxn modelId="{F5707D6C-87F5-4F2E-933A-4C7CB35EE3E4}" type="presParOf" srcId="{8E8BE2DF-D7B7-4963-B61F-7AB7925D6B33}" destId="{8B198B95-427D-4F23-8708-AB6E7E0D86DA}" srcOrd="3" destOrd="0" presId="urn:microsoft.com/office/officeart/2005/8/layout/chevron2"/>
    <dgm:cxn modelId="{3F30B598-869B-40D6-B621-2F84402DDFFB}" type="presParOf" srcId="{8E8BE2DF-D7B7-4963-B61F-7AB7925D6B33}" destId="{890354B5-FE27-4960-9F2A-9C7754F76FA9}" srcOrd="4" destOrd="0" presId="urn:microsoft.com/office/officeart/2005/8/layout/chevron2"/>
    <dgm:cxn modelId="{08EB6B76-A31C-4211-ADD4-98B7E6BE0601}" type="presParOf" srcId="{890354B5-FE27-4960-9F2A-9C7754F76FA9}" destId="{1A052EFB-4877-4697-9BC4-D237BA0C36C0}" srcOrd="0" destOrd="0" presId="urn:microsoft.com/office/officeart/2005/8/layout/chevron2"/>
    <dgm:cxn modelId="{F1F49D86-80BA-423D-B9F7-A9DA7E020EAE}" type="presParOf" srcId="{890354B5-FE27-4960-9F2A-9C7754F76FA9}" destId="{6067A374-56E8-4811-8452-7413C398D86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D28F7B6-D279-4DF2-B38A-9E9DB074DA1F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DE51DF6-0649-4DD7-BFD5-C961BEE30777}">
      <dgm:prSet phldrT="[Text]"/>
      <dgm:spPr/>
      <dgm:t>
        <a:bodyPr/>
        <a:lstStyle/>
        <a:p>
          <a:r>
            <a:rPr lang="en-US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Module 1 (Islamic Banks’ profile &amp; Financial Data )</a:t>
          </a:r>
          <a:endParaRPr lang="en-US" b="1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208C43A-F847-4E97-B922-EE16F7C1E008}" type="parTrans" cxnId="{577E3BAF-EC4E-4846-AD97-C9DB7738C676}">
      <dgm:prSet/>
      <dgm:spPr/>
      <dgm:t>
        <a:bodyPr/>
        <a:lstStyle/>
        <a:p>
          <a:endParaRPr lang="en-US"/>
        </a:p>
      </dgm:t>
    </dgm:pt>
    <dgm:pt modelId="{2358B494-8729-4714-9FE5-6D98840B96AE}" type="sibTrans" cxnId="{577E3BAF-EC4E-4846-AD97-C9DB7738C676}">
      <dgm:prSet/>
      <dgm:spPr/>
      <dgm:t>
        <a:bodyPr/>
        <a:lstStyle/>
        <a:p>
          <a:endParaRPr lang="en-US"/>
        </a:p>
      </dgm:t>
    </dgm:pt>
    <dgm:pt modelId="{13D4F846-C481-4953-8BB7-9607E39766CB}">
      <dgm:prSet phldrT="[Text]"/>
      <dgm:spPr/>
      <dgm:t>
        <a:bodyPr/>
        <a:lstStyle/>
        <a:p>
          <a:r>
            <a:rPr lang="en-US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is primarily a financial database of Islamic banks</a:t>
          </a:r>
          <a:endParaRPr lang="en-US" b="1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EDDE803-2DAA-40DF-B5A3-D3D1AD1EF319}" type="parTrans" cxnId="{10DD519C-CE09-426A-8A75-72B3760AED18}">
      <dgm:prSet/>
      <dgm:spPr/>
      <dgm:t>
        <a:bodyPr/>
        <a:lstStyle/>
        <a:p>
          <a:endParaRPr lang="en-US"/>
        </a:p>
      </dgm:t>
    </dgm:pt>
    <dgm:pt modelId="{97CE3144-7F03-43BA-A183-759138AE773C}" type="sibTrans" cxnId="{10DD519C-CE09-426A-8A75-72B3760AED18}">
      <dgm:prSet/>
      <dgm:spPr/>
      <dgm:t>
        <a:bodyPr/>
        <a:lstStyle/>
        <a:p>
          <a:endParaRPr lang="en-US"/>
        </a:p>
      </dgm:t>
    </dgm:pt>
    <dgm:pt modelId="{EA3A6E50-7AEB-463B-8464-9B1915494AF3}">
      <dgm:prSet phldrT="[Text]"/>
      <dgm:spPr/>
      <dgm:t>
        <a:bodyPr/>
        <a:lstStyle/>
        <a:p>
          <a:r>
            <a:rPr lang="en-US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Module 2 (Directory of other Islamic Financial Institutions )</a:t>
          </a:r>
          <a:endParaRPr lang="en-US" b="1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4EF4CBB-85F4-4F0B-92BC-FA48462BB85A}" type="parTrans" cxnId="{D97ADA80-181E-4ECE-A0DE-F772E18187E5}">
      <dgm:prSet/>
      <dgm:spPr/>
      <dgm:t>
        <a:bodyPr/>
        <a:lstStyle/>
        <a:p>
          <a:endParaRPr lang="en-US"/>
        </a:p>
      </dgm:t>
    </dgm:pt>
    <dgm:pt modelId="{F2F56453-7A55-4E32-B5CA-40FB791CFC3B}" type="sibTrans" cxnId="{D97ADA80-181E-4ECE-A0DE-F772E18187E5}">
      <dgm:prSet/>
      <dgm:spPr/>
      <dgm:t>
        <a:bodyPr/>
        <a:lstStyle/>
        <a:p>
          <a:endParaRPr lang="en-US"/>
        </a:p>
      </dgm:t>
    </dgm:pt>
    <dgm:pt modelId="{50DDC8B7-479C-4BB1-B267-2EE93DDC7B06}">
      <dgm:prSet phldrT="[Text]"/>
      <dgm:spPr/>
      <dgm:t>
        <a:bodyPr/>
        <a:lstStyle/>
        <a:p>
          <a:r>
            <a:rPr lang="en-US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Provide necessary description &amp; information of other Islamic financial institutions </a:t>
          </a:r>
          <a:endParaRPr lang="en-US" b="1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4D647BE-CAE8-4E21-926F-D6D11D30E4A7}" type="parTrans" cxnId="{B7979A02-D6A4-4AB1-8343-8547E6A8375B}">
      <dgm:prSet/>
      <dgm:spPr/>
      <dgm:t>
        <a:bodyPr/>
        <a:lstStyle/>
        <a:p>
          <a:endParaRPr lang="en-US"/>
        </a:p>
      </dgm:t>
    </dgm:pt>
    <dgm:pt modelId="{7F62DF3E-F55E-495D-9DAE-A220CE992771}" type="sibTrans" cxnId="{B7979A02-D6A4-4AB1-8343-8547E6A8375B}">
      <dgm:prSet/>
      <dgm:spPr/>
      <dgm:t>
        <a:bodyPr/>
        <a:lstStyle/>
        <a:p>
          <a:endParaRPr lang="en-US"/>
        </a:p>
      </dgm:t>
    </dgm:pt>
    <dgm:pt modelId="{F05EDBD3-E447-4E9A-B772-9CB8D4421769}">
      <dgm:prSet phldrT="[Text]"/>
      <dgm:spPr/>
      <dgm:t>
        <a:bodyPr/>
        <a:lstStyle/>
        <a:p>
          <a:r>
            <a:rPr lang="en-US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Module 3 (Who’s who Database )</a:t>
          </a:r>
          <a:endParaRPr lang="en-US" b="1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3A92BB3-0DA7-442B-8A28-D1475480D8AF}" type="parTrans" cxnId="{4461F68C-6C8F-4F6B-B790-9B1F3127DE43}">
      <dgm:prSet/>
      <dgm:spPr/>
      <dgm:t>
        <a:bodyPr/>
        <a:lstStyle/>
        <a:p>
          <a:endParaRPr lang="en-US"/>
        </a:p>
      </dgm:t>
    </dgm:pt>
    <dgm:pt modelId="{1C51FC51-B65D-4312-AA79-178089DF46E9}" type="sibTrans" cxnId="{4461F68C-6C8F-4F6B-B790-9B1F3127DE43}">
      <dgm:prSet/>
      <dgm:spPr/>
      <dgm:t>
        <a:bodyPr/>
        <a:lstStyle/>
        <a:p>
          <a:endParaRPr lang="en-US"/>
        </a:p>
      </dgm:t>
    </dgm:pt>
    <dgm:pt modelId="{CDBB3A1A-0DD4-4085-B883-8E647D36D1E4}">
      <dgm:prSet phldrT="[Text]"/>
      <dgm:spPr/>
      <dgm:t>
        <a:bodyPr/>
        <a:lstStyle/>
        <a:p>
          <a:r>
            <a:rPr lang="en-US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contain contact &amp; Biographical information on key scholars &amp; practitioners in Islamic finance and economy. </a:t>
          </a:r>
          <a:endParaRPr lang="en-US" b="1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6D02122-A658-4E20-89CE-5370DD08BD1C}" type="parTrans" cxnId="{8C56FA08-7458-44C1-94C3-4618D4B06D22}">
      <dgm:prSet/>
      <dgm:spPr/>
      <dgm:t>
        <a:bodyPr/>
        <a:lstStyle/>
        <a:p>
          <a:endParaRPr lang="en-US"/>
        </a:p>
      </dgm:t>
    </dgm:pt>
    <dgm:pt modelId="{7DBC4C44-BD97-4227-A656-26EAEEF99045}" type="sibTrans" cxnId="{8C56FA08-7458-44C1-94C3-4618D4B06D22}">
      <dgm:prSet/>
      <dgm:spPr/>
      <dgm:t>
        <a:bodyPr/>
        <a:lstStyle/>
        <a:p>
          <a:endParaRPr lang="en-US"/>
        </a:p>
      </dgm:t>
    </dgm:pt>
    <dgm:pt modelId="{48A00F5C-6ADC-42D0-9067-F87912F71E10}" type="pres">
      <dgm:prSet presAssocID="{AD28F7B6-D279-4DF2-B38A-9E9DB074DA1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258A8F7-375D-45B4-8FD6-13AD29AAE09C}" type="pres">
      <dgm:prSet presAssocID="{9DE51DF6-0649-4DD7-BFD5-C961BEE30777}" presName="linNode" presStyleCnt="0"/>
      <dgm:spPr/>
    </dgm:pt>
    <dgm:pt modelId="{36329DE9-2C55-4A2D-B0FA-07860F9FB2DD}" type="pres">
      <dgm:prSet presAssocID="{9DE51DF6-0649-4DD7-BFD5-C961BEE30777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F2B20E-B4BC-4D16-B609-EBE5AFCEBC5A}" type="pres">
      <dgm:prSet presAssocID="{9DE51DF6-0649-4DD7-BFD5-C961BEE30777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3C1454-D6B2-4718-A221-5C44B1BAD8D4}" type="pres">
      <dgm:prSet presAssocID="{2358B494-8729-4714-9FE5-6D98840B96AE}" presName="sp" presStyleCnt="0"/>
      <dgm:spPr/>
    </dgm:pt>
    <dgm:pt modelId="{EB1E95E5-DC3D-4F0E-9FA4-F91FFE9C1F70}" type="pres">
      <dgm:prSet presAssocID="{EA3A6E50-7AEB-463B-8464-9B1915494AF3}" presName="linNode" presStyleCnt="0"/>
      <dgm:spPr/>
    </dgm:pt>
    <dgm:pt modelId="{69AB8EAB-EFAB-4767-B3D3-C99F47FC7C91}" type="pres">
      <dgm:prSet presAssocID="{EA3A6E50-7AEB-463B-8464-9B1915494AF3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2D9EBD-1B71-4A43-BB57-EB07EDB91591}" type="pres">
      <dgm:prSet presAssocID="{EA3A6E50-7AEB-463B-8464-9B1915494AF3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AAC401-EEDB-4F61-8164-8DFB16FC4827}" type="pres">
      <dgm:prSet presAssocID="{F2F56453-7A55-4E32-B5CA-40FB791CFC3B}" presName="sp" presStyleCnt="0"/>
      <dgm:spPr/>
    </dgm:pt>
    <dgm:pt modelId="{BCC18B1B-096A-4322-8C2D-A700A32EF229}" type="pres">
      <dgm:prSet presAssocID="{F05EDBD3-E447-4E9A-B772-9CB8D4421769}" presName="linNode" presStyleCnt="0"/>
      <dgm:spPr/>
    </dgm:pt>
    <dgm:pt modelId="{1C84CDFA-A541-4D3C-966F-888B8E0FD566}" type="pres">
      <dgm:prSet presAssocID="{F05EDBD3-E447-4E9A-B772-9CB8D4421769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D27F20-ABEA-425B-9334-FE88A893AE9C}" type="pres">
      <dgm:prSet presAssocID="{F05EDBD3-E447-4E9A-B772-9CB8D4421769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08B36C4-5549-401E-AE7D-21616E909266}" type="presOf" srcId="{13D4F846-C481-4953-8BB7-9607E39766CB}" destId="{B2F2B20E-B4BC-4D16-B609-EBE5AFCEBC5A}" srcOrd="0" destOrd="0" presId="urn:microsoft.com/office/officeart/2005/8/layout/vList5"/>
    <dgm:cxn modelId="{4461F68C-6C8F-4F6B-B790-9B1F3127DE43}" srcId="{AD28F7B6-D279-4DF2-B38A-9E9DB074DA1F}" destId="{F05EDBD3-E447-4E9A-B772-9CB8D4421769}" srcOrd="2" destOrd="0" parTransId="{F3A92BB3-0DA7-442B-8A28-D1475480D8AF}" sibTransId="{1C51FC51-B65D-4312-AA79-178089DF46E9}"/>
    <dgm:cxn modelId="{CC5AEDD1-C915-4137-9C1D-6C7BF67A4F2C}" type="presOf" srcId="{EA3A6E50-7AEB-463B-8464-9B1915494AF3}" destId="{69AB8EAB-EFAB-4767-B3D3-C99F47FC7C91}" srcOrd="0" destOrd="0" presId="urn:microsoft.com/office/officeart/2005/8/layout/vList5"/>
    <dgm:cxn modelId="{C510F37D-6249-46BB-AF10-0A8BE3C770E6}" type="presOf" srcId="{9DE51DF6-0649-4DD7-BFD5-C961BEE30777}" destId="{36329DE9-2C55-4A2D-B0FA-07860F9FB2DD}" srcOrd="0" destOrd="0" presId="urn:microsoft.com/office/officeart/2005/8/layout/vList5"/>
    <dgm:cxn modelId="{10DD519C-CE09-426A-8A75-72B3760AED18}" srcId="{9DE51DF6-0649-4DD7-BFD5-C961BEE30777}" destId="{13D4F846-C481-4953-8BB7-9607E39766CB}" srcOrd="0" destOrd="0" parTransId="{CEDDE803-2DAA-40DF-B5A3-D3D1AD1EF319}" sibTransId="{97CE3144-7F03-43BA-A183-759138AE773C}"/>
    <dgm:cxn modelId="{8C56FA08-7458-44C1-94C3-4618D4B06D22}" srcId="{F05EDBD3-E447-4E9A-B772-9CB8D4421769}" destId="{CDBB3A1A-0DD4-4085-B883-8E647D36D1E4}" srcOrd="0" destOrd="0" parTransId="{D6D02122-A658-4E20-89CE-5370DD08BD1C}" sibTransId="{7DBC4C44-BD97-4227-A656-26EAEEF99045}"/>
    <dgm:cxn modelId="{A636E329-D762-4521-B783-ACA6E3A1F3C3}" type="presOf" srcId="{CDBB3A1A-0DD4-4085-B883-8E647D36D1E4}" destId="{00D27F20-ABEA-425B-9334-FE88A893AE9C}" srcOrd="0" destOrd="0" presId="urn:microsoft.com/office/officeart/2005/8/layout/vList5"/>
    <dgm:cxn modelId="{A30B6B51-05D9-4E96-99C0-763D60756514}" type="presOf" srcId="{50DDC8B7-479C-4BB1-B267-2EE93DDC7B06}" destId="{272D9EBD-1B71-4A43-BB57-EB07EDB91591}" srcOrd="0" destOrd="0" presId="urn:microsoft.com/office/officeart/2005/8/layout/vList5"/>
    <dgm:cxn modelId="{C9F0C9D8-1EC7-44AD-A2B9-116A4A75A754}" type="presOf" srcId="{F05EDBD3-E447-4E9A-B772-9CB8D4421769}" destId="{1C84CDFA-A541-4D3C-966F-888B8E0FD566}" srcOrd="0" destOrd="0" presId="urn:microsoft.com/office/officeart/2005/8/layout/vList5"/>
    <dgm:cxn modelId="{D97ADA80-181E-4ECE-A0DE-F772E18187E5}" srcId="{AD28F7B6-D279-4DF2-B38A-9E9DB074DA1F}" destId="{EA3A6E50-7AEB-463B-8464-9B1915494AF3}" srcOrd="1" destOrd="0" parTransId="{14EF4CBB-85F4-4F0B-92BC-FA48462BB85A}" sibTransId="{F2F56453-7A55-4E32-B5CA-40FB791CFC3B}"/>
    <dgm:cxn modelId="{577E3BAF-EC4E-4846-AD97-C9DB7738C676}" srcId="{AD28F7B6-D279-4DF2-B38A-9E9DB074DA1F}" destId="{9DE51DF6-0649-4DD7-BFD5-C961BEE30777}" srcOrd="0" destOrd="0" parTransId="{F208C43A-F847-4E97-B922-EE16F7C1E008}" sibTransId="{2358B494-8729-4714-9FE5-6D98840B96AE}"/>
    <dgm:cxn modelId="{478DCA3B-8944-42E0-B024-C041D50B15C6}" type="presOf" srcId="{AD28F7B6-D279-4DF2-B38A-9E9DB074DA1F}" destId="{48A00F5C-6ADC-42D0-9067-F87912F71E10}" srcOrd="0" destOrd="0" presId="urn:microsoft.com/office/officeart/2005/8/layout/vList5"/>
    <dgm:cxn modelId="{B7979A02-D6A4-4AB1-8343-8547E6A8375B}" srcId="{EA3A6E50-7AEB-463B-8464-9B1915494AF3}" destId="{50DDC8B7-479C-4BB1-B267-2EE93DDC7B06}" srcOrd="0" destOrd="0" parTransId="{24D647BE-CAE8-4E21-926F-D6D11D30E4A7}" sibTransId="{7F62DF3E-F55E-495D-9DAE-A220CE992771}"/>
    <dgm:cxn modelId="{D37C7F47-D391-407F-AB68-070501EB3916}" type="presParOf" srcId="{48A00F5C-6ADC-42D0-9067-F87912F71E10}" destId="{9258A8F7-375D-45B4-8FD6-13AD29AAE09C}" srcOrd="0" destOrd="0" presId="urn:microsoft.com/office/officeart/2005/8/layout/vList5"/>
    <dgm:cxn modelId="{CE1E56FB-990D-476F-B9F6-608BA7EDB329}" type="presParOf" srcId="{9258A8F7-375D-45B4-8FD6-13AD29AAE09C}" destId="{36329DE9-2C55-4A2D-B0FA-07860F9FB2DD}" srcOrd="0" destOrd="0" presId="urn:microsoft.com/office/officeart/2005/8/layout/vList5"/>
    <dgm:cxn modelId="{C6FC7BA9-70C0-455C-B5E7-4BF14AD05268}" type="presParOf" srcId="{9258A8F7-375D-45B4-8FD6-13AD29AAE09C}" destId="{B2F2B20E-B4BC-4D16-B609-EBE5AFCEBC5A}" srcOrd="1" destOrd="0" presId="urn:microsoft.com/office/officeart/2005/8/layout/vList5"/>
    <dgm:cxn modelId="{3EBE10E8-9A49-44C5-9513-3E3C40DC7247}" type="presParOf" srcId="{48A00F5C-6ADC-42D0-9067-F87912F71E10}" destId="{EF3C1454-D6B2-4718-A221-5C44B1BAD8D4}" srcOrd="1" destOrd="0" presId="urn:microsoft.com/office/officeart/2005/8/layout/vList5"/>
    <dgm:cxn modelId="{DDD2B8FE-BCE8-4C76-8899-B422D0374B5A}" type="presParOf" srcId="{48A00F5C-6ADC-42D0-9067-F87912F71E10}" destId="{EB1E95E5-DC3D-4F0E-9FA4-F91FFE9C1F70}" srcOrd="2" destOrd="0" presId="urn:microsoft.com/office/officeart/2005/8/layout/vList5"/>
    <dgm:cxn modelId="{0918C839-D517-455A-88DC-56BC066D43B1}" type="presParOf" srcId="{EB1E95E5-DC3D-4F0E-9FA4-F91FFE9C1F70}" destId="{69AB8EAB-EFAB-4767-B3D3-C99F47FC7C91}" srcOrd="0" destOrd="0" presId="urn:microsoft.com/office/officeart/2005/8/layout/vList5"/>
    <dgm:cxn modelId="{F72B0A1F-5FEB-4A58-BA02-A928E9CFA6CF}" type="presParOf" srcId="{EB1E95E5-DC3D-4F0E-9FA4-F91FFE9C1F70}" destId="{272D9EBD-1B71-4A43-BB57-EB07EDB91591}" srcOrd="1" destOrd="0" presId="urn:microsoft.com/office/officeart/2005/8/layout/vList5"/>
    <dgm:cxn modelId="{57EFF344-3607-4B4B-A723-AA8B9ED28BEE}" type="presParOf" srcId="{48A00F5C-6ADC-42D0-9067-F87912F71E10}" destId="{23AAC401-EEDB-4F61-8164-8DFB16FC4827}" srcOrd="3" destOrd="0" presId="urn:microsoft.com/office/officeart/2005/8/layout/vList5"/>
    <dgm:cxn modelId="{93FC3F27-16E8-4CA8-A937-50D3158BF40B}" type="presParOf" srcId="{48A00F5C-6ADC-42D0-9067-F87912F71E10}" destId="{BCC18B1B-096A-4322-8C2D-A700A32EF229}" srcOrd="4" destOrd="0" presId="urn:microsoft.com/office/officeart/2005/8/layout/vList5"/>
    <dgm:cxn modelId="{0ACC8CB6-177C-45BE-BD86-616CD7EC50A1}" type="presParOf" srcId="{BCC18B1B-096A-4322-8C2D-A700A32EF229}" destId="{1C84CDFA-A541-4D3C-966F-888B8E0FD566}" srcOrd="0" destOrd="0" presId="urn:microsoft.com/office/officeart/2005/8/layout/vList5"/>
    <dgm:cxn modelId="{B98E28D4-ABFC-493F-9D82-B36BEFA149C2}" type="presParOf" srcId="{BCC18B1B-096A-4322-8C2D-A700A32EF229}" destId="{00D27F20-ABEA-425B-9334-FE88A893AE9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D28F7B6-D279-4DF2-B38A-9E9DB074DA1F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DE51DF6-0649-4DD7-BFD5-C961BEE30777}">
      <dgm:prSet phldrT="[Text]"/>
      <dgm:spPr/>
      <dgm:t>
        <a:bodyPr/>
        <a:lstStyle/>
        <a:p>
          <a:r>
            <a:rPr lang="en-US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Module 4 (Islamic Banks’ </a:t>
          </a:r>
          <a:r>
            <a:rPr lang="en-US" b="1" cap="none" spc="0" dirty="0" err="1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Fatawa</a:t>
          </a:r>
          <a:r>
            <a:rPr lang="en-US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 Database )</a:t>
          </a:r>
          <a:endParaRPr lang="en-US" b="1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</a:endParaRPr>
        </a:p>
      </dgm:t>
    </dgm:pt>
    <dgm:pt modelId="{F208C43A-F847-4E97-B922-EE16F7C1E008}" type="parTrans" cxnId="{577E3BAF-EC4E-4846-AD97-C9DB7738C676}">
      <dgm:prSet/>
      <dgm:spPr/>
      <dgm:t>
        <a:bodyPr/>
        <a:lstStyle/>
        <a:p>
          <a:endParaRPr lang="en-US"/>
        </a:p>
      </dgm:t>
    </dgm:pt>
    <dgm:pt modelId="{2358B494-8729-4714-9FE5-6D98840B96AE}" type="sibTrans" cxnId="{577E3BAF-EC4E-4846-AD97-C9DB7738C676}">
      <dgm:prSet/>
      <dgm:spPr/>
      <dgm:t>
        <a:bodyPr/>
        <a:lstStyle/>
        <a:p>
          <a:endParaRPr lang="en-US"/>
        </a:p>
      </dgm:t>
    </dgm:pt>
    <dgm:pt modelId="{13D4F846-C481-4953-8BB7-9607E39766CB}">
      <dgm:prSet phldrT="[Text]"/>
      <dgm:spPr/>
      <dgm:t>
        <a:bodyPr/>
        <a:lstStyle/>
        <a:p>
          <a:r>
            <a:rPr lang="en-US" b="1" strike="noStrike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is mainly a Fatwa database that contain  </a:t>
          </a:r>
          <a:r>
            <a:rPr lang="en-US" b="1" strike="noStrike" cap="none" spc="0" dirty="0" err="1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Shari’a</a:t>
          </a:r>
          <a:r>
            <a:rPr lang="en-US" b="1" strike="noStrike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matters &amp; the rulings of </a:t>
          </a:r>
          <a:r>
            <a:rPr lang="en-US" b="1" strike="noStrike" cap="none" spc="0" dirty="0" err="1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Shari’a</a:t>
          </a:r>
          <a:r>
            <a:rPr lang="en-US" b="1" strike="noStrike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Boards relevant to Islamic banking &amp; finance</a:t>
          </a:r>
          <a:endParaRPr lang="en-US" b="1" strike="noStrike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EDDE803-2DAA-40DF-B5A3-D3D1AD1EF319}" type="parTrans" cxnId="{10DD519C-CE09-426A-8A75-72B3760AED18}">
      <dgm:prSet/>
      <dgm:spPr/>
      <dgm:t>
        <a:bodyPr/>
        <a:lstStyle/>
        <a:p>
          <a:endParaRPr lang="en-US"/>
        </a:p>
      </dgm:t>
    </dgm:pt>
    <dgm:pt modelId="{97CE3144-7F03-43BA-A183-759138AE773C}" type="sibTrans" cxnId="{10DD519C-CE09-426A-8A75-72B3760AED18}">
      <dgm:prSet/>
      <dgm:spPr/>
      <dgm:t>
        <a:bodyPr/>
        <a:lstStyle/>
        <a:p>
          <a:endParaRPr lang="en-US"/>
        </a:p>
      </dgm:t>
    </dgm:pt>
    <dgm:pt modelId="{EA3A6E50-7AEB-463B-8464-9B1915494AF3}">
      <dgm:prSet phldrT="[Text]"/>
      <dgm:spPr/>
      <dgm:t>
        <a:bodyPr/>
        <a:lstStyle/>
        <a:p>
          <a:r>
            <a:rPr lang="en-US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Module 5 (Glossary of Islamic Economic terms )</a:t>
          </a:r>
          <a:endParaRPr lang="en-US" b="1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4EF4CBB-85F4-4F0B-92BC-FA48462BB85A}" type="parTrans" cxnId="{D97ADA80-181E-4ECE-A0DE-F772E18187E5}">
      <dgm:prSet/>
      <dgm:spPr/>
      <dgm:t>
        <a:bodyPr/>
        <a:lstStyle/>
        <a:p>
          <a:endParaRPr lang="en-US"/>
        </a:p>
      </dgm:t>
    </dgm:pt>
    <dgm:pt modelId="{F2F56453-7A55-4E32-B5CA-40FB791CFC3B}" type="sibTrans" cxnId="{D97ADA80-181E-4ECE-A0DE-F772E18187E5}">
      <dgm:prSet/>
      <dgm:spPr/>
      <dgm:t>
        <a:bodyPr/>
        <a:lstStyle/>
        <a:p>
          <a:endParaRPr lang="en-US"/>
        </a:p>
      </dgm:t>
    </dgm:pt>
    <dgm:pt modelId="{50DDC8B7-479C-4BB1-B267-2EE93DDC7B06}">
      <dgm:prSet phldrT="[Text]"/>
      <dgm:spPr/>
      <dgm:t>
        <a:bodyPr/>
        <a:lstStyle/>
        <a:p>
          <a:r>
            <a:rPr lang="en-US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is  a glossary of Islamic economic terms with sufficient description of each term</a:t>
          </a:r>
          <a:endParaRPr lang="en-US" b="1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</a:endParaRPr>
        </a:p>
      </dgm:t>
    </dgm:pt>
    <dgm:pt modelId="{24D647BE-CAE8-4E21-926F-D6D11D30E4A7}" type="parTrans" cxnId="{B7979A02-D6A4-4AB1-8343-8547E6A8375B}">
      <dgm:prSet/>
      <dgm:spPr/>
      <dgm:t>
        <a:bodyPr/>
        <a:lstStyle/>
        <a:p>
          <a:endParaRPr lang="en-US"/>
        </a:p>
      </dgm:t>
    </dgm:pt>
    <dgm:pt modelId="{7F62DF3E-F55E-495D-9DAE-A220CE992771}" type="sibTrans" cxnId="{B7979A02-D6A4-4AB1-8343-8547E6A8375B}">
      <dgm:prSet/>
      <dgm:spPr/>
      <dgm:t>
        <a:bodyPr/>
        <a:lstStyle/>
        <a:p>
          <a:endParaRPr lang="en-US"/>
        </a:p>
      </dgm:t>
    </dgm:pt>
    <dgm:pt modelId="{F05EDBD3-E447-4E9A-B772-9CB8D4421769}">
      <dgm:prSet phldrT="[Text]"/>
      <dgm:spPr/>
      <dgm:t>
        <a:bodyPr/>
        <a:lstStyle/>
        <a:p>
          <a:r>
            <a:rPr lang="en-US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Module 6 (Publication Bibliography Database )</a:t>
          </a:r>
          <a:endParaRPr lang="en-US" b="1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3A92BB3-0DA7-442B-8A28-D1475480D8AF}" type="parTrans" cxnId="{4461F68C-6C8F-4F6B-B790-9B1F3127DE43}">
      <dgm:prSet/>
      <dgm:spPr/>
      <dgm:t>
        <a:bodyPr/>
        <a:lstStyle/>
        <a:p>
          <a:endParaRPr lang="en-US"/>
        </a:p>
      </dgm:t>
    </dgm:pt>
    <dgm:pt modelId="{1C51FC51-B65D-4312-AA79-178089DF46E9}" type="sibTrans" cxnId="{4461F68C-6C8F-4F6B-B790-9B1F3127DE43}">
      <dgm:prSet/>
      <dgm:spPr/>
      <dgm:t>
        <a:bodyPr/>
        <a:lstStyle/>
        <a:p>
          <a:endParaRPr lang="en-US"/>
        </a:p>
      </dgm:t>
    </dgm:pt>
    <dgm:pt modelId="{CDBB3A1A-0DD4-4085-B883-8E647D36D1E4}">
      <dgm:prSet phldrT="[Text]"/>
      <dgm:spPr/>
      <dgm:t>
        <a:bodyPr/>
        <a:lstStyle/>
        <a:p>
          <a:r>
            <a:rPr lang="en-US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is a publication database that contains a bibliography of Islamic economic publications </a:t>
          </a:r>
          <a:endParaRPr lang="en-US" b="1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6D02122-A658-4E20-89CE-5370DD08BD1C}" type="parTrans" cxnId="{8C56FA08-7458-44C1-94C3-4618D4B06D22}">
      <dgm:prSet/>
      <dgm:spPr/>
      <dgm:t>
        <a:bodyPr/>
        <a:lstStyle/>
        <a:p>
          <a:endParaRPr lang="en-US"/>
        </a:p>
      </dgm:t>
    </dgm:pt>
    <dgm:pt modelId="{7DBC4C44-BD97-4227-A656-26EAEEF99045}" type="sibTrans" cxnId="{8C56FA08-7458-44C1-94C3-4618D4B06D22}">
      <dgm:prSet/>
      <dgm:spPr/>
      <dgm:t>
        <a:bodyPr/>
        <a:lstStyle/>
        <a:p>
          <a:endParaRPr lang="en-US"/>
        </a:p>
      </dgm:t>
    </dgm:pt>
    <dgm:pt modelId="{48A00F5C-6ADC-42D0-9067-F87912F71E10}" type="pres">
      <dgm:prSet presAssocID="{AD28F7B6-D279-4DF2-B38A-9E9DB074DA1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258A8F7-375D-45B4-8FD6-13AD29AAE09C}" type="pres">
      <dgm:prSet presAssocID="{9DE51DF6-0649-4DD7-BFD5-C961BEE30777}" presName="linNode" presStyleCnt="0"/>
      <dgm:spPr/>
    </dgm:pt>
    <dgm:pt modelId="{36329DE9-2C55-4A2D-B0FA-07860F9FB2DD}" type="pres">
      <dgm:prSet presAssocID="{9DE51DF6-0649-4DD7-BFD5-C961BEE30777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F2B20E-B4BC-4D16-B609-EBE5AFCEBC5A}" type="pres">
      <dgm:prSet presAssocID="{9DE51DF6-0649-4DD7-BFD5-C961BEE30777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3C1454-D6B2-4718-A221-5C44B1BAD8D4}" type="pres">
      <dgm:prSet presAssocID="{2358B494-8729-4714-9FE5-6D98840B96AE}" presName="sp" presStyleCnt="0"/>
      <dgm:spPr/>
    </dgm:pt>
    <dgm:pt modelId="{EB1E95E5-DC3D-4F0E-9FA4-F91FFE9C1F70}" type="pres">
      <dgm:prSet presAssocID="{EA3A6E50-7AEB-463B-8464-9B1915494AF3}" presName="linNode" presStyleCnt="0"/>
      <dgm:spPr/>
    </dgm:pt>
    <dgm:pt modelId="{69AB8EAB-EFAB-4767-B3D3-C99F47FC7C91}" type="pres">
      <dgm:prSet presAssocID="{EA3A6E50-7AEB-463B-8464-9B1915494AF3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2D9EBD-1B71-4A43-BB57-EB07EDB91591}" type="pres">
      <dgm:prSet presAssocID="{EA3A6E50-7AEB-463B-8464-9B1915494AF3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AAC401-EEDB-4F61-8164-8DFB16FC4827}" type="pres">
      <dgm:prSet presAssocID="{F2F56453-7A55-4E32-B5CA-40FB791CFC3B}" presName="sp" presStyleCnt="0"/>
      <dgm:spPr/>
    </dgm:pt>
    <dgm:pt modelId="{BCC18B1B-096A-4322-8C2D-A700A32EF229}" type="pres">
      <dgm:prSet presAssocID="{F05EDBD3-E447-4E9A-B772-9CB8D4421769}" presName="linNode" presStyleCnt="0"/>
      <dgm:spPr/>
    </dgm:pt>
    <dgm:pt modelId="{1C84CDFA-A541-4D3C-966F-888B8E0FD566}" type="pres">
      <dgm:prSet presAssocID="{F05EDBD3-E447-4E9A-B772-9CB8D4421769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D27F20-ABEA-425B-9334-FE88A893AE9C}" type="pres">
      <dgm:prSet presAssocID="{F05EDBD3-E447-4E9A-B772-9CB8D4421769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EF3B812-8AC6-4CD4-A810-E7D0ABB0AAEE}" type="presOf" srcId="{F05EDBD3-E447-4E9A-B772-9CB8D4421769}" destId="{1C84CDFA-A541-4D3C-966F-888B8E0FD566}" srcOrd="0" destOrd="0" presId="urn:microsoft.com/office/officeart/2005/8/layout/vList5"/>
    <dgm:cxn modelId="{4461F68C-6C8F-4F6B-B790-9B1F3127DE43}" srcId="{AD28F7B6-D279-4DF2-B38A-9E9DB074DA1F}" destId="{F05EDBD3-E447-4E9A-B772-9CB8D4421769}" srcOrd="2" destOrd="0" parTransId="{F3A92BB3-0DA7-442B-8A28-D1475480D8AF}" sibTransId="{1C51FC51-B65D-4312-AA79-178089DF46E9}"/>
    <dgm:cxn modelId="{C3FA6F3C-BBB1-4A46-8EB9-8A601ADFC262}" type="presOf" srcId="{EA3A6E50-7AEB-463B-8464-9B1915494AF3}" destId="{69AB8EAB-EFAB-4767-B3D3-C99F47FC7C91}" srcOrd="0" destOrd="0" presId="urn:microsoft.com/office/officeart/2005/8/layout/vList5"/>
    <dgm:cxn modelId="{B3E53FB7-4F3C-4B9F-9A8A-46655056DF4E}" type="presOf" srcId="{AD28F7B6-D279-4DF2-B38A-9E9DB074DA1F}" destId="{48A00F5C-6ADC-42D0-9067-F87912F71E10}" srcOrd="0" destOrd="0" presId="urn:microsoft.com/office/officeart/2005/8/layout/vList5"/>
    <dgm:cxn modelId="{BF1CB4CA-AF4B-4191-94E7-99D0B992DCC1}" type="presOf" srcId="{9DE51DF6-0649-4DD7-BFD5-C961BEE30777}" destId="{36329DE9-2C55-4A2D-B0FA-07860F9FB2DD}" srcOrd="0" destOrd="0" presId="urn:microsoft.com/office/officeart/2005/8/layout/vList5"/>
    <dgm:cxn modelId="{59B4EE8F-55B8-4A98-B574-52584FC0D678}" type="presOf" srcId="{50DDC8B7-479C-4BB1-B267-2EE93DDC7B06}" destId="{272D9EBD-1B71-4A43-BB57-EB07EDB91591}" srcOrd="0" destOrd="0" presId="urn:microsoft.com/office/officeart/2005/8/layout/vList5"/>
    <dgm:cxn modelId="{10DD519C-CE09-426A-8A75-72B3760AED18}" srcId="{9DE51DF6-0649-4DD7-BFD5-C961BEE30777}" destId="{13D4F846-C481-4953-8BB7-9607E39766CB}" srcOrd="0" destOrd="0" parTransId="{CEDDE803-2DAA-40DF-B5A3-D3D1AD1EF319}" sibTransId="{97CE3144-7F03-43BA-A183-759138AE773C}"/>
    <dgm:cxn modelId="{69E3A293-7657-460E-BB01-5DDCC30132FC}" type="presOf" srcId="{13D4F846-C481-4953-8BB7-9607E39766CB}" destId="{B2F2B20E-B4BC-4D16-B609-EBE5AFCEBC5A}" srcOrd="0" destOrd="0" presId="urn:microsoft.com/office/officeart/2005/8/layout/vList5"/>
    <dgm:cxn modelId="{8C56FA08-7458-44C1-94C3-4618D4B06D22}" srcId="{F05EDBD3-E447-4E9A-B772-9CB8D4421769}" destId="{CDBB3A1A-0DD4-4085-B883-8E647D36D1E4}" srcOrd="0" destOrd="0" parTransId="{D6D02122-A658-4E20-89CE-5370DD08BD1C}" sibTransId="{7DBC4C44-BD97-4227-A656-26EAEEF99045}"/>
    <dgm:cxn modelId="{D97ADA80-181E-4ECE-A0DE-F772E18187E5}" srcId="{AD28F7B6-D279-4DF2-B38A-9E9DB074DA1F}" destId="{EA3A6E50-7AEB-463B-8464-9B1915494AF3}" srcOrd="1" destOrd="0" parTransId="{14EF4CBB-85F4-4F0B-92BC-FA48462BB85A}" sibTransId="{F2F56453-7A55-4E32-B5CA-40FB791CFC3B}"/>
    <dgm:cxn modelId="{8EE7E2E3-78F6-47F4-ABB1-34F8A3590A8D}" type="presOf" srcId="{CDBB3A1A-0DD4-4085-B883-8E647D36D1E4}" destId="{00D27F20-ABEA-425B-9334-FE88A893AE9C}" srcOrd="0" destOrd="0" presId="urn:microsoft.com/office/officeart/2005/8/layout/vList5"/>
    <dgm:cxn modelId="{577E3BAF-EC4E-4846-AD97-C9DB7738C676}" srcId="{AD28F7B6-D279-4DF2-B38A-9E9DB074DA1F}" destId="{9DE51DF6-0649-4DD7-BFD5-C961BEE30777}" srcOrd="0" destOrd="0" parTransId="{F208C43A-F847-4E97-B922-EE16F7C1E008}" sibTransId="{2358B494-8729-4714-9FE5-6D98840B96AE}"/>
    <dgm:cxn modelId="{B7979A02-D6A4-4AB1-8343-8547E6A8375B}" srcId="{EA3A6E50-7AEB-463B-8464-9B1915494AF3}" destId="{50DDC8B7-479C-4BB1-B267-2EE93DDC7B06}" srcOrd="0" destOrd="0" parTransId="{24D647BE-CAE8-4E21-926F-D6D11D30E4A7}" sibTransId="{7F62DF3E-F55E-495D-9DAE-A220CE992771}"/>
    <dgm:cxn modelId="{DAA07CC5-4EEF-4AB0-942D-F6BD39FFEC7B}" type="presParOf" srcId="{48A00F5C-6ADC-42D0-9067-F87912F71E10}" destId="{9258A8F7-375D-45B4-8FD6-13AD29AAE09C}" srcOrd="0" destOrd="0" presId="urn:microsoft.com/office/officeart/2005/8/layout/vList5"/>
    <dgm:cxn modelId="{02967A10-5C8A-4235-B15E-D27150CA433E}" type="presParOf" srcId="{9258A8F7-375D-45B4-8FD6-13AD29AAE09C}" destId="{36329DE9-2C55-4A2D-B0FA-07860F9FB2DD}" srcOrd="0" destOrd="0" presId="urn:microsoft.com/office/officeart/2005/8/layout/vList5"/>
    <dgm:cxn modelId="{E84C8995-72F3-490A-B135-D31F34CE8396}" type="presParOf" srcId="{9258A8F7-375D-45B4-8FD6-13AD29AAE09C}" destId="{B2F2B20E-B4BC-4D16-B609-EBE5AFCEBC5A}" srcOrd="1" destOrd="0" presId="urn:microsoft.com/office/officeart/2005/8/layout/vList5"/>
    <dgm:cxn modelId="{7E186EB0-3302-42A6-B6C6-78054528081B}" type="presParOf" srcId="{48A00F5C-6ADC-42D0-9067-F87912F71E10}" destId="{EF3C1454-D6B2-4718-A221-5C44B1BAD8D4}" srcOrd="1" destOrd="0" presId="urn:microsoft.com/office/officeart/2005/8/layout/vList5"/>
    <dgm:cxn modelId="{3F4C7293-D04F-48E6-85F1-BFB184087227}" type="presParOf" srcId="{48A00F5C-6ADC-42D0-9067-F87912F71E10}" destId="{EB1E95E5-DC3D-4F0E-9FA4-F91FFE9C1F70}" srcOrd="2" destOrd="0" presId="urn:microsoft.com/office/officeart/2005/8/layout/vList5"/>
    <dgm:cxn modelId="{D1F75CF4-416B-422D-9F99-6B93ADE1BCCA}" type="presParOf" srcId="{EB1E95E5-DC3D-4F0E-9FA4-F91FFE9C1F70}" destId="{69AB8EAB-EFAB-4767-B3D3-C99F47FC7C91}" srcOrd="0" destOrd="0" presId="urn:microsoft.com/office/officeart/2005/8/layout/vList5"/>
    <dgm:cxn modelId="{F676853E-E926-43BF-999C-BB9AEB2EF5F9}" type="presParOf" srcId="{EB1E95E5-DC3D-4F0E-9FA4-F91FFE9C1F70}" destId="{272D9EBD-1B71-4A43-BB57-EB07EDB91591}" srcOrd="1" destOrd="0" presId="urn:microsoft.com/office/officeart/2005/8/layout/vList5"/>
    <dgm:cxn modelId="{C288FA4D-246B-453E-8C2E-03B0C345FD34}" type="presParOf" srcId="{48A00F5C-6ADC-42D0-9067-F87912F71E10}" destId="{23AAC401-EEDB-4F61-8164-8DFB16FC4827}" srcOrd="3" destOrd="0" presId="urn:microsoft.com/office/officeart/2005/8/layout/vList5"/>
    <dgm:cxn modelId="{FD7F853C-E0E0-4D03-9204-5FCAC2AE3A0E}" type="presParOf" srcId="{48A00F5C-6ADC-42D0-9067-F87912F71E10}" destId="{BCC18B1B-096A-4322-8C2D-A700A32EF229}" srcOrd="4" destOrd="0" presId="urn:microsoft.com/office/officeart/2005/8/layout/vList5"/>
    <dgm:cxn modelId="{DC872700-EB1B-4DCA-800F-FF4DC88191B9}" type="presParOf" srcId="{BCC18B1B-096A-4322-8C2D-A700A32EF229}" destId="{1C84CDFA-A541-4D3C-966F-888B8E0FD566}" srcOrd="0" destOrd="0" presId="urn:microsoft.com/office/officeart/2005/8/layout/vList5"/>
    <dgm:cxn modelId="{F716CE96-AB06-44A1-A30F-6E6373673A6C}" type="presParOf" srcId="{BCC18B1B-096A-4322-8C2D-A700A32EF229}" destId="{00D27F20-ABEA-425B-9334-FE88A893AE9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D28F7B6-D279-4DF2-B38A-9E9DB074DA1F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DE51DF6-0649-4DD7-BFD5-C961BEE30777}">
      <dgm:prSet phldrT="[Text]"/>
      <dgm:spPr/>
      <dgm:t>
        <a:bodyPr/>
        <a:lstStyle/>
        <a:p>
          <a:r>
            <a:rPr lang="en-US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Module 7 (News Database)</a:t>
          </a:r>
          <a:endParaRPr lang="en-US" b="1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208C43A-F847-4E97-B922-EE16F7C1E008}" type="parTrans" cxnId="{577E3BAF-EC4E-4846-AD97-C9DB7738C676}">
      <dgm:prSet/>
      <dgm:spPr/>
      <dgm:t>
        <a:bodyPr/>
        <a:lstStyle/>
        <a:p>
          <a:endParaRPr lang="en-US"/>
        </a:p>
      </dgm:t>
    </dgm:pt>
    <dgm:pt modelId="{2358B494-8729-4714-9FE5-6D98840B96AE}" type="sibTrans" cxnId="{577E3BAF-EC4E-4846-AD97-C9DB7738C676}">
      <dgm:prSet/>
      <dgm:spPr/>
      <dgm:t>
        <a:bodyPr/>
        <a:lstStyle/>
        <a:p>
          <a:endParaRPr lang="en-US"/>
        </a:p>
      </dgm:t>
    </dgm:pt>
    <dgm:pt modelId="{13D4F846-C481-4953-8BB7-9607E39766CB}">
      <dgm:prSet phldrT="[Text]" custT="1"/>
      <dgm:spPr/>
      <dgm:t>
        <a:bodyPr/>
        <a:lstStyle/>
        <a:p>
          <a:r>
            <a:rPr lang="en-US" sz="18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is a news database which gives information on special reports &amp; important news on Islamic finance &amp; economy. </a:t>
          </a:r>
          <a:endParaRPr lang="en-US" sz="1800" b="1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EDDE803-2DAA-40DF-B5A3-D3D1AD1EF319}" type="parTrans" cxnId="{10DD519C-CE09-426A-8A75-72B3760AED18}">
      <dgm:prSet/>
      <dgm:spPr/>
      <dgm:t>
        <a:bodyPr/>
        <a:lstStyle/>
        <a:p>
          <a:endParaRPr lang="en-US"/>
        </a:p>
      </dgm:t>
    </dgm:pt>
    <dgm:pt modelId="{97CE3144-7F03-43BA-A183-759138AE773C}" type="sibTrans" cxnId="{10DD519C-CE09-426A-8A75-72B3760AED18}">
      <dgm:prSet/>
      <dgm:spPr/>
      <dgm:t>
        <a:bodyPr/>
        <a:lstStyle/>
        <a:p>
          <a:endParaRPr lang="en-US"/>
        </a:p>
      </dgm:t>
    </dgm:pt>
    <dgm:pt modelId="{EA3A6E50-7AEB-463B-8464-9B1915494AF3}">
      <dgm:prSet phldrT="[Text]"/>
      <dgm:spPr/>
      <dgm:t>
        <a:bodyPr/>
        <a:lstStyle/>
        <a:p>
          <a:r>
            <a:rPr lang="en-US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Module 8 (Events Database )</a:t>
          </a:r>
          <a:endParaRPr lang="en-US" b="1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4EF4CBB-85F4-4F0B-92BC-FA48462BB85A}" type="parTrans" cxnId="{D97ADA80-181E-4ECE-A0DE-F772E18187E5}">
      <dgm:prSet/>
      <dgm:spPr/>
      <dgm:t>
        <a:bodyPr/>
        <a:lstStyle/>
        <a:p>
          <a:endParaRPr lang="en-US"/>
        </a:p>
      </dgm:t>
    </dgm:pt>
    <dgm:pt modelId="{F2F56453-7A55-4E32-B5CA-40FB791CFC3B}" type="sibTrans" cxnId="{D97ADA80-181E-4ECE-A0DE-F772E18187E5}">
      <dgm:prSet/>
      <dgm:spPr/>
      <dgm:t>
        <a:bodyPr/>
        <a:lstStyle/>
        <a:p>
          <a:endParaRPr lang="en-US"/>
        </a:p>
      </dgm:t>
    </dgm:pt>
    <dgm:pt modelId="{50DDC8B7-479C-4BB1-B267-2EE93DDC7B06}">
      <dgm:prSet phldrT="[Text]" custT="1"/>
      <dgm:spPr/>
      <dgm:t>
        <a:bodyPr/>
        <a:lstStyle/>
        <a:p>
          <a:r>
            <a:rPr lang="en-US" sz="18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is an events database that provides information on necessary events such as seminars &amp; conferences. </a:t>
          </a:r>
          <a:endParaRPr lang="en-US" sz="1600" dirty="0"/>
        </a:p>
      </dgm:t>
    </dgm:pt>
    <dgm:pt modelId="{24D647BE-CAE8-4E21-926F-D6D11D30E4A7}" type="parTrans" cxnId="{B7979A02-D6A4-4AB1-8343-8547E6A8375B}">
      <dgm:prSet/>
      <dgm:spPr/>
      <dgm:t>
        <a:bodyPr/>
        <a:lstStyle/>
        <a:p>
          <a:endParaRPr lang="en-US"/>
        </a:p>
      </dgm:t>
    </dgm:pt>
    <dgm:pt modelId="{7F62DF3E-F55E-495D-9DAE-A220CE992771}" type="sibTrans" cxnId="{B7979A02-D6A4-4AB1-8343-8547E6A8375B}">
      <dgm:prSet/>
      <dgm:spPr/>
      <dgm:t>
        <a:bodyPr/>
        <a:lstStyle/>
        <a:p>
          <a:endParaRPr lang="en-US"/>
        </a:p>
      </dgm:t>
    </dgm:pt>
    <dgm:pt modelId="{F05EDBD3-E447-4E9A-B772-9CB8D4421769}">
      <dgm:prSet phldrT="[Text]"/>
      <dgm:spPr/>
      <dgm:t>
        <a:bodyPr/>
        <a:lstStyle/>
        <a:p>
          <a:r>
            <a:rPr lang="en-US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Module 9 (Discussion Forum )</a:t>
          </a:r>
          <a:endParaRPr lang="en-US" b="1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3A92BB3-0DA7-442B-8A28-D1475480D8AF}" type="parTrans" cxnId="{4461F68C-6C8F-4F6B-B790-9B1F3127DE43}">
      <dgm:prSet/>
      <dgm:spPr/>
      <dgm:t>
        <a:bodyPr/>
        <a:lstStyle/>
        <a:p>
          <a:endParaRPr lang="en-US"/>
        </a:p>
      </dgm:t>
    </dgm:pt>
    <dgm:pt modelId="{1C51FC51-B65D-4312-AA79-178089DF46E9}" type="sibTrans" cxnId="{4461F68C-6C8F-4F6B-B790-9B1F3127DE43}">
      <dgm:prSet/>
      <dgm:spPr/>
      <dgm:t>
        <a:bodyPr/>
        <a:lstStyle/>
        <a:p>
          <a:endParaRPr lang="en-US"/>
        </a:p>
      </dgm:t>
    </dgm:pt>
    <dgm:pt modelId="{CDBB3A1A-0DD4-4085-B883-8E647D36D1E4}">
      <dgm:prSet phldrT="[Text]"/>
      <dgm:spPr/>
      <dgm:t>
        <a:bodyPr/>
        <a:lstStyle/>
        <a:p>
          <a:endParaRPr lang="en-US" sz="1600" dirty="0"/>
        </a:p>
      </dgm:t>
    </dgm:pt>
    <dgm:pt modelId="{D6D02122-A658-4E20-89CE-5370DD08BD1C}" type="parTrans" cxnId="{8C56FA08-7458-44C1-94C3-4618D4B06D22}">
      <dgm:prSet/>
      <dgm:spPr/>
      <dgm:t>
        <a:bodyPr/>
        <a:lstStyle/>
        <a:p>
          <a:endParaRPr lang="en-US"/>
        </a:p>
      </dgm:t>
    </dgm:pt>
    <dgm:pt modelId="{7DBC4C44-BD97-4227-A656-26EAEEF99045}" type="sibTrans" cxnId="{8C56FA08-7458-44C1-94C3-4618D4B06D22}">
      <dgm:prSet/>
      <dgm:spPr/>
      <dgm:t>
        <a:bodyPr/>
        <a:lstStyle/>
        <a:p>
          <a:endParaRPr lang="en-US"/>
        </a:p>
      </dgm:t>
    </dgm:pt>
    <dgm:pt modelId="{F85092E8-0BC4-4BDB-BCCC-5A1B6890F938}">
      <dgm:prSet custT="1"/>
      <dgm:spPr/>
      <dgm:t>
        <a:bodyPr/>
        <a:lstStyle/>
        <a:p>
          <a:r>
            <a:rPr lang="en-US" sz="18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is discussion forum which is dedicated to promote the sharing &amp; exchange of ideas and knowledge among the users of the system.</a:t>
          </a:r>
          <a:endParaRPr lang="en-US" sz="1800" b="1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79D77B6-8C74-4D51-8CD5-A678A36F3A3E}" type="parTrans" cxnId="{43D8245B-E53F-42A3-85F0-94ED053C8D96}">
      <dgm:prSet/>
      <dgm:spPr/>
      <dgm:t>
        <a:bodyPr/>
        <a:lstStyle/>
        <a:p>
          <a:endParaRPr lang="en-US"/>
        </a:p>
      </dgm:t>
    </dgm:pt>
    <dgm:pt modelId="{DEC59A82-18AF-457B-9D57-C66AB943E667}" type="sibTrans" cxnId="{43D8245B-E53F-42A3-85F0-94ED053C8D96}">
      <dgm:prSet/>
      <dgm:spPr/>
      <dgm:t>
        <a:bodyPr/>
        <a:lstStyle/>
        <a:p>
          <a:endParaRPr lang="en-US"/>
        </a:p>
      </dgm:t>
    </dgm:pt>
    <dgm:pt modelId="{48A00F5C-6ADC-42D0-9067-F87912F71E10}" type="pres">
      <dgm:prSet presAssocID="{AD28F7B6-D279-4DF2-B38A-9E9DB074DA1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258A8F7-375D-45B4-8FD6-13AD29AAE09C}" type="pres">
      <dgm:prSet presAssocID="{9DE51DF6-0649-4DD7-BFD5-C961BEE30777}" presName="linNode" presStyleCnt="0"/>
      <dgm:spPr/>
    </dgm:pt>
    <dgm:pt modelId="{36329DE9-2C55-4A2D-B0FA-07860F9FB2DD}" type="pres">
      <dgm:prSet presAssocID="{9DE51DF6-0649-4DD7-BFD5-C961BEE30777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F2B20E-B4BC-4D16-B609-EBE5AFCEBC5A}" type="pres">
      <dgm:prSet presAssocID="{9DE51DF6-0649-4DD7-BFD5-C961BEE30777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3C1454-D6B2-4718-A221-5C44B1BAD8D4}" type="pres">
      <dgm:prSet presAssocID="{2358B494-8729-4714-9FE5-6D98840B96AE}" presName="sp" presStyleCnt="0"/>
      <dgm:spPr/>
    </dgm:pt>
    <dgm:pt modelId="{EB1E95E5-DC3D-4F0E-9FA4-F91FFE9C1F70}" type="pres">
      <dgm:prSet presAssocID="{EA3A6E50-7AEB-463B-8464-9B1915494AF3}" presName="linNode" presStyleCnt="0"/>
      <dgm:spPr/>
    </dgm:pt>
    <dgm:pt modelId="{69AB8EAB-EFAB-4767-B3D3-C99F47FC7C91}" type="pres">
      <dgm:prSet presAssocID="{EA3A6E50-7AEB-463B-8464-9B1915494AF3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2D9EBD-1B71-4A43-BB57-EB07EDB91591}" type="pres">
      <dgm:prSet presAssocID="{EA3A6E50-7AEB-463B-8464-9B1915494AF3}" presName="descendantText" presStyleLbl="alignAccFollowNode1" presStyleIdx="1" presStyleCnt="3" custLinFactNeighborY="-1606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AAC401-EEDB-4F61-8164-8DFB16FC4827}" type="pres">
      <dgm:prSet presAssocID="{F2F56453-7A55-4E32-B5CA-40FB791CFC3B}" presName="sp" presStyleCnt="0"/>
      <dgm:spPr/>
    </dgm:pt>
    <dgm:pt modelId="{BCC18B1B-096A-4322-8C2D-A700A32EF229}" type="pres">
      <dgm:prSet presAssocID="{F05EDBD3-E447-4E9A-B772-9CB8D4421769}" presName="linNode" presStyleCnt="0"/>
      <dgm:spPr/>
    </dgm:pt>
    <dgm:pt modelId="{1C84CDFA-A541-4D3C-966F-888B8E0FD566}" type="pres">
      <dgm:prSet presAssocID="{F05EDBD3-E447-4E9A-B772-9CB8D4421769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D27F20-ABEA-425B-9334-FE88A893AE9C}" type="pres">
      <dgm:prSet presAssocID="{F05EDBD3-E447-4E9A-B772-9CB8D4421769}" presName="descendantText" presStyleLbl="alignAccFollowNode1" presStyleIdx="2" presStyleCnt="3" custLinFactNeighborY="-2567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3D8245B-E53F-42A3-85F0-94ED053C8D96}" srcId="{F05EDBD3-E447-4E9A-B772-9CB8D4421769}" destId="{F85092E8-0BC4-4BDB-BCCC-5A1B6890F938}" srcOrd="1" destOrd="0" parTransId="{179D77B6-8C74-4D51-8CD5-A678A36F3A3E}" sibTransId="{DEC59A82-18AF-457B-9D57-C66AB943E667}"/>
    <dgm:cxn modelId="{2AB59833-2180-4DFD-9E05-3277BCFB8C5A}" type="presOf" srcId="{AD28F7B6-D279-4DF2-B38A-9E9DB074DA1F}" destId="{48A00F5C-6ADC-42D0-9067-F87912F71E10}" srcOrd="0" destOrd="0" presId="urn:microsoft.com/office/officeart/2005/8/layout/vList5"/>
    <dgm:cxn modelId="{4461F68C-6C8F-4F6B-B790-9B1F3127DE43}" srcId="{AD28F7B6-D279-4DF2-B38A-9E9DB074DA1F}" destId="{F05EDBD3-E447-4E9A-B772-9CB8D4421769}" srcOrd="2" destOrd="0" parTransId="{F3A92BB3-0DA7-442B-8A28-D1475480D8AF}" sibTransId="{1C51FC51-B65D-4312-AA79-178089DF46E9}"/>
    <dgm:cxn modelId="{10DD519C-CE09-426A-8A75-72B3760AED18}" srcId="{9DE51DF6-0649-4DD7-BFD5-C961BEE30777}" destId="{13D4F846-C481-4953-8BB7-9607E39766CB}" srcOrd="0" destOrd="0" parTransId="{CEDDE803-2DAA-40DF-B5A3-D3D1AD1EF319}" sibTransId="{97CE3144-7F03-43BA-A183-759138AE773C}"/>
    <dgm:cxn modelId="{8C56FA08-7458-44C1-94C3-4618D4B06D22}" srcId="{F05EDBD3-E447-4E9A-B772-9CB8D4421769}" destId="{CDBB3A1A-0DD4-4085-B883-8E647D36D1E4}" srcOrd="0" destOrd="0" parTransId="{D6D02122-A658-4E20-89CE-5370DD08BD1C}" sibTransId="{7DBC4C44-BD97-4227-A656-26EAEEF99045}"/>
    <dgm:cxn modelId="{21611FB4-180B-4736-A2DB-D591D8D52691}" type="presOf" srcId="{13D4F846-C481-4953-8BB7-9607E39766CB}" destId="{B2F2B20E-B4BC-4D16-B609-EBE5AFCEBC5A}" srcOrd="0" destOrd="0" presId="urn:microsoft.com/office/officeart/2005/8/layout/vList5"/>
    <dgm:cxn modelId="{018F6739-4F92-4884-9F65-735EBAB10332}" type="presOf" srcId="{EA3A6E50-7AEB-463B-8464-9B1915494AF3}" destId="{69AB8EAB-EFAB-4767-B3D3-C99F47FC7C91}" srcOrd="0" destOrd="0" presId="urn:microsoft.com/office/officeart/2005/8/layout/vList5"/>
    <dgm:cxn modelId="{AB5B458A-2BCF-47C2-903F-B6941C195CCD}" type="presOf" srcId="{F05EDBD3-E447-4E9A-B772-9CB8D4421769}" destId="{1C84CDFA-A541-4D3C-966F-888B8E0FD566}" srcOrd="0" destOrd="0" presId="urn:microsoft.com/office/officeart/2005/8/layout/vList5"/>
    <dgm:cxn modelId="{8A7CDF8C-6C9D-4064-895C-E6B3C1951735}" type="presOf" srcId="{CDBB3A1A-0DD4-4085-B883-8E647D36D1E4}" destId="{00D27F20-ABEA-425B-9334-FE88A893AE9C}" srcOrd="0" destOrd="0" presId="urn:microsoft.com/office/officeart/2005/8/layout/vList5"/>
    <dgm:cxn modelId="{30B16048-6FEF-47BE-A738-E3E5F17B7254}" type="presOf" srcId="{50DDC8B7-479C-4BB1-B267-2EE93DDC7B06}" destId="{272D9EBD-1B71-4A43-BB57-EB07EDB91591}" srcOrd="0" destOrd="0" presId="urn:microsoft.com/office/officeart/2005/8/layout/vList5"/>
    <dgm:cxn modelId="{957A5ABB-C967-4F4D-9015-57F9006726A1}" type="presOf" srcId="{9DE51DF6-0649-4DD7-BFD5-C961BEE30777}" destId="{36329DE9-2C55-4A2D-B0FA-07860F9FB2DD}" srcOrd="0" destOrd="0" presId="urn:microsoft.com/office/officeart/2005/8/layout/vList5"/>
    <dgm:cxn modelId="{D97ADA80-181E-4ECE-A0DE-F772E18187E5}" srcId="{AD28F7B6-D279-4DF2-B38A-9E9DB074DA1F}" destId="{EA3A6E50-7AEB-463B-8464-9B1915494AF3}" srcOrd="1" destOrd="0" parTransId="{14EF4CBB-85F4-4F0B-92BC-FA48462BB85A}" sibTransId="{F2F56453-7A55-4E32-B5CA-40FB791CFC3B}"/>
    <dgm:cxn modelId="{577E3BAF-EC4E-4846-AD97-C9DB7738C676}" srcId="{AD28F7B6-D279-4DF2-B38A-9E9DB074DA1F}" destId="{9DE51DF6-0649-4DD7-BFD5-C961BEE30777}" srcOrd="0" destOrd="0" parTransId="{F208C43A-F847-4E97-B922-EE16F7C1E008}" sibTransId="{2358B494-8729-4714-9FE5-6D98840B96AE}"/>
    <dgm:cxn modelId="{B7979A02-D6A4-4AB1-8343-8547E6A8375B}" srcId="{EA3A6E50-7AEB-463B-8464-9B1915494AF3}" destId="{50DDC8B7-479C-4BB1-B267-2EE93DDC7B06}" srcOrd="0" destOrd="0" parTransId="{24D647BE-CAE8-4E21-926F-D6D11D30E4A7}" sibTransId="{7F62DF3E-F55E-495D-9DAE-A220CE992771}"/>
    <dgm:cxn modelId="{2E2CA32C-3371-4E8A-87C2-103045104896}" type="presOf" srcId="{F85092E8-0BC4-4BDB-BCCC-5A1B6890F938}" destId="{00D27F20-ABEA-425B-9334-FE88A893AE9C}" srcOrd="0" destOrd="1" presId="urn:microsoft.com/office/officeart/2005/8/layout/vList5"/>
    <dgm:cxn modelId="{22445950-8D89-476D-B283-BC767C75AC20}" type="presParOf" srcId="{48A00F5C-6ADC-42D0-9067-F87912F71E10}" destId="{9258A8F7-375D-45B4-8FD6-13AD29AAE09C}" srcOrd="0" destOrd="0" presId="urn:microsoft.com/office/officeart/2005/8/layout/vList5"/>
    <dgm:cxn modelId="{BE8D86AE-31AF-497D-BE72-B2AEC7DEFEDE}" type="presParOf" srcId="{9258A8F7-375D-45B4-8FD6-13AD29AAE09C}" destId="{36329DE9-2C55-4A2D-B0FA-07860F9FB2DD}" srcOrd="0" destOrd="0" presId="urn:microsoft.com/office/officeart/2005/8/layout/vList5"/>
    <dgm:cxn modelId="{AF5FDBFD-69C5-4AE4-89F5-0E6ABBBE95DE}" type="presParOf" srcId="{9258A8F7-375D-45B4-8FD6-13AD29AAE09C}" destId="{B2F2B20E-B4BC-4D16-B609-EBE5AFCEBC5A}" srcOrd="1" destOrd="0" presId="urn:microsoft.com/office/officeart/2005/8/layout/vList5"/>
    <dgm:cxn modelId="{757FEAC5-2597-4940-9F65-91AF5B1802DA}" type="presParOf" srcId="{48A00F5C-6ADC-42D0-9067-F87912F71E10}" destId="{EF3C1454-D6B2-4718-A221-5C44B1BAD8D4}" srcOrd="1" destOrd="0" presId="urn:microsoft.com/office/officeart/2005/8/layout/vList5"/>
    <dgm:cxn modelId="{4B76B782-6ED6-4358-9D59-C0C60128ABCD}" type="presParOf" srcId="{48A00F5C-6ADC-42D0-9067-F87912F71E10}" destId="{EB1E95E5-DC3D-4F0E-9FA4-F91FFE9C1F70}" srcOrd="2" destOrd="0" presId="urn:microsoft.com/office/officeart/2005/8/layout/vList5"/>
    <dgm:cxn modelId="{AC6D43DB-4963-4C3B-BE79-93EF98E5696B}" type="presParOf" srcId="{EB1E95E5-DC3D-4F0E-9FA4-F91FFE9C1F70}" destId="{69AB8EAB-EFAB-4767-B3D3-C99F47FC7C91}" srcOrd="0" destOrd="0" presId="urn:microsoft.com/office/officeart/2005/8/layout/vList5"/>
    <dgm:cxn modelId="{C32843C6-A8B6-4CA4-B40E-5FBC82AC405B}" type="presParOf" srcId="{EB1E95E5-DC3D-4F0E-9FA4-F91FFE9C1F70}" destId="{272D9EBD-1B71-4A43-BB57-EB07EDB91591}" srcOrd="1" destOrd="0" presId="urn:microsoft.com/office/officeart/2005/8/layout/vList5"/>
    <dgm:cxn modelId="{280C7DF3-B1DC-4C75-8058-42F91C042E9B}" type="presParOf" srcId="{48A00F5C-6ADC-42D0-9067-F87912F71E10}" destId="{23AAC401-EEDB-4F61-8164-8DFB16FC4827}" srcOrd="3" destOrd="0" presId="urn:microsoft.com/office/officeart/2005/8/layout/vList5"/>
    <dgm:cxn modelId="{AB3A73E3-658F-4BCB-B2FB-5D7BD82D8818}" type="presParOf" srcId="{48A00F5C-6ADC-42D0-9067-F87912F71E10}" destId="{BCC18B1B-096A-4322-8C2D-A700A32EF229}" srcOrd="4" destOrd="0" presId="urn:microsoft.com/office/officeart/2005/8/layout/vList5"/>
    <dgm:cxn modelId="{C969BC5A-BA8E-4140-B566-9741139A5717}" type="presParOf" srcId="{BCC18B1B-096A-4322-8C2D-A700A32EF229}" destId="{1C84CDFA-A541-4D3C-966F-888B8E0FD566}" srcOrd="0" destOrd="0" presId="urn:microsoft.com/office/officeart/2005/8/layout/vList5"/>
    <dgm:cxn modelId="{B48BC65B-735C-4505-ABB2-B2FA23D92DB0}" type="presParOf" srcId="{BCC18B1B-096A-4322-8C2D-A700A32EF229}" destId="{00D27F20-ABEA-425B-9334-FE88A893AE9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54A96D3-1071-4B0A-B665-44EF26399CE1}" type="doc">
      <dgm:prSet loTypeId="urn:microsoft.com/office/officeart/2005/8/layout/default#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F5BE53A-85B1-4138-8937-629E7B1D3BD8}">
      <dgm:prSet phldrT="[Text]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Generate a variety of bank or group of banks time series reports from the financial database of the bank(s). </a:t>
          </a:r>
          <a:endParaRPr lang="en-US" b="1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</a:endParaRPr>
        </a:p>
      </dgm:t>
    </dgm:pt>
    <dgm:pt modelId="{F3DB0DEB-A155-46DA-B840-F6676D9ACAC5}" type="parTrans" cxnId="{0AF64474-2931-4FDA-B309-47080BFAAF71}">
      <dgm:prSet/>
      <dgm:spPr/>
      <dgm:t>
        <a:bodyPr/>
        <a:lstStyle/>
        <a:p>
          <a:endParaRPr lang="en-US"/>
        </a:p>
      </dgm:t>
    </dgm:pt>
    <dgm:pt modelId="{55CCFA12-C01B-4090-8375-5305A7D1846F}" type="sibTrans" cxnId="{0AF64474-2931-4FDA-B309-47080BFAAF71}">
      <dgm:prSet/>
      <dgm:spPr/>
      <dgm:t>
        <a:bodyPr/>
        <a:lstStyle/>
        <a:p>
          <a:endParaRPr lang="en-US"/>
        </a:p>
      </dgm:t>
    </dgm:pt>
    <dgm:pt modelId="{4906AA73-74AF-4072-A754-FE45805311FB}">
      <dgm:prSet phldrT="[Text]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Contain information about foreign exchange rates and it has exchange rate conversion capability. </a:t>
          </a:r>
          <a:endParaRPr lang="en-US" b="1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5F3FF74-D384-48D3-8BE7-45D51F6929BF}" type="parTrans" cxnId="{B1081A25-3848-4F36-8E9E-392A9A7BA369}">
      <dgm:prSet/>
      <dgm:spPr/>
      <dgm:t>
        <a:bodyPr/>
        <a:lstStyle/>
        <a:p>
          <a:endParaRPr lang="en-US"/>
        </a:p>
      </dgm:t>
    </dgm:pt>
    <dgm:pt modelId="{67F6E160-6AF7-46E3-A03A-7B2620352F7D}" type="sibTrans" cxnId="{B1081A25-3848-4F36-8E9E-392A9A7BA369}">
      <dgm:prSet/>
      <dgm:spPr/>
      <dgm:t>
        <a:bodyPr/>
        <a:lstStyle/>
        <a:p>
          <a:endParaRPr lang="en-US"/>
        </a:p>
      </dgm:t>
    </dgm:pt>
    <dgm:pt modelId="{88C5106C-7E52-42C9-81C6-77F2D2181220}">
      <dgm:prSet phldrT="[Text]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Produce financial ratios  from the analyzed financial data of the bank (s). </a:t>
          </a:r>
          <a:endParaRPr lang="en-US" b="1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CBBD850-BA9B-4D06-ADB7-402FF9E22FC2}" type="parTrans" cxnId="{FE456B3F-BD21-4B3F-A14F-EA50F3F3402F}">
      <dgm:prSet/>
      <dgm:spPr/>
      <dgm:t>
        <a:bodyPr/>
        <a:lstStyle/>
        <a:p>
          <a:endParaRPr lang="en-US"/>
        </a:p>
      </dgm:t>
    </dgm:pt>
    <dgm:pt modelId="{0F053157-D518-4901-9457-B6ACCCAA9752}" type="sibTrans" cxnId="{FE456B3F-BD21-4B3F-A14F-EA50F3F3402F}">
      <dgm:prSet/>
      <dgm:spPr/>
      <dgm:t>
        <a:bodyPr/>
        <a:lstStyle/>
        <a:p>
          <a:endParaRPr lang="en-US"/>
        </a:p>
      </dgm:t>
    </dgm:pt>
    <dgm:pt modelId="{EFA76C7E-9AE8-4180-8E3A-C012B35ADB57}">
      <dgm:prSet phldrT="[Text]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Provide information about rating agencies &amp; rating reports of the banks. </a:t>
          </a:r>
          <a:endParaRPr lang="en-US" b="1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</a:endParaRPr>
        </a:p>
      </dgm:t>
    </dgm:pt>
    <dgm:pt modelId="{4AA2CDA5-6E55-4E46-A1EF-021C11CC54D7}" type="parTrans" cxnId="{24AC5318-C29D-493F-A7B9-87F18974970F}">
      <dgm:prSet/>
      <dgm:spPr/>
      <dgm:t>
        <a:bodyPr/>
        <a:lstStyle/>
        <a:p>
          <a:endParaRPr lang="en-US"/>
        </a:p>
      </dgm:t>
    </dgm:pt>
    <dgm:pt modelId="{205E45AE-20B5-4BA4-8921-377AA0F7F01F}" type="sibTrans" cxnId="{24AC5318-C29D-493F-A7B9-87F18974970F}">
      <dgm:prSet/>
      <dgm:spPr/>
      <dgm:t>
        <a:bodyPr/>
        <a:lstStyle/>
        <a:p>
          <a:endParaRPr lang="en-US"/>
        </a:p>
      </dgm:t>
    </dgm:pt>
    <dgm:pt modelId="{8F6477DC-35BA-4343-9A1B-B693D8EC1E72}">
      <dgm:prSet phldrT="[Text]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Generate Financial reports which include Concentration of economic Sectors , Growth Rate by bank/year, Islamic Modes of Finance, Industry Financial  highlights and etc.   </a:t>
          </a:r>
          <a:endParaRPr lang="en-US" b="1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75D700D-B724-4016-9F25-0FEA7937F2B0}" type="parTrans" cxnId="{3F9A0FC0-40F5-46BC-8441-89AEE4E1BDF1}">
      <dgm:prSet/>
      <dgm:spPr/>
      <dgm:t>
        <a:bodyPr/>
        <a:lstStyle/>
        <a:p>
          <a:endParaRPr lang="en-US"/>
        </a:p>
      </dgm:t>
    </dgm:pt>
    <dgm:pt modelId="{062E517D-9D32-4E93-944D-962EB390054E}" type="sibTrans" cxnId="{3F9A0FC0-40F5-46BC-8441-89AEE4E1BDF1}">
      <dgm:prSet/>
      <dgm:spPr/>
      <dgm:t>
        <a:bodyPr/>
        <a:lstStyle/>
        <a:p>
          <a:endParaRPr lang="en-US"/>
        </a:p>
      </dgm:t>
    </dgm:pt>
    <dgm:pt modelId="{7F8818E1-0A00-45D2-9C72-3E18AA26C81F}" type="pres">
      <dgm:prSet presAssocID="{954A96D3-1071-4B0A-B665-44EF26399CE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EDE028F-D119-4851-9A2E-46A3CE321C4C}" type="pres">
      <dgm:prSet presAssocID="{3F5BE53A-85B1-4138-8937-629E7B1D3BD8}" presName="node" presStyleLbl="node1" presStyleIdx="0" presStyleCnt="5" custScaleX="142106" custLinFactNeighborX="-9959" custLinFactNeighborY="-7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BF34FA-DEDC-4DBB-BE09-8919F48C848D}" type="pres">
      <dgm:prSet presAssocID="{55CCFA12-C01B-4090-8375-5305A7D1846F}" presName="sibTrans" presStyleCnt="0"/>
      <dgm:spPr/>
    </dgm:pt>
    <dgm:pt modelId="{4CB0BF93-3C00-4FCC-8935-89FC61C7EC56}" type="pres">
      <dgm:prSet presAssocID="{8F6477DC-35BA-4343-9A1B-B693D8EC1E72}" presName="node" presStyleLbl="node1" presStyleIdx="1" presStyleCnt="5" custScaleX="140012" custLinFactNeighborX="-18052" custLinFactNeighborY="-7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5B1F2F-64A5-4D02-8155-81D414165AAF}" type="pres">
      <dgm:prSet presAssocID="{062E517D-9D32-4E93-944D-962EB390054E}" presName="sibTrans" presStyleCnt="0"/>
      <dgm:spPr/>
    </dgm:pt>
    <dgm:pt modelId="{3C9FC2AF-D4C0-496B-9884-3DE983AC0B3A}" type="pres">
      <dgm:prSet presAssocID="{EFA76C7E-9AE8-4180-8E3A-C012B35ADB57}" presName="node" presStyleLbl="node1" presStyleIdx="2" presStyleCnt="5" custScaleX="142106" custLinFactNeighborX="-6958" custLinFactNeighborY="-1669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3A4CBD-C002-479A-9421-960EDF1F3472}" type="pres">
      <dgm:prSet presAssocID="{205E45AE-20B5-4BA4-8921-377AA0F7F01F}" presName="sibTrans" presStyleCnt="0"/>
      <dgm:spPr/>
    </dgm:pt>
    <dgm:pt modelId="{C17A672B-9C6E-4B50-AFE6-1F620A892A53}" type="pres">
      <dgm:prSet presAssocID="{4906AA73-74AF-4072-A754-FE45805311FB}" presName="node" presStyleLbl="node1" presStyleIdx="3" presStyleCnt="5" custScaleX="140107" custScaleY="100000" custLinFactNeighborX="-18005" custLinFactNeighborY="-1669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29E5A4-A2DB-4A14-8A08-FEAE424A5A63}" type="pres">
      <dgm:prSet presAssocID="{67F6E160-6AF7-46E3-A03A-7B2620352F7D}" presName="sibTrans" presStyleCnt="0"/>
      <dgm:spPr/>
    </dgm:pt>
    <dgm:pt modelId="{A00C1038-E6B5-4350-AE88-3805A52EE5F9}" type="pres">
      <dgm:prSet presAssocID="{88C5106C-7E52-42C9-81C6-77F2D2181220}" presName="node" presStyleLbl="node1" presStyleIdx="4" presStyleCnt="5" custLinFactNeighborX="-10025" custLinFactNeighborY="-333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4AC5318-C29D-493F-A7B9-87F18974970F}" srcId="{954A96D3-1071-4B0A-B665-44EF26399CE1}" destId="{EFA76C7E-9AE8-4180-8E3A-C012B35ADB57}" srcOrd="2" destOrd="0" parTransId="{4AA2CDA5-6E55-4E46-A1EF-021C11CC54D7}" sibTransId="{205E45AE-20B5-4BA4-8921-377AA0F7F01F}"/>
    <dgm:cxn modelId="{2EF415D2-56E0-4568-81A8-696FC5722E57}" type="presOf" srcId="{8F6477DC-35BA-4343-9A1B-B693D8EC1E72}" destId="{4CB0BF93-3C00-4FCC-8935-89FC61C7EC56}" srcOrd="0" destOrd="0" presId="urn:microsoft.com/office/officeart/2005/8/layout/default#3"/>
    <dgm:cxn modelId="{251EC262-4C71-4F0F-9E30-82118B64B424}" type="presOf" srcId="{4906AA73-74AF-4072-A754-FE45805311FB}" destId="{C17A672B-9C6E-4B50-AFE6-1F620A892A53}" srcOrd="0" destOrd="0" presId="urn:microsoft.com/office/officeart/2005/8/layout/default#3"/>
    <dgm:cxn modelId="{3F9A0FC0-40F5-46BC-8441-89AEE4E1BDF1}" srcId="{954A96D3-1071-4B0A-B665-44EF26399CE1}" destId="{8F6477DC-35BA-4343-9A1B-B693D8EC1E72}" srcOrd="1" destOrd="0" parTransId="{F75D700D-B724-4016-9F25-0FEA7937F2B0}" sibTransId="{062E517D-9D32-4E93-944D-962EB390054E}"/>
    <dgm:cxn modelId="{6D5E43DA-24B5-4BBB-BB31-8D50C5E2E9B3}" type="presOf" srcId="{954A96D3-1071-4B0A-B665-44EF26399CE1}" destId="{7F8818E1-0A00-45D2-9C72-3E18AA26C81F}" srcOrd="0" destOrd="0" presId="urn:microsoft.com/office/officeart/2005/8/layout/default#3"/>
    <dgm:cxn modelId="{C8204F65-7D16-4FD5-9EA0-CA650A609D7D}" type="presOf" srcId="{EFA76C7E-9AE8-4180-8E3A-C012B35ADB57}" destId="{3C9FC2AF-D4C0-496B-9884-3DE983AC0B3A}" srcOrd="0" destOrd="0" presId="urn:microsoft.com/office/officeart/2005/8/layout/default#3"/>
    <dgm:cxn modelId="{B1081A25-3848-4F36-8E9E-392A9A7BA369}" srcId="{954A96D3-1071-4B0A-B665-44EF26399CE1}" destId="{4906AA73-74AF-4072-A754-FE45805311FB}" srcOrd="3" destOrd="0" parTransId="{95F3FF74-D384-48D3-8BE7-45D51F6929BF}" sibTransId="{67F6E160-6AF7-46E3-A03A-7B2620352F7D}"/>
    <dgm:cxn modelId="{0AF64474-2931-4FDA-B309-47080BFAAF71}" srcId="{954A96D3-1071-4B0A-B665-44EF26399CE1}" destId="{3F5BE53A-85B1-4138-8937-629E7B1D3BD8}" srcOrd="0" destOrd="0" parTransId="{F3DB0DEB-A155-46DA-B840-F6676D9ACAC5}" sibTransId="{55CCFA12-C01B-4090-8375-5305A7D1846F}"/>
    <dgm:cxn modelId="{FE456B3F-BD21-4B3F-A14F-EA50F3F3402F}" srcId="{954A96D3-1071-4B0A-B665-44EF26399CE1}" destId="{88C5106C-7E52-42C9-81C6-77F2D2181220}" srcOrd="4" destOrd="0" parTransId="{ACBBD850-BA9B-4D06-ADB7-402FF9E22FC2}" sibTransId="{0F053157-D518-4901-9457-B6ACCCAA9752}"/>
    <dgm:cxn modelId="{B700B332-0C33-4FB3-9113-D54EEBDADDA6}" type="presOf" srcId="{88C5106C-7E52-42C9-81C6-77F2D2181220}" destId="{A00C1038-E6B5-4350-AE88-3805A52EE5F9}" srcOrd="0" destOrd="0" presId="urn:microsoft.com/office/officeart/2005/8/layout/default#3"/>
    <dgm:cxn modelId="{A7622776-044A-4183-9EDD-21F6562081C6}" type="presOf" srcId="{3F5BE53A-85B1-4138-8937-629E7B1D3BD8}" destId="{CEDE028F-D119-4851-9A2E-46A3CE321C4C}" srcOrd="0" destOrd="0" presId="urn:microsoft.com/office/officeart/2005/8/layout/default#3"/>
    <dgm:cxn modelId="{BD389FE7-CE94-4C3A-BEC5-5BA2DEE67082}" type="presParOf" srcId="{7F8818E1-0A00-45D2-9C72-3E18AA26C81F}" destId="{CEDE028F-D119-4851-9A2E-46A3CE321C4C}" srcOrd="0" destOrd="0" presId="urn:microsoft.com/office/officeart/2005/8/layout/default#3"/>
    <dgm:cxn modelId="{62BD66BF-7345-48DE-8A74-7729A2AF1CC2}" type="presParOf" srcId="{7F8818E1-0A00-45D2-9C72-3E18AA26C81F}" destId="{89BF34FA-DEDC-4DBB-BE09-8919F48C848D}" srcOrd="1" destOrd="0" presId="urn:microsoft.com/office/officeart/2005/8/layout/default#3"/>
    <dgm:cxn modelId="{4C9446C7-BE1A-47B4-A4C3-2C1F0171B227}" type="presParOf" srcId="{7F8818E1-0A00-45D2-9C72-3E18AA26C81F}" destId="{4CB0BF93-3C00-4FCC-8935-89FC61C7EC56}" srcOrd="2" destOrd="0" presId="urn:microsoft.com/office/officeart/2005/8/layout/default#3"/>
    <dgm:cxn modelId="{2E8AB3CD-2E61-47E8-B711-5175A8CFA2FB}" type="presParOf" srcId="{7F8818E1-0A00-45D2-9C72-3E18AA26C81F}" destId="{8E5B1F2F-64A5-4D02-8155-81D414165AAF}" srcOrd="3" destOrd="0" presId="urn:microsoft.com/office/officeart/2005/8/layout/default#3"/>
    <dgm:cxn modelId="{2ABFAD6B-A8DB-4ED0-80E7-B2567BD42002}" type="presParOf" srcId="{7F8818E1-0A00-45D2-9C72-3E18AA26C81F}" destId="{3C9FC2AF-D4C0-496B-9884-3DE983AC0B3A}" srcOrd="4" destOrd="0" presId="urn:microsoft.com/office/officeart/2005/8/layout/default#3"/>
    <dgm:cxn modelId="{406795A3-B7C9-4F91-9171-D876DF6A6DE4}" type="presParOf" srcId="{7F8818E1-0A00-45D2-9C72-3E18AA26C81F}" destId="{503A4CBD-C002-479A-9421-960EDF1F3472}" srcOrd="5" destOrd="0" presId="urn:microsoft.com/office/officeart/2005/8/layout/default#3"/>
    <dgm:cxn modelId="{7525F49F-C94B-4A15-9C5B-11162EA3059F}" type="presParOf" srcId="{7F8818E1-0A00-45D2-9C72-3E18AA26C81F}" destId="{C17A672B-9C6E-4B50-AFE6-1F620A892A53}" srcOrd="6" destOrd="0" presId="urn:microsoft.com/office/officeart/2005/8/layout/default#3"/>
    <dgm:cxn modelId="{E40C564B-8A7E-4218-9DC8-7C9B5D600004}" type="presParOf" srcId="{7F8818E1-0A00-45D2-9C72-3E18AA26C81F}" destId="{BC29E5A4-A2DB-4A14-8A08-FEAE424A5A63}" srcOrd="7" destOrd="0" presId="urn:microsoft.com/office/officeart/2005/8/layout/default#3"/>
    <dgm:cxn modelId="{5EBFEA2E-E473-44EA-9E67-28C6CDF5AECE}" type="presParOf" srcId="{7F8818E1-0A00-45D2-9C72-3E18AA26C81F}" destId="{A00C1038-E6B5-4350-AE88-3805A52EE5F9}" srcOrd="8" destOrd="0" presId="urn:microsoft.com/office/officeart/2005/8/layout/default#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35954EE-DB5B-4051-84E6-85710FF978E1}" type="doc">
      <dgm:prSet loTypeId="urn:microsoft.com/office/officeart/2005/8/layout/default#4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2BE321E-E1E9-42F0-893F-3F3C86421FA0}">
      <dgm:prSet phldrT="[Text]" custT="1"/>
      <dgm:spPr/>
      <dgm:t>
        <a:bodyPr/>
        <a:lstStyle/>
        <a:p>
          <a:endParaRPr lang="en-US" sz="1500" dirty="0" smtClean="0">
            <a:solidFill>
              <a:schemeClr val="accent2">
                <a:lumMod val="20000"/>
                <a:lumOff val="80000"/>
              </a:schemeClr>
            </a:solidFill>
          </a:endParaRPr>
        </a:p>
        <a:p>
          <a:r>
            <a:rPr lang="en-US" sz="1800" b="1" cap="none" spc="0" dirty="0" smtClean="0">
              <a:ln w="1905"/>
              <a:solidFill>
                <a:schemeClr val="accent2">
                  <a:lumMod val="40000"/>
                  <a:lumOff val="60000"/>
                </a:schemeClr>
              </a:solidFill>
              <a:effectLst/>
            </a:rPr>
            <a:t>Islamic Financial Institutions</a:t>
          </a:r>
          <a:endParaRPr lang="en-US" sz="1800" b="1" cap="none" spc="0" dirty="0" smtClean="0">
            <a:ln w="1905"/>
            <a:solidFill>
              <a:schemeClr val="accent2">
                <a:lumMod val="40000"/>
                <a:lumOff val="60000"/>
              </a:schemeClr>
            </a:soli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</a:endParaRPr>
        </a:p>
        <a:p>
          <a:endParaRPr lang="en-US" sz="1800" b="1" cap="none" spc="0" dirty="0">
            <a:ln w="1905"/>
            <a:solidFill>
              <a:schemeClr val="accent2">
                <a:lumMod val="20000"/>
                <a:lumOff val="80000"/>
              </a:schemeClr>
            </a:soli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</a:endParaRPr>
        </a:p>
      </dgm:t>
    </dgm:pt>
    <dgm:pt modelId="{0E860176-DBA7-4289-B141-A8A597438B53}" type="parTrans" cxnId="{5DE8F86A-D417-47E5-B52D-EAC0F4CF1C70}">
      <dgm:prSet/>
      <dgm:spPr/>
      <dgm:t>
        <a:bodyPr/>
        <a:lstStyle/>
        <a:p>
          <a:endParaRPr lang="en-US"/>
        </a:p>
      </dgm:t>
    </dgm:pt>
    <dgm:pt modelId="{4B175870-E3A9-4D15-BE3E-7690F6C00C53}" type="sibTrans" cxnId="{5DE8F86A-D417-47E5-B52D-EAC0F4CF1C70}">
      <dgm:prSet/>
      <dgm:spPr/>
      <dgm:t>
        <a:bodyPr/>
        <a:lstStyle/>
        <a:p>
          <a:endParaRPr lang="en-US"/>
        </a:p>
      </dgm:t>
    </dgm:pt>
    <dgm:pt modelId="{5DA64FEA-AC6B-4DDE-832F-529E881B4F94}">
      <dgm:prSet phldrT="[Text]" custT="1"/>
      <dgm:spPr/>
      <dgm:t>
        <a:bodyPr/>
        <a:lstStyle/>
        <a:p>
          <a:r>
            <a:rPr lang="en-US" sz="1800" b="1" cap="none" spc="0" dirty="0" smtClean="0">
              <a:ln w="1905"/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Shareholders, Creditors &amp; Investors</a:t>
          </a:r>
          <a:endParaRPr lang="en-US" sz="1800" b="1" cap="none" spc="0" dirty="0">
            <a:ln w="1905"/>
            <a:solidFill>
              <a:schemeClr val="accent2">
                <a:lumMod val="40000"/>
                <a:lumOff val="6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A046DC-7DCD-4E06-A629-3A140047ADEE}" type="parTrans" cxnId="{888C32B3-AF90-42D6-907E-5A26A99B1D44}">
      <dgm:prSet/>
      <dgm:spPr/>
      <dgm:t>
        <a:bodyPr/>
        <a:lstStyle/>
        <a:p>
          <a:endParaRPr lang="en-US"/>
        </a:p>
      </dgm:t>
    </dgm:pt>
    <dgm:pt modelId="{B9288E9F-23F5-4E27-BFA5-32E514A19BE1}" type="sibTrans" cxnId="{888C32B3-AF90-42D6-907E-5A26A99B1D44}">
      <dgm:prSet/>
      <dgm:spPr/>
      <dgm:t>
        <a:bodyPr/>
        <a:lstStyle/>
        <a:p>
          <a:endParaRPr lang="en-US"/>
        </a:p>
      </dgm:t>
    </dgm:pt>
    <dgm:pt modelId="{120BE8AA-6A30-4480-A797-D87B7BAA4CD7}">
      <dgm:prSet phldrT="[Text]"/>
      <dgm:spPr/>
      <dgm:t>
        <a:bodyPr/>
        <a:lstStyle/>
        <a:p>
          <a:r>
            <a:rPr lang="en-US" b="1" cap="none" spc="0" dirty="0" smtClean="0">
              <a:ln w="1905"/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Management</a:t>
          </a:r>
          <a:endParaRPr lang="en-US" b="1" cap="none" spc="0" dirty="0">
            <a:ln w="1905"/>
            <a:solidFill>
              <a:schemeClr val="accent2">
                <a:lumMod val="40000"/>
                <a:lumOff val="6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E992C7D-7B0C-46E9-AF36-C92834F54C56}" type="parTrans" cxnId="{EDD7B8C9-FDBF-4976-BB22-1468427EC1C8}">
      <dgm:prSet/>
      <dgm:spPr/>
      <dgm:t>
        <a:bodyPr/>
        <a:lstStyle/>
        <a:p>
          <a:endParaRPr lang="en-US"/>
        </a:p>
      </dgm:t>
    </dgm:pt>
    <dgm:pt modelId="{926E3ADB-F0DF-4B84-8393-D977B31D87AE}" type="sibTrans" cxnId="{EDD7B8C9-FDBF-4976-BB22-1468427EC1C8}">
      <dgm:prSet/>
      <dgm:spPr/>
      <dgm:t>
        <a:bodyPr/>
        <a:lstStyle/>
        <a:p>
          <a:endParaRPr lang="en-US"/>
        </a:p>
      </dgm:t>
    </dgm:pt>
    <dgm:pt modelId="{4AEDC765-AD26-4734-BFED-91196679523D}">
      <dgm:prSet phldrT="[Text]"/>
      <dgm:spPr/>
      <dgm:t>
        <a:bodyPr/>
        <a:lstStyle/>
        <a:p>
          <a:r>
            <a:rPr lang="en-US" b="1" cap="none" spc="0" dirty="0" smtClean="0">
              <a:ln w="1905"/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Researchers &amp; Scholars</a:t>
          </a:r>
          <a:endParaRPr lang="en-US" b="1" cap="none" spc="0" dirty="0">
            <a:ln w="1905"/>
            <a:solidFill>
              <a:schemeClr val="accent2">
                <a:lumMod val="40000"/>
                <a:lumOff val="60000"/>
              </a:schemeClr>
            </a:soli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</a:endParaRPr>
        </a:p>
      </dgm:t>
    </dgm:pt>
    <dgm:pt modelId="{FAB8593A-92E4-4379-B49D-360C01C7796B}" type="parTrans" cxnId="{EF460C64-8E80-4F95-B9C7-97C2A59879E1}">
      <dgm:prSet/>
      <dgm:spPr/>
      <dgm:t>
        <a:bodyPr/>
        <a:lstStyle/>
        <a:p>
          <a:endParaRPr lang="en-US"/>
        </a:p>
      </dgm:t>
    </dgm:pt>
    <dgm:pt modelId="{664CBDD1-EB31-45B8-8CF8-806BCEE55558}" type="sibTrans" cxnId="{EF460C64-8E80-4F95-B9C7-97C2A59879E1}">
      <dgm:prSet/>
      <dgm:spPr/>
      <dgm:t>
        <a:bodyPr/>
        <a:lstStyle/>
        <a:p>
          <a:endParaRPr lang="en-US"/>
        </a:p>
      </dgm:t>
    </dgm:pt>
    <dgm:pt modelId="{61CD33CC-9181-49A3-873F-27981ABFA33B}">
      <dgm:prSet phldrT="[Text]"/>
      <dgm:spPr/>
      <dgm:t>
        <a:bodyPr/>
        <a:lstStyle/>
        <a:p>
          <a:r>
            <a:rPr lang="en-US" b="1" cap="none" spc="0" dirty="0" smtClean="0">
              <a:ln w="1905"/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Academicians &amp; Students</a:t>
          </a:r>
          <a:endParaRPr lang="en-US" dirty="0">
            <a:solidFill>
              <a:schemeClr val="accent2">
                <a:lumMod val="40000"/>
                <a:lumOff val="6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CF4FC7A-04E9-4890-A6A3-BE939B7246B9}" type="parTrans" cxnId="{10EDC918-76A6-4F57-83BA-5291998A3B5B}">
      <dgm:prSet/>
      <dgm:spPr/>
      <dgm:t>
        <a:bodyPr/>
        <a:lstStyle/>
        <a:p>
          <a:endParaRPr lang="en-US"/>
        </a:p>
      </dgm:t>
    </dgm:pt>
    <dgm:pt modelId="{56EA03DB-E87F-4E77-B1D2-7A442C454C9B}" type="sibTrans" cxnId="{10EDC918-76A6-4F57-83BA-5291998A3B5B}">
      <dgm:prSet/>
      <dgm:spPr/>
      <dgm:t>
        <a:bodyPr/>
        <a:lstStyle/>
        <a:p>
          <a:endParaRPr lang="en-US"/>
        </a:p>
      </dgm:t>
    </dgm:pt>
    <dgm:pt modelId="{80E0512E-C8CE-43A0-8E55-513FA013313F}">
      <dgm:prSet phldrT="[Text]"/>
      <dgm:spPr/>
      <dgm:t>
        <a:bodyPr/>
        <a:lstStyle/>
        <a:p>
          <a:r>
            <a:rPr lang="en-US" b="1" cap="none" spc="0" dirty="0" smtClean="0">
              <a:ln w="1905"/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Industry professionals</a:t>
          </a:r>
          <a:endParaRPr lang="en-US" b="1" cap="none" spc="0" dirty="0">
            <a:ln w="1905"/>
            <a:solidFill>
              <a:schemeClr val="accent2">
                <a:lumMod val="40000"/>
                <a:lumOff val="6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4B2A4F4-3FBA-466D-9FA1-F8019001D8BC}" type="parTrans" cxnId="{E99156A3-3E2F-4CB4-ACBA-FF8A05ED579C}">
      <dgm:prSet/>
      <dgm:spPr/>
      <dgm:t>
        <a:bodyPr/>
        <a:lstStyle/>
        <a:p>
          <a:endParaRPr lang="en-US"/>
        </a:p>
      </dgm:t>
    </dgm:pt>
    <dgm:pt modelId="{49ABC285-EA8F-43EC-BEEE-E3CA070DCA2C}" type="sibTrans" cxnId="{E99156A3-3E2F-4CB4-ACBA-FF8A05ED579C}">
      <dgm:prSet/>
      <dgm:spPr/>
      <dgm:t>
        <a:bodyPr/>
        <a:lstStyle/>
        <a:p>
          <a:endParaRPr lang="en-US"/>
        </a:p>
      </dgm:t>
    </dgm:pt>
    <dgm:pt modelId="{1BDAA553-2F3D-426F-9386-C6A3C47E0082}">
      <dgm:prSet phldrT="[Text]" custT="1"/>
      <dgm:spPr/>
      <dgm:t>
        <a:bodyPr/>
        <a:lstStyle/>
        <a:p>
          <a:pPr algn="ctr"/>
          <a:r>
            <a:rPr lang="en-US" sz="1800" b="1" cap="none" spc="0" dirty="0" smtClean="0">
              <a:ln w="1905"/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Monetary agencies ( CB, IMF, IFSB, AAOIFI, IILM,UAB, etc). </a:t>
          </a:r>
          <a:endParaRPr lang="en-US" sz="1800" b="1" cap="none" spc="0" dirty="0">
            <a:ln w="1905"/>
            <a:solidFill>
              <a:schemeClr val="accent2">
                <a:lumMod val="40000"/>
                <a:lumOff val="6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63CAD43-520B-49CA-B88D-6E0A2E926CC3}" type="parTrans" cxnId="{A9B71878-8874-4847-A9E6-63A51DCCA194}">
      <dgm:prSet/>
      <dgm:spPr/>
      <dgm:t>
        <a:bodyPr/>
        <a:lstStyle/>
        <a:p>
          <a:endParaRPr lang="en-US"/>
        </a:p>
      </dgm:t>
    </dgm:pt>
    <dgm:pt modelId="{4AF06340-B5DA-475D-AD19-50725420FC8B}" type="sibTrans" cxnId="{A9B71878-8874-4847-A9E6-63A51DCCA194}">
      <dgm:prSet/>
      <dgm:spPr/>
      <dgm:t>
        <a:bodyPr/>
        <a:lstStyle/>
        <a:p>
          <a:endParaRPr lang="en-US"/>
        </a:p>
      </dgm:t>
    </dgm:pt>
    <dgm:pt modelId="{27D9B0DA-D359-4788-8145-1AFD964B121F}" type="pres">
      <dgm:prSet presAssocID="{935954EE-DB5B-4051-84E6-85710FF978E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F9DFD07-892A-4BA2-9FF8-FF5A8CADF718}" type="pres">
      <dgm:prSet presAssocID="{D2BE321E-E1E9-42F0-893F-3F3C86421FA0}" presName="node" presStyleLbl="node1" presStyleIdx="0" presStyleCnt="7" custScaleY="10000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A04D62-C242-4F2D-97CA-A340CEE75A4C}" type="pres">
      <dgm:prSet presAssocID="{4B175870-E3A9-4D15-BE3E-7690F6C00C53}" presName="sibTrans" presStyleCnt="0"/>
      <dgm:spPr/>
    </dgm:pt>
    <dgm:pt modelId="{19B69A66-D0B1-4D1C-91CD-A98F46B1A936}" type="pres">
      <dgm:prSet presAssocID="{5DA64FEA-AC6B-4DDE-832F-529E881B4F94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1D0800-B613-478F-8D0D-4F345A086BDD}" type="pres">
      <dgm:prSet presAssocID="{B9288E9F-23F5-4E27-BFA5-32E514A19BE1}" presName="sibTrans" presStyleCnt="0"/>
      <dgm:spPr/>
    </dgm:pt>
    <dgm:pt modelId="{4FE9BC07-BD1D-465D-9CD1-22F5DBF42B3F}" type="pres">
      <dgm:prSet presAssocID="{120BE8AA-6A30-4480-A797-D87B7BAA4CD7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D851A3-AB10-42AB-B1C2-C08775265DEB}" type="pres">
      <dgm:prSet presAssocID="{926E3ADB-F0DF-4B84-8393-D977B31D87AE}" presName="sibTrans" presStyleCnt="0"/>
      <dgm:spPr/>
    </dgm:pt>
    <dgm:pt modelId="{C6E7AAFD-7642-40CB-83F9-88A7152F0811}" type="pres">
      <dgm:prSet presAssocID="{4AEDC765-AD26-4734-BFED-91196679523D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97AFBAF-F291-443C-9BC2-52352FCB87BD}" type="pres">
      <dgm:prSet presAssocID="{664CBDD1-EB31-45B8-8CF8-806BCEE55558}" presName="sibTrans" presStyleCnt="0"/>
      <dgm:spPr/>
    </dgm:pt>
    <dgm:pt modelId="{E8401D96-DA0B-4BC2-85DA-41012FA45252}" type="pres">
      <dgm:prSet presAssocID="{61CD33CC-9181-49A3-873F-27981ABFA33B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68E1A0-6280-47F6-B258-BB751F7AFF8A}" type="pres">
      <dgm:prSet presAssocID="{56EA03DB-E87F-4E77-B1D2-7A442C454C9B}" presName="sibTrans" presStyleCnt="0"/>
      <dgm:spPr/>
    </dgm:pt>
    <dgm:pt modelId="{C115DF00-2035-4D91-A8B6-E03B258C889E}" type="pres">
      <dgm:prSet presAssocID="{80E0512E-C8CE-43A0-8E55-513FA013313F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1C016A-318B-4F61-AA67-C8312380214D}" type="pres">
      <dgm:prSet presAssocID="{49ABC285-EA8F-43EC-BEEE-E3CA070DCA2C}" presName="sibTrans" presStyleCnt="0"/>
      <dgm:spPr/>
    </dgm:pt>
    <dgm:pt modelId="{661D3B20-6BAD-41E5-86CD-0BC21B5A55F3}" type="pres">
      <dgm:prSet presAssocID="{1BDAA553-2F3D-426F-9386-C6A3C47E0082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DD7B8C9-FDBF-4976-BB22-1468427EC1C8}" srcId="{935954EE-DB5B-4051-84E6-85710FF978E1}" destId="{120BE8AA-6A30-4480-A797-D87B7BAA4CD7}" srcOrd="2" destOrd="0" parTransId="{DE992C7D-7B0C-46E9-AF36-C92834F54C56}" sibTransId="{926E3ADB-F0DF-4B84-8393-D977B31D87AE}"/>
    <dgm:cxn modelId="{5DE8F86A-D417-47E5-B52D-EAC0F4CF1C70}" srcId="{935954EE-DB5B-4051-84E6-85710FF978E1}" destId="{D2BE321E-E1E9-42F0-893F-3F3C86421FA0}" srcOrd="0" destOrd="0" parTransId="{0E860176-DBA7-4289-B141-A8A597438B53}" sibTransId="{4B175870-E3A9-4D15-BE3E-7690F6C00C53}"/>
    <dgm:cxn modelId="{90CE246C-78B3-4064-AE38-25F58997EDA0}" type="presOf" srcId="{120BE8AA-6A30-4480-A797-D87B7BAA4CD7}" destId="{4FE9BC07-BD1D-465D-9CD1-22F5DBF42B3F}" srcOrd="0" destOrd="0" presId="urn:microsoft.com/office/officeart/2005/8/layout/default#4"/>
    <dgm:cxn modelId="{CA07D98C-AC42-4A80-9D32-5B096B559991}" type="presOf" srcId="{5DA64FEA-AC6B-4DDE-832F-529E881B4F94}" destId="{19B69A66-D0B1-4D1C-91CD-A98F46B1A936}" srcOrd="0" destOrd="0" presId="urn:microsoft.com/office/officeart/2005/8/layout/default#4"/>
    <dgm:cxn modelId="{A9B71878-8874-4847-A9E6-63A51DCCA194}" srcId="{935954EE-DB5B-4051-84E6-85710FF978E1}" destId="{1BDAA553-2F3D-426F-9386-C6A3C47E0082}" srcOrd="6" destOrd="0" parTransId="{963CAD43-520B-49CA-B88D-6E0A2E926CC3}" sibTransId="{4AF06340-B5DA-475D-AD19-50725420FC8B}"/>
    <dgm:cxn modelId="{10EDC918-76A6-4F57-83BA-5291998A3B5B}" srcId="{935954EE-DB5B-4051-84E6-85710FF978E1}" destId="{61CD33CC-9181-49A3-873F-27981ABFA33B}" srcOrd="4" destOrd="0" parTransId="{2CF4FC7A-04E9-4890-A6A3-BE939B7246B9}" sibTransId="{56EA03DB-E87F-4E77-B1D2-7A442C454C9B}"/>
    <dgm:cxn modelId="{3309CDC7-858B-4961-93CC-5EFDB9208BE1}" type="presOf" srcId="{935954EE-DB5B-4051-84E6-85710FF978E1}" destId="{27D9B0DA-D359-4788-8145-1AFD964B121F}" srcOrd="0" destOrd="0" presId="urn:microsoft.com/office/officeart/2005/8/layout/default#4"/>
    <dgm:cxn modelId="{5FB5DEC8-66BF-4077-984C-24F5C3C7391A}" type="presOf" srcId="{4AEDC765-AD26-4734-BFED-91196679523D}" destId="{C6E7AAFD-7642-40CB-83F9-88A7152F0811}" srcOrd="0" destOrd="0" presId="urn:microsoft.com/office/officeart/2005/8/layout/default#4"/>
    <dgm:cxn modelId="{837C4E00-EA1E-452D-B3C9-ED800F943E25}" type="presOf" srcId="{80E0512E-C8CE-43A0-8E55-513FA013313F}" destId="{C115DF00-2035-4D91-A8B6-E03B258C889E}" srcOrd="0" destOrd="0" presId="urn:microsoft.com/office/officeart/2005/8/layout/default#4"/>
    <dgm:cxn modelId="{888C32B3-AF90-42D6-907E-5A26A99B1D44}" srcId="{935954EE-DB5B-4051-84E6-85710FF978E1}" destId="{5DA64FEA-AC6B-4DDE-832F-529E881B4F94}" srcOrd="1" destOrd="0" parTransId="{EDA046DC-7DCD-4E06-A629-3A140047ADEE}" sibTransId="{B9288E9F-23F5-4E27-BFA5-32E514A19BE1}"/>
    <dgm:cxn modelId="{41655F9F-9A6E-4B25-973B-0CD4CE0C93A4}" type="presOf" srcId="{D2BE321E-E1E9-42F0-893F-3F3C86421FA0}" destId="{CF9DFD07-892A-4BA2-9FF8-FF5A8CADF718}" srcOrd="0" destOrd="0" presId="urn:microsoft.com/office/officeart/2005/8/layout/default#4"/>
    <dgm:cxn modelId="{EF460C64-8E80-4F95-B9C7-97C2A59879E1}" srcId="{935954EE-DB5B-4051-84E6-85710FF978E1}" destId="{4AEDC765-AD26-4734-BFED-91196679523D}" srcOrd="3" destOrd="0" parTransId="{FAB8593A-92E4-4379-B49D-360C01C7796B}" sibTransId="{664CBDD1-EB31-45B8-8CF8-806BCEE55558}"/>
    <dgm:cxn modelId="{AA2F93AD-432D-48F1-95CF-D6ECEB92F10C}" type="presOf" srcId="{61CD33CC-9181-49A3-873F-27981ABFA33B}" destId="{E8401D96-DA0B-4BC2-85DA-41012FA45252}" srcOrd="0" destOrd="0" presId="urn:microsoft.com/office/officeart/2005/8/layout/default#4"/>
    <dgm:cxn modelId="{7E85AC56-57AC-4AB5-9B5A-3E2AA821410A}" type="presOf" srcId="{1BDAA553-2F3D-426F-9386-C6A3C47E0082}" destId="{661D3B20-6BAD-41E5-86CD-0BC21B5A55F3}" srcOrd="0" destOrd="0" presId="urn:microsoft.com/office/officeart/2005/8/layout/default#4"/>
    <dgm:cxn modelId="{E99156A3-3E2F-4CB4-ACBA-FF8A05ED579C}" srcId="{935954EE-DB5B-4051-84E6-85710FF978E1}" destId="{80E0512E-C8CE-43A0-8E55-513FA013313F}" srcOrd="5" destOrd="0" parTransId="{54B2A4F4-3FBA-466D-9FA1-F8019001D8BC}" sibTransId="{49ABC285-EA8F-43EC-BEEE-E3CA070DCA2C}"/>
    <dgm:cxn modelId="{3CCC48E4-608C-4E12-A3BF-96D00E9D338E}" type="presParOf" srcId="{27D9B0DA-D359-4788-8145-1AFD964B121F}" destId="{CF9DFD07-892A-4BA2-9FF8-FF5A8CADF718}" srcOrd="0" destOrd="0" presId="urn:microsoft.com/office/officeart/2005/8/layout/default#4"/>
    <dgm:cxn modelId="{32DB9DBA-B80A-49FF-89AF-BB2321EF9D73}" type="presParOf" srcId="{27D9B0DA-D359-4788-8145-1AFD964B121F}" destId="{0EA04D62-C242-4F2D-97CA-A340CEE75A4C}" srcOrd="1" destOrd="0" presId="urn:microsoft.com/office/officeart/2005/8/layout/default#4"/>
    <dgm:cxn modelId="{F38FD192-9810-4DBD-980D-450144285493}" type="presParOf" srcId="{27D9B0DA-D359-4788-8145-1AFD964B121F}" destId="{19B69A66-D0B1-4D1C-91CD-A98F46B1A936}" srcOrd="2" destOrd="0" presId="urn:microsoft.com/office/officeart/2005/8/layout/default#4"/>
    <dgm:cxn modelId="{EA33FA23-7733-4FE1-8356-CA96E79CC049}" type="presParOf" srcId="{27D9B0DA-D359-4788-8145-1AFD964B121F}" destId="{FD1D0800-B613-478F-8D0D-4F345A086BDD}" srcOrd="3" destOrd="0" presId="urn:microsoft.com/office/officeart/2005/8/layout/default#4"/>
    <dgm:cxn modelId="{541D9A7A-3026-4150-9453-0A06F5C2F3D3}" type="presParOf" srcId="{27D9B0DA-D359-4788-8145-1AFD964B121F}" destId="{4FE9BC07-BD1D-465D-9CD1-22F5DBF42B3F}" srcOrd="4" destOrd="0" presId="urn:microsoft.com/office/officeart/2005/8/layout/default#4"/>
    <dgm:cxn modelId="{0F7D95A5-8C24-4404-BDFE-0B58580FC73B}" type="presParOf" srcId="{27D9B0DA-D359-4788-8145-1AFD964B121F}" destId="{6FD851A3-AB10-42AB-B1C2-C08775265DEB}" srcOrd="5" destOrd="0" presId="urn:microsoft.com/office/officeart/2005/8/layout/default#4"/>
    <dgm:cxn modelId="{D3991161-B98F-4F04-80DE-42E2F009E0D1}" type="presParOf" srcId="{27D9B0DA-D359-4788-8145-1AFD964B121F}" destId="{C6E7AAFD-7642-40CB-83F9-88A7152F0811}" srcOrd="6" destOrd="0" presId="urn:microsoft.com/office/officeart/2005/8/layout/default#4"/>
    <dgm:cxn modelId="{81D81501-B19C-4547-8386-FC125C1722D8}" type="presParOf" srcId="{27D9B0DA-D359-4788-8145-1AFD964B121F}" destId="{B97AFBAF-F291-443C-9BC2-52352FCB87BD}" srcOrd="7" destOrd="0" presId="urn:microsoft.com/office/officeart/2005/8/layout/default#4"/>
    <dgm:cxn modelId="{6423C196-685A-48F1-86F5-A1FEE39E3BAB}" type="presParOf" srcId="{27D9B0DA-D359-4788-8145-1AFD964B121F}" destId="{E8401D96-DA0B-4BC2-85DA-41012FA45252}" srcOrd="8" destOrd="0" presId="urn:microsoft.com/office/officeart/2005/8/layout/default#4"/>
    <dgm:cxn modelId="{34A949A3-FAD7-43E0-BC0C-CDCB23420C58}" type="presParOf" srcId="{27D9B0DA-D359-4788-8145-1AFD964B121F}" destId="{4F68E1A0-6280-47F6-B258-BB751F7AFF8A}" srcOrd="9" destOrd="0" presId="urn:microsoft.com/office/officeart/2005/8/layout/default#4"/>
    <dgm:cxn modelId="{B11FB1EF-DE8E-4F67-8778-87FDF609BAAB}" type="presParOf" srcId="{27D9B0DA-D359-4788-8145-1AFD964B121F}" destId="{C115DF00-2035-4D91-A8B6-E03B258C889E}" srcOrd="10" destOrd="0" presId="urn:microsoft.com/office/officeart/2005/8/layout/default#4"/>
    <dgm:cxn modelId="{06EE5348-DCA7-490E-9316-A8DE97FBB215}" type="presParOf" srcId="{27D9B0DA-D359-4788-8145-1AFD964B121F}" destId="{E21C016A-318B-4F61-AA67-C8312380214D}" srcOrd="11" destOrd="0" presId="urn:microsoft.com/office/officeart/2005/8/layout/default#4"/>
    <dgm:cxn modelId="{C3125FFA-57A4-4C3A-8442-C89CC90BB4DA}" type="presParOf" srcId="{27D9B0DA-D359-4788-8145-1AFD964B121F}" destId="{661D3B20-6BAD-41E5-86CD-0BC21B5A55F3}" srcOrd="12" destOrd="0" presId="urn:microsoft.com/office/officeart/2005/8/layout/default#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0DDF25-8BE6-47EE-A8F2-125DB8597CBA}">
      <dsp:nvSpPr>
        <dsp:cNvPr id="0" name=""/>
        <dsp:cNvSpPr/>
      </dsp:nvSpPr>
      <dsp:spPr>
        <a:xfrm rot="5400000">
          <a:off x="-245635" y="246082"/>
          <a:ext cx="1637567" cy="1146297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200" kern="1200" dirty="0"/>
        </a:p>
      </dsp:txBody>
      <dsp:txXfrm rot="-5400000">
        <a:off x="1" y="573596"/>
        <a:ext cx="1146297" cy="491270"/>
      </dsp:txXfrm>
    </dsp:sp>
    <dsp:sp modelId="{5B0A0A54-5143-4C3B-B761-F8EA55EA616A}">
      <dsp:nvSpPr>
        <dsp:cNvPr id="0" name=""/>
        <dsp:cNvSpPr/>
      </dsp:nvSpPr>
      <dsp:spPr>
        <a:xfrm rot="5400000">
          <a:off x="4384339" y="-3237594"/>
          <a:ext cx="1064418" cy="75405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b="1" u="sng" kern="1200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Part I</a:t>
          </a:r>
          <a:r>
            <a:rPr lang="en-US" sz="2100" b="1" kern="1200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:Background</a:t>
          </a:r>
          <a:endParaRPr lang="en-US" sz="2100" b="1" kern="1200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b="1" u="sng" kern="1200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Part II</a:t>
          </a:r>
          <a:r>
            <a:rPr lang="en-US" sz="2100" b="1" kern="1200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:Islamic banks &amp; financial institutions 			Information system (IBIS)</a:t>
          </a:r>
          <a:endParaRPr lang="en-US" sz="2100" b="1" kern="1200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146298" y="52408"/>
        <a:ext cx="7488541" cy="960496"/>
      </dsp:txXfrm>
    </dsp:sp>
    <dsp:sp modelId="{C5574AE5-C3CD-4175-82E5-41E9286932C1}">
      <dsp:nvSpPr>
        <dsp:cNvPr id="0" name=""/>
        <dsp:cNvSpPr/>
      </dsp:nvSpPr>
      <dsp:spPr>
        <a:xfrm rot="5400000">
          <a:off x="-245635" y="1689832"/>
          <a:ext cx="1637567" cy="1146297"/>
        </a:xfrm>
        <a:prstGeom prst="chevron">
          <a:avLst/>
        </a:prstGeom>
        <a:solidFill>
          <a:schemeClr val="accent5">
            <a:hueOff val="-5733506"/>
            <a:satOff val="-2090"/>
            <a:lumOff val="-392"/>
            <a:alphaOff val="0"/>
          </a:schemeClr>
        </a:solidFill>
        <a:ln w="9525" cap="flat" cmpd="sng" algn="ctr">
          <a:solidFill>
            <a:schemeClr val="accent5">
              <a:hueOff val="-5733506"/>
              <a:satOff val="-2090"/>
              <a:lumOff val="-392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200" kern="1200" dirty="0"/>
        </a:p>
      </dsp:txBody>
      <dsp:txXfrm rot="-5400000">
        <a:off x="1" y="2017346"/>
        <a:ext cx="1146297" cy="491270"/>
      </dsp:txXfrm>
    </dsp:sp>
    <dsp:sp modelId="{168E7235-E1B8-4E9F-B816-DEDDE761B973}">
      <dsp:nvSpPr>
        <dsp:cNvPr id="0" name=""/>
        <dsp:cNvSpPr/>
      </dsp:nvSpPr>
      <dsp:spPr>
        <a:xfrm rot="5400000">
          <a:off x="4384339" y="-1793844"/>
          <a:ext cx="1064418" cy="75405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5733506"/>
              <a:satOff val="-2090"/>
              <a:lumOff val="-392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b="1" u="sng" kern="1200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Part III </a:t>
          </a:r>
          <a:r>
            <a:rPr lang="en-US" sz="2100" b="1" kern="1200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:IBIS Components.</a:t>
          </a:r>
          <a:endParaRPr lang="en-US" sz="2100" b="1" kern="1200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b="1" u="sng" kern="1200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Part IV </a:t>
          </a:r>
          <a:r>
            <a:rPr lang="en-US" sz="2100" b="1" kern="1200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Islamic Banks’ profile &amp; 				 Financial Data </a:t>
          </a:r>
          <a:endParaRPr lang="en-US" sz="2100" b="1" kern="1200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146298" y="1496158"/>
        <a:ext cx="7488541" cy="960496"/>
      </dsp:txXfrm>
    </dsp:sp>
    <dsp:sp modelId="{1A052EFB-4877-4697-9BC4-D237BA0C36C0}">
      <dsp:nvSpPr>
        <dsp:cNvPr id="0" name=""/>
        <dsp:cNvSpPr/>
      </dsp:nvSpPr>
      <dsp:spPr>
        <a:xfrm rot="5400000">
          <a:off x="-245635" y="3133581"/>
          <a:ext cx="1637567" cy="1146297"/>
        </a:xfrm>
        <a:prstGeom prst="chevron">
          <a:avLst/>
        </a:prstGeom>
        <a:solidFill>
          <a:schemeClr val="accent5">
            <a:hueOff val="-11467013"/>
            <a:satOff val="-4180"/>
            <a:lumOff val="-784"/>
            <a:alphaOff val="0"/>
          </a:schemeClr>
        </a:solidFill>
        <a:ln w="9525" cap="flat" cmpd="sng" algn="ctr">
          <a:solidFill>
            <a:schemeClr val="accent5">
              <a:hueOff val="-11467013"/>
              <a:satOff val="-4180"/>
              <a:lumOff val="-784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200" kern="1200" dirty="0"/>
        </a:p>
      </dsp:txBody>
      <dsp:txXfrm rot="-5400000">
        <a:off x="1" y="3461095"/>
        <a:ext cx="1146297" cy="491270"/>
      </dsp:txXfrm>
    </dsp:sp>
    <dsp:sp modelId="{6067A374-56E8-4811-8452-7413C398D86F}">
      <dsp:nvSpPr>
        <dsp:cNvPr id="0" name=""/>
        <dsp:cNvSpPr/>
      </dsp:nvSpPr>
      <dsp:spPr>
        <a:xfrm rot="5400000">
          <a:off x="4384339" y="-350095"/>
          <a:ext cx="1064418" cy="75405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11467013"/>
              <a:satOff val="-4180"/>
              <a:lumOff val="-784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b="1" u="sng" kern="1200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Part V</a:t>
          </a:r>
          <a:r>
            <a:rPr lang="en-US" sz="2100" b="1" kern="1200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:Targeted users ,  current Customers &amp; Way forward.</a:t>
          </a:r>
          <a:endParaRPr lang="en-US" sz="2100" b="1" kern="1200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146298" y="2939907"/>
        <a:ext cx="7488541" cy="9604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F2B20E-B4BC-4D16-B609-EBE5AFCEBC5A}">
      <dsp:nvSpPr>
        <dsp:cNvPr id="0" name=""/>
        <dsp:cNvSpPr/>
      </dsp:nvSpPr>
      <dsp:spPr>
        <a:xfrm rot="5400000">
          <a:off x="3912084" y="-1374266"/>
          <a:ext cx="1191815" cy="424281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kern="1200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is primarily a financial database of Islamic banks</a:t>
          </a:r>
          <a:endParaRPr lang="en-US" sz="1800" b="1" kern="1200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2386584" y="209414"/>
        <a:ext cx="4184636" cy="1075455"/>
      </dsp:txXfrm>
    </dsp:sp>
    <dsp:sp modelId="{36329DE9-2C55-4A2D-B0FA-07860F9FB2DD}">
      <dsp:nvSpPr>
        <dsp:cNvPr id="0" name=""/>
        <dsp:cNvSpPr/>
      </dsp:nvSpPr>
      <dsp:spPr>
        <a:xfrm>
          <a:off x="0" y="2257"/>
          <a:ext cx="2386584" cy="148976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Module 1 (Islamic Banks’ profile &amp; Financial Data )</a:t>
          </a:r>
          <a:endParaRPr lang="en-US" sz="2100" b="1" kern="1200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2725" y="74982"/>
        <a:ext cx="2241134" cy="1344319"/>
      </dsp:txXfrm>
    </dsp:sp>
    <dsp:sp modelId="{272D9EBD-1B71-4A43-BB57-EB07EDB91591}">
      <dsp:nvSpPr>
        <dsp:cNvPr id="0" name=""/>
        <dsp:cNvSpPr/>
      </dsp:nvSpPr>
      <dsp:spPr>
        <a:xfrm rot="5400000">
          <a:off x="3912084" y="189991"/>
          <a:ext cx="1191815" cy="424281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kern="1200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Provide necessary description &amp; information of other Islamic financial institutions </a:t>
          </a:r>
          <a:endParaRPr lang="en-US" sz="1800" b="1" kern="1200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2386584" y="1773671"/>
        <a:ext cx="4184636" cy="1075455"/>
      </dsp:txXfrm>
    </dsp:sp>
    <dsp:sp modelId="{69AB8EAB-EFAB-4767-B3D3-C99F47FC7C91}">
      <dsp:nvSpPr>
        <dsp:cNvPr id="0" name=""/>
        <dsp:cNvSpPr/>
      </dsp:nvSpPr>
      <dsp:spPr>
        <a:xfrm>
          <a:off x="0" y="1566515"/>
          <a:ext cx="2386584" cy="148976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Module 2 (Directory of other Islamic Financial Institutions )</a:t>
          </a:r>
          <a:endParaRPr lang="en-US" sz="2100" b="1" kern="1200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2725" y="1639240"/>
        <a:ext cx="2241134" cy="1344319"/>
      </dsp:txXfrm>
    </dsp:sp>
    <dsp:sp modelId="{00D27F20-ABEA-425B-9334-FE88A893AE9C}">
      <dsp:nvSpPr>
        <dsp:cNvPr id="0" name=""/>
        <dsp:cNvSpPr/>
      </dsp:nvSpPr>
      <dsp:spPr>
        <a:xfrm rot="5400000">
          <a:off x="3912084" y="1754250"/>
          <a:ext cx="1191815" cy="424281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kern="1200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contain contact &amp; Biographical information on key scholars &amp; practitioners in Islamic finance and economy. </a:t>
          </a:r>
          <a:endParaRPr lang="en-US" sz="1800" b="1" kern="1200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2386584" y="3337930"/>
        <a:ext cx="4184636" cy="1075455"/>
      </dsp:txXfrm>
    </dsp:sp>
    <dsp:sp modelId="{1C84CDFA-A541-4D3C-966F-888B8E0FD566}">
      <dsp:nvSpPr>
        <dsp:cNvPr id="0" name=""/>
        <dsp:cNvSpPr/>
      </dsp:nvSpPr>
      <dsp:spPr>
        <a:xfrm>
          <a:off x="0" y="3130773"/>
          <a:ext cx="2386584" cy="148976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Module 3 (Who’s who Database )</a:t>
          </a:r>
          <a:endParaRPr lang="en-US" sz="2100" b="1" kern="1200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2725" y="3203498"/>
        <a:ext cx="2241134" cy="134431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F2B20E-B4BC-4D16-B609-EBE5AFCEBC5A}">
      <dsp:nvSpPr>
        <dsp:cNvPr id="0" name=""/>
        <dsp:cNvSpPr/>
      </dsp:nvSpPr>
      <dsp:spPr>
        <a:xfrm rot="5400000">
          <a:off x="3912084" y="-1374266"/>
          <a:ext cx="1191815" cy="424281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strike="noStrike" kern="1200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is mainly a Fatwa database that contain  </a:t>
          </a:r>
          <a:r>
            <a:rPr lang="en-US" sz="1800" b="1" strike="noStrike" kern="1200" cap="none" spc="0" dirty="0" err="1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Shari’a</a:t>
          </a:r>
          <a:r>
            <a:rPr lang="en-US" sz="1800" b="1" strike="noStrike" kern="1200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matters &amp; the rulings of </a:t>
          </a:r>
          <a:r>
            <a:rPr lang="en-US" sz="1800" b="1" strike="noStrike" kern="1200" cap="none" spc="0" dirty="0" err="1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Shari’a</a:t>
          </a:r>
          <a:r>
            <a:rPr lang="en-US" sz="1800" b="1" strike="noStrike" kern="1200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Boards relevant to Islamic banking &amp; finance</a:t>
          </a:r>
          <a:endParaRPr lang="en-US" sz="1800" b="1" strike="noStrike" kern="1200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2386584" y="209414"/>
        <a:ext cx="4184636" cy="1075455"/>
      </dsp:txXfrm>
    </dsp:sp>
    <dsp:sp modelId="{36329DE9-2C55-4A2D-B0FA-07860F9FB2DD}">
      <dsp:nvSpPr>
        <dsp:cNvPr id="0" name=""/>
        <dsp:cNvSpPr/>
      </dsp:nvSpPr>
      <dsp:spPr>
        <a:xfrm>
          <a:off x="0" y="2257"/>
          <a:ext cx="2386584" cy="148976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Module 4 (Islamic Banks’ </a:t>
          </a:r>
          <a:r>
            <a:rPr lang="en-US" sz="2200" b="1" kern="1200" cap="none" spc="0" dirty="0" err="1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Fatawa</a:t>
          </a:r>
          <a:r>
            <a:rPr lang="en-US" sz="2200" b="1" kern="1200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 Database )</a:t>
          </a:r>
          <a:endParaRPr lang="en-US" sz="2200" b="1" kern="1200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</a:endParaRPr>
        </a:p>
      </dsp:txBody>
      <dsp:txXfrm>
        <a:off x="72725" y="74982"/>
        <a:ext cx="2241134" cy="1344319"/>
      </dsp:txXfrm>
    </dsp:sp>
    <dsp:sp modelId="{272D9EBD-1B71-4A43-BB57-EB07EDB91591}">
      <dsp:nvSpPr>
        <dsp:cNvPr id="0" name=""/>
        <dsp:cNvSpPr/>
      </dsp:nvSpPr>
      <dsp:spPr>
        <a:xfrm rot="5400000">
          <a:off x="3912084" y="189991"/>
          <a:ext cx="1191815" cy="424281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kern="1200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is  a glossary of Islamic economic terms with sufficient description of each term</a:t>
          </a:r>
          <a:endParaRPr lang="en-US" sz="1800" b="1" kern="1200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</a:endParaRPr>
        </a:p>
      </dsp:txBody>
      <dsp:txXfrm rot="-5400000">
        <a:off x="2386584" y="1773671"/>
        <a:ext cx="4184636" cy="1075455"/>
      </dsp:txXfrm>
    </dsp:sp>
    <dsp:sp modelId="{69AB8EAB-EFAB-4767-B3D3-C99F47FC7C91}">
      <dsp:nvSpPr>
        <dsp:cNvPr id="0" name=""/>
        <dsp:cNvSpPr/>
      </dsp:nvSpPr>
      <dsp:spPr>
        <a:xfrm>
          <a:off x="0" y="1566515"/>
          <a:ext cx="2386584" cy="148976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Module 5 (Glossary of Islamic Economic terms )</a:t>
          </a:r>
          <a:endParaRPr lang="en-US" sz="2200" b="1" kern="1200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2725" y="1639240"/>
        <a:ext cx="2241134" cy="1344319"/>
      </dsp:txXfrm>
    </dsp:sp>
    <dsp:sp modelId="{00D27F20-ABEA-425B-9334-FE88A893AE9C}">
      <dsp:nvSpPr>
        <dsp:cNvPr id="0" name=""/>
        <dsp:cNvSpPr/>
      </dsp:nvSpPr>
      <dsp:spPr>
        <a:xfrm rot="5400000">
          <a:off x="3912084" y="1754250"/>
          <a:ext cx="1191815" cy="424281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kern="1200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is a publication database that contains a bibliography of Islamic economic publications </a:t>
          </a:r>
          <a:endParaRPr lang="en-US" sz="1800" b="1" kern="1200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2386584" y="3337930"/>
        <a:ext cx="4184636" cy="1075455"/>
      </dsp:txXfrm>
    </dsp:sp>
    <dsp:sp modelId="{1C84CDFA-A541-4D3C-966F-888B8E0FD566}">
      <dsp:nvSpPr>
        <dsp:cNvPr id="0" name=""/>
        <dsp:cNvSpPr/>
      </dsp:nvSpPr>
      <dsp:spPr>
        <a:xfrm>
          <a:off x="0" y="3130773"/>
          <a:ext cx="2386584" cy="148976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Module 6 (Publication Bibliography Database )</a:t>
          </a:r>
          <a:endParaRPr lang="en-US" sz="2200" b="1" kern="1200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2725" y="3203498"/>
        <a:ext cx="2241134" cy="134431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F2B20E-B4BC-4D16-B609-EBE5AFCEBC5A}">
      <dsp:nvSpPr>
        <dsp:cNvPr id="0" name=""/>
        <dsp:cNvSpPr/>
      </dsp:nvSpPr>
      <dsp:spPr>
        <a:xfrm rot="5400000">
          <a:off x="3912084" y="-1374266"/>
          <a:ext cx="1191815" cy="424281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kern="1200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is a news database which gives information on special reports &amp; important news on Islamic finance &amp; economy. </a:t>
          </a:r>
          <a:endParaRPr lang="en-US" sz="1800" b="1" kern="1200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2386584" y="209414"/>
        <a:ext cx="4184636" cy="1075455"/>
      </dsp:txXfrm>
    </dsp:sp>
    <dsp:sp modelId="{36329DE9-2C55-4A2D-B0FA-07860F9FB2DD}">
      <dsp:nvSpPr>
        <dsp:cNvPr id="0" name=""/>
        <dsp:cNvSpPr/>
      </dsp:nvSpPr>
      <dsp:spPr>
        <a:xfrm>
          <a:off x="0" y="2257"/>
          <a:ext cx="2386584" cy="148976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1" kern="1200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Module 7 (News Database)</a:t>
          </a:r>
          <a:endParaRPr lang="en-US" sz="2900" b="1" kern="1200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2725" y="74982"/>
        <a:ext cx="2241134" cy="1344319"/>
      </dsp:txXfrm>
    </dsp:sp>
    <dsp:sp modelId="{272D9EBD-1B71-4A43-BB57-EB07EDB91591}">
      <dsp:nvSpPr>
        <dsp:cNvPr id="0" name=""/>
        <dsp:cNvSpPr/>
      </dsp:nvSpPr>
      <dsp:spPr>
        <a:xfrm rot="5400000">
          <a:off x="3912084" y="-1497"/>
          <a:ext cx="1191815" cy="424281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kern="1200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is an events database that provides information on necessary events such as seminars &amp; conferences. </a:t>
          </a:r>
          <a:endParaRPr lang="en-US" sz="1600" kern="1200" dirty="0"/>
        </a:p>
      </dsp:txBody>
      <dsp:txXfrm rot="-5400000">
        <a:off x="2386584" y="1582183"/>
        <a:ext cx="4184636" cy="1075455"/>
      </dsp:txXfrm>
    </dsp:sp>
    <dsp:sp modelId="{69AB8EAB-EFAB-4767-B3D3-C99F47FC7C91}">
      <dsp:nvSpPr>
        <dsp:cNvPr id="0" name=""/>
        <dsp:cNvSpPr/>
      </dsp:nvSpPr>
      <dsp:spPr>
        <a:xfrm>
          <a:off x="0" y="1566515"/>
          <a:ext cx="2386584" cy="148976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1" kern="1200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Module 8 (Events Database )</a:t>
          </a:r>
          <a:endParaRPr lang="en-US" sz="2900" b="1" kern="1200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2725" y="1639240"/>
        <a:ext cx="2241134" cy="1344319"/>
      </dsp:txXfrm>
    </dsp:sp>
    <dsp:sp modelId="{00D27F20-ABEA-425B-9334-FE88A893AE9C}">
      <dsp:nvSpPr>
        <dsp:cNvPr id="0" name=""/>
        <dsp:cNvSpPr/>
      </dsp:nvSpPr>
      <dsp:spPr>
        <a:xfrm rot="5400000">
          <a:off x="3912084" y="1448287"/>
          <a:ext cx="1191815" cy="424281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6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kern="1200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is discussion forum which is dedicated to promote the sharing &amp; exchange of ideas and knowledge among the users of the system.</a:t>
          </a:r>
          <a:endParaRPr lang="en-US" sz="1800" b="1" kern="1200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2386584" y="3031967"/>
        <a:ext cx="4184636" cy="1075455"/>
      </dsp:txXfrm>
    </dsp:sp>
    <dsp:sp modelId="{1C84CDFA-A541-4D3C-966F-888B8E0FD566}">
      <dsp:nvSpPr>
        <dsp:cNvPr id="0" name=""/>
        <dsp:cNvSpPr/>
      </dsp:nvSpPr>
      <dsp:spPr>
        <a:xfrm>
          <a:off x="0" y="3130773"/>
          <a:ext cx="2386584" cy="148976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1" kern="1200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Module 9 (Discussion Forum )</a:t>
          </a:r>
          <a:endParaRPr lang="en-US" sz="2900" b="1" kern="1200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2725" y="3203498"/>
        <a:ext cx="2241134" cy="134431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DE028F-D119-4851-9A2E-46A3CE321C4C}">
      <dsp:nvSpPr>
        <dsp:cNvPr id="0" name=""/>
        <dsp:cNvSpPr/>
      </dsp:nvSpPr>
      <dsp:spPr>
        <a:xfrm>
          <a:off x="0" y="0"/>
          <a:ext cx="3607976" cy="1523360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Generate a variety of bank or group of banks time series reports from the financial database of the bank(s). </a:t>
          </a:r>
          <a:endParaRPr lang="en-US" sz="1800" b="1" kern="1200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</a:endParaRPr>
        </a:p>
      </dsp:txBody>
      <dsp:txXfrm>
        <a:off x="0" y="0"/>
        <a:ext cx="3607976" cy="1523360"/>
      </dsp:txXfrm>
    </dsp:sp>
    <dsp:sp modelId="{4CB0BF93-3C00-4FCC-8935-89FC61C7EC56}">
      <dsp:nvSpPr>
        <dsp:cNvPr id="0" name=""/>
        <dsp:cNvSpPr/>
      </dsp:nvSpPr>
      <dsp:spPr>
        <a:xfrm>
          <a:off x="3581401" y="0"/>
          <a:ext cx="3554811" cy="1523360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Generate Financial reports which include Concentration of economic Sectors , Growth Rate by bank/year, Islamic Modes of Finance, Industry Financial  highlights and etc.   </a:t>
          </a:r>
          <a:endParaRPr lang="en-US" sz="1800" b="1" kern="1200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581401" y="0"/>
        <a:ext cx="3554811" cy="1523360"/>
      </dsp:txXfrm>
    </dsp:sp>
    <dsp:sp modelId="{3C9FC2AF-D4C0-496B-9884-3DE983AC0B3A}">
      <dsp:nvSpPr>
        <dsp:cNvPr id="0" name=""/>
        <dsp:cNvSpPr/>
      </dsp:nvSpPr>
      <dsp:spPr>
        <a:xfrm>
          <a:off x="0" y="1523995"/>
          <a:ext cx="3607976" cy="1523360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Provide information about rating agencies &amp; rating reports of the banks. </a:t>
          </a:r>
          <a:endParaRPr lang="en-US" sz="1800" b="1" kern="1200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</a:endParaRPr>
        </a:p>
      </dsp:txBody>
      <dsp:txXfrm>
        <a:off x="0" y="1523995"/>
        <a:ext cx="3607976" cy="1523360"/>
      </dsp:txXfrm>
    </dsp:sp>
    <dsp:sp modelId="{C17A672B-9C6E-4B50-AFE6-1F620A892A53}">
      <dsp:nvSpPr>
        <dsp:cNvPr id="0" name=""/>
        <dsp:cNvSpPr/>
      </dsp:nvSpPr>
      <dsp:spPr>
        <a:xfrm>
          <a:off x="3581388" y="1523995"/>
          <a:ext cx="3557223" cy="1523360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Contain information about foreign exchange rates and it has exchange rate conversion capability. </a:t>
          </a:r>
          <a:endParaRPr lang="en-US" sz="1800" b="1" kern="1200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581388" y="1523995"/>
        <a:ext cx="3557223" cy="1523360"/>
      </dsp:txXfrm>
    </dsp:sp>
    <dsp:sp modelId="{A00C1038-E6B5-4350-AE88-3805A52EE5F9}">
      <dsp:nvSpPr>
        <dsp:cNvPr id="0" name=""/>
        <dsp:cNvSpPr/>
      </dsp:nvSpPr>
      <dsp:spPr>
        <a:xfrm>
          <a:off x="2362205" y="3048005"/>
          <a:ext cx="2538933" cy="1523360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Produce financial ratios  from the analyzed financial data of the bank (s). </a:t>
          </a:r>
          <a:endParaRPr lang="en-US" sz="1800" b="1" kern="1200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362205" y="3048005"/>
        <a:ext cx="2538933" cy="152336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9DFD07-892A-4BA2-9FF8-FF5A8CADF718}">
      <dsp:nvSpPr>
        <dsp:cNvPr id="0" name=""/>
        <dsp:cNvSpPr/>
      </dsp:nvSpPr>
      <dsp:spPr>
        <a:xfrm>
          <a:off x="0" y="126994"/>
          <a:ext cx="1904999" cy="114301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 dirty="0" smtClean="0">
            <a:solidFill>
              <a:schemeClr val="accent2">
                <a:lumMod val="20000"/>
                <a:lumOff val="80000"/>
              </a:schemeClr>
            </a:solidFill>
          </a:endParaRP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cap="none" spc="0" dirty="0" smtClean="0">
              <a:ln w="1905"/>
              <a:solidFill>
                <a:schemeClr val="accent2">
                  <a:lumMod val="40000"/>
                  <a:lumOff val="60000"/>
                </a:schemeClr>
              </a:solidFill>
              <a:effectLst/>
            </a:rPr>
            <a:t>Islamic Financial Institutions</a:t>
          </a:r>
          <a:endParaRPr lang="en-US" sz="1800" b="1" kern="1200" cap="none" spc="0" dirty="0" smtClean="0">
            <a:ln w="1905"/>
            <a:solidFill>
              <a:schemeClr val="accent2">
                <a:lumMod val="40000"/>
                <a:lumOff val="60000"/>
              </a:schemeClr>
            </a:soli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</a:endParaRP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b="1" kern="1200" cap="none" spc="0" dirty="0">
            <a:ln w="1905"/>
            <a:solidFill>
              <a:schemeClr val="accent2">
                <a:lumMod val="20000"/>
                <a:lumOff val="80000"/>
              </a:schemeClr>
            </a:soli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</a:endParaRPr>
        </a:p>
      </dsp:txBody>
      <dsp:txXfrm>
        <a:off x="0" y="126994"/>
        <a:ext cx="1904999" cy="1143011"/>
      </dsp:txXfrm>
    </dsp:sp>
    <dsp:sp modelId="{19B69A66-D0B1-4D1C-91CD-A98F46B1A936}">
      <dsp:nvSpPr>
        <dsp:cNvPr id="0" name=""/>
        <dsp:cNvSpPr/>
      </dsp:nvSpPr>
      <dsp:spPr>
        <a:xfrm>
          <a:off x="2095500" y="126999"/>
          <a:ext cx="1904999" cy="11430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cap="none" spc="0" dirty="0" smtClean="0">
              <a:ln w="1905"/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Shareholders, Creditors &amp; Investors</a:t>
          </a:r>
          <a:endParaRPr lang="en-US" sz="1800" b="1" kern="1200" cap="none" spc="0" dirty="0">
            <a:ln w="1905"/>
            <a:solidFill>
              <a:schemeClr val="accent2">
                <a:lumMod val="40000"/>
                <a:lumOff val="6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095500" y="126999"/>
        <a:ext cx="1904999" cy="1143000"/>
      </dsp:txXfrm>
    </dsp:sp>
    <dsp:sp modelId="{4FE9BC07-BD1D-465D-9CD1-22F5DBF42B3F}">
      <dsp:nvSpPr>
        <dsp:cNvPr id="0" name=""/>
        <dsp:cNvSpPr/>
      </dsp:nvSpPr>
      <dsp:spPr>
        <a:xfrm>
          <a:off x="4191000" y="126999"/>
          <a:ext cx="1904999" cy="11430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1" kern="1200" cap="none" spc="0" dirty="0" smtClean="0">
              <a:ln w="1905"/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Management</a:t>
          </a:r>
          <a:endParaRPr lang="en-US" sz="2300" b="1" kern="1200" cap="none" spc="0" dirty="0">
            <a:ln w="1905"/>
            <a:solidFill>
              <a:schemeClr val="accent2">
                <a:lumMod val="40000"/>
                <a:lumOff val="6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91000" y="126999"/>
        <a:ext cx="1904999" cy="1143000"/>
      </dsp:txXfrm>
    </dsp:sp>
    <dsp:sp modelId="{C6E7AAFD-7642-40CB-83F9-88A7152F0811}">
      <dsp:nvSpPr>
        <dsp:cNvPr id="0" name=""/>
        <dsp:cNvSpPr/>
      </dsp:nvSpPr>
      <dsp:spPr>
        <a:xfrm>
          <a:off x="0" y="1460505"/>
          <a:ext cx="1904999" cy="11430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1" kern="1200" cap="none" spc="0" dirty="0" smtClean="0">
              <a:ln w="1905"/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Researchers &amp; Scholars</a:t>
          </a:r>
          <a:endParaRPr lang="en-US" sz="2300" b="1" kern="1200" cap="none" spc="0" dirty="0">
            <a:ln w="1905"/>
            <a:solidFill>
              <a:schemeClr val="accent2">
                <a:lumMod val="40000"/>
                <a:lumOff val="60000"/>
              </a:schemeClr>
            </a:soli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</a:endParaRPr>
        </a:p>
      </dsp:txBody>
      <dsp:txXfrm>
        <a:off x="0" y="1460505"/>
        <a:ext cx="1904999" cy="1143000"/>
      </dsp:txXfrm>
    </dsp:sp>
    <dsp:sp modelId="{E8401D96-DA0B-4BC2-85DA-41012FA45252}">
      <dsp:nvSpPr>
        <dsp:cNvPr id="0" name=""/>
        <dsp:cNvSpPr/>
      </dsp:nvSpPr>
      <dsp:spPr>
        <a:xfrm>
          <a:off x="2095500" y="1460505"/>
          <a:ext cx="1904999" cy="11430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1" kern="1200" cap="none" spc="0" dirty="0" smtClean="0">
              <a:ln w="1905"/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Academicians &amp; Students</a:t>
          </a:r>
          <a:endParaRPr lang="en-US" sz="2300" kern="1200" dirty="0">
            <a:solidFill>
              <a:schemeClr val="accent2">
                <a:lumMod val="40000"/>
                <a:lumOff val="6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095500" y="1460505"/>
        <a:ext cx="1904999" cy="1143000"/>
      </dsp:txXfrm>
    </dsp:sp>
    <dsp:sp modelId="{C115DF00-2035-4D91-A8B6-E03B258C889E}">
      <dsp:nvSpPr>
        <dsp:cNvPr id="0" name=""/>
        <dsp:cNvSpPr/>
      </dsp:nvSpPr>
      <dsp:spPr>
        <a:xfrm>
          <a:off x="4191000" y="1460505"/>
          <a:ext cx="1904999" cy="11430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1" kern="1200" cap="none" spc="0" dirty="0" smtClean="0">
              <a:ln w="1905"/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Industry professionals</a:t>
          </a:r>
          <a:endParaRPr lang="en-US" sz="2300" b="1" kern="1200" cap="none" spc="0" dirty="0">
            <a:ln w="1905"/>
            <a:solidFill>
              <a:schemeClr val="accent2">
                <a:lumMod val="40000"/>
                <a:lumOff val="6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91000" y="1460505"/>
        <a:ext cx="1904999" cy="1143000"/>
      </dsp:txXfrm>
    </dsp:sp>
    <dsp:sp modelId="{661D3B20-6BAD-41E5-86CD-0BC21B5A55F3}">
      <dsp:nvSpPr>
        <dsp:cNvPr id="0" name=""/>
        <dsp:cNvSpPr/>
      </dsp:nvSpPr>
      <dsp:spPr>
        <a:xfrm>
          <a:off x="2095500" y="2794005"/>
          <a:ext cx="1904999" cy="11430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cap="none" spc="0" dirty="0" smtClean="0">
              <a:ln w="1905"/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Monetary agencies ( CB, IMF, IFSB, AAOIFI, IILM,UAB, etc). </a:t>
          </a:r>
          <a:endParaRPr lang="en-US" sz="1800" b="1" kern="1200" cap="none" spc="0" dirty="0">
            <a:ln w="1905"/>
            <a:solidFill>
              <a:schemeClr val="accent2">
                <a:lumMod val="40000"/>
                <a:lumOff val="6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095500" y="2794005"/>
        <a:ext cx="1904999" cy="1143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#3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#4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A7E0071-00F4-4E10-9D54-AF8D99A8A3A0}" type="datetimeFigureOut">
              <a:rPr lang="en-US" smtClean="0"/>
              <a:pPr/>
              <a:t>3/25/2014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7C97589-81B3-48A3-8226-3514F337429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2380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C97589-81B3-48A3-8226-3514F3374294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png"/><Relationship Id="rId4" Type="http://schemas.openxmlformats.org/officeDocument/2006/relationships/oleObject" Target="../embeddings/oleObject1.bin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 userDrawn="1"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7" name="Big Background Pic" descr="PPP_BUSI_TLE_Networking_2007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Middle BG"/>
            <p:cNvSpPr/>
            <p:nvPr/>
          </p:nvSpPr>
          <p:spPr>
            <a:xfrm>
              <a:off x="0" y="2819400"/>
              <a:ext cx="9144000" cy="2286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3" name="Header"/>
            <p:cNvGrpSpPr/>
            <p:nvPr/>
          </p:nvGrpSpPr>
          <p:grpSpPr>
            <a:xfrm>
              <a:off x="0" y="0"/>
              <a:ext cx="9144000" cy="2819400"/>
              <a:chOff x="0" y="0"/>
              <a:chExt cx="9144000" cy="2819400"/>
            </a:xfrm>
          </p:grpSpPr>
          <p:sp>
            <p:nvSpPr>
              <p:cNvPr id="9" name="Rectangle 8"/>
              <p:cNvSpPr/>
              <p:nvPr userDrawn="1"/>
            </p:nvSpPr>
            <p:spPr>
              <a:xfrm>
                <a:off x="0" y="0"/>
                <a:ext cx="9144000" cy="2667000"/>
              </a:xfrm>
              <a:prstGeom prst="rect">
                <a:avLst/>
              </a:prstGeom>
              <a:ln/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" name="Rectangle 9"/>
              <p:cNvSpPr/>
              <p:nvPr userDrawn="1"/>
            </p:nvSpPr>
            <p:spPr>
              <a:xfrm>
                <a:off x="0" y="2667000"/>
                <a:ext cx="9144000" cy="1524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lang="en-US" sz="1800" kern="1200">
                  <a:solidFill>
                    <a:schemeClr val="lt1"/>
                  </a:solidFill>
                  <a:latin typeface="Arial" pitchFamily="34" charset="0"/>
                  <a:ea typeface="+mn-ea"/>
                  <a:cs typeface="Arial" pitchFamily="34" charset="0"/>
                </a:endParaRPr>
              </a:p>
            </p:txBody>
          </p:sp>
        </p:grpSp>
        <p:sp>
          <p:nvSpPr>
            <p:cNvPr id="11" name="Footer"/>
            <p:cNvSpPr/>
            <p:nvPr/>
          </p:nvSpPr>
          <p:spPr>
            <a:xfrm>
              <a:off x="0" y="5105400"/>
              <a:ext cx="9144000" cy="17526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Rectangle 9"/>
            <p:cNvSpPr/>
            <p:nvPr userDrawn="1"/>
          </p:nvSpPr>
          <p:spPr>
            <a:xfrm>
              <a:off x="533400" y="1919288"/>
              <a:ext cx="4267200" cy="3581400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</p:grpSp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0" y="0"/>
          <a:ext cx="106680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" name="Bitmap Image" r:id="rId4" imgW="3333333" imgH="3104762" progId="PBrush">
                  <p:embed/>
                </p:oleObj>
              </mc:Choice>
              <mc:Fallback>
                <p:oleObj name="Bitmap Image" r:id="rId4" imgW="3333333" imgH="3104762" progId="PBrush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066800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Footer Placeholder 4"/>
          <p:cNvSpPr txBox="1">
            <a:spLocks/>
          </p:cNvSpPr>
          <p:nvPr userDrawn="1"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</p:spPr>
        <p:txBody>
          <a:bodyPr/>
          <a:lstStyle/>
          <a:p>
            <a:pPr algn="ctr"/>
            <a:endParaRPr lang="en-US" sz="1100" b="1" noProof="0" dirty="0" smtClean="0">
              <a:solidFill>
                <a:srgbClr val="FF0000"/>
              </a:solidFill>
              <a:latin typeface="Andalus" pitchFamily="18" charset="-78"/>
              <a:cs typeface="Andalus" pitchFamily="18" charset="-78"/>
            </a:endParaRPr>
          </a:p>
          <a:p>
            <a:pPr algn="ctr"/>
            <a:r>
              <a:rPr lang="en-US" sz="1400" b="1" noProof="0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IBIS</a:t>
            </a: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06607-930E-4283-99FA-DF83B94C87F0}" type="datetimeFigureOut">
              <a:rPr lang="en-US" smtClean="0"/>
              <a:pPr/>
              <a:t>3/25/2014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23B91-CE10-4F20-890A-0852E22468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8534400" y="0"/>
            <a:ext cx="609600" cy="6858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06607-930E-4283-99FA-DF83B94C87F0}" type="datetimeFigureOut">
              <a:rPr lang="en-US" smtClean="0"/>
              <a:pPr/>
              <a:t>3/25/2014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23B91-CE10-4F20-890A-0852E22468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06607-930E-4283-99FA-DF83B94C87F0}" type="datetimeFigureOut">
              <a:rPr lang="en-US" smtClean="0"/>
              <a:pPr/>
              <a:t>3/25/2014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23B91-CE10-4F20-890A-0852E22468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06607-930E-4283-99FA-DF83B94C87F0}" type="datetimeFigureOut">
              <a:rPr lang="en-US" smtClean="0"/>
              <a:pPr/>
              <a:t>3/25/2014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23B91-CE10-4F20-890A-0852E22468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06607-930E-4283-99FA-DF83B94C87F0}" type="datetimeFigureOut">
              <a:rPr lang="en-US" smtClean="0"/>
              <a:pPr/>
              <a:t>3/25/2014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23B91-CE10-4F20-890A-0852E22468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Header BG Accent 1"/>
          <p:cNvSpPr/>
          <p:nvPr/>
        </p:nvSpPr>
        <p:spPr>
          <a:xfrm rot="5400000">
            <a:off x="5067300" y="2781300"/>
            <a:ext cx="6858000" cy="12954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7" name="Big Background Pic" descr="PPP_BUSI_TLE_Networking_2007.png"/>
          <p:cNvPicPr>
            <a:picLocks noChangeAspect="1"/>
          </p:cNvPicPr>
          <p:nvPr/>
        </p:nvPicPr>
        <p:blipFill>
          <a:blip r:embed="rId2" cstate="print">
            <a:lum bright="50000" contrast="-50000"/>
          </a:blip>
          <a:stretch>
            <a:fillRect/>
          </a:stretch>
        </p:blipFill>
        <p:spPr>
          <a:xfrm rot="5400000">
            <a:off x="-2457450" y="857250"/>
            <a:ext cx="6858000" cy="5143500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brightRoom" dir="t">
              <a:rot lat="0" lon="0" rev="3600000"/>
            </a:lightRig>
          </a:scene3d>
          <a:sp3d prstMaterial="flat"/>
        </p:spPr>
      </p:pic>
      <p:sp>
        <p:nvSpPr>
          <p:cNvPr id="8" name="Rectangle 7"/>
          <p:cNvSpPr/>
          <p:nvPr/>
        </p:nvSpPr>
        <p:spPr>
          <a:xfrm>
            <a:off x="2743200" y="0"/>
            <a:ext cx="2286000" cy="6858000"/>
          </a:xfrm>
          <a:prstGeom prst="rect">
            <a:avLst/>
          </a:prstGeom>
          <a:gradFill flip="none" rotWithShape="1">
            <a:gsLst>
              <a:gs pos="65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001000" y="0"/>
            <a:ext cx="990600" cy="6858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7162800" cy="5943600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Bar Accent 1"/>
          <p:cNvSpPr/>
          <p:nvPr/>
        </p:nvSpPr>
        <p:spPr>
          <a:xfrm rot="5400000">
            <a:off x="3853519" y="-3482340"/>
            <a:ext cx="137160" cy="786384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Bar Accent 2"/>
          <p:cNvSpPr/>
          <p:nvPr/>
        </p:nvSpPr>
        <p:spPr>
          <a:xfrm rot="5400000">
            <a:off x="8427720" y="-198120"/>
            <a:ext cx="137160" cy="1295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Lady" descr="PPP_BUSI_TLE_Networking_2007_elements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902372" y="155964"/>
            <a:ext cx="787122" cy="779988"/>
          </a:xfrm>
          <a:prstGeom prst="rect">
            <a:avLst/>
          </a:prstGeom>
          <a:noFill/>
          <a:ln w="3175">
            <a:solidFill>
              <a:schemeClr val="tx2"/>
            </a:solidFill>
          </a:ln>
        </p:spPr>
      </p:pic>
      <p:pic>
        <p:nvPicPr>
          <p:cNvPr id="13" name="Brown Suit Guy" descr="PPP_BUSI_TLE_Networking_2007_elements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127005" y="228600"/>
            <a:ext cx="657579" cy="657579"/>
          </a:xfrm>
          <a:prstGeom prst="rect">
            <a:avLst/>
          </a:prstGeom>
          <a:noFill/>
          <a:ln w="3175">
            <a:solidFill>
              <a:schemeClr val="tx2"/>
            </a:solidFill>
          </a:ln>
        </p:spPr>
      </p:pic>
      <p:pic>
        <p:nvPicPr>
          <p:cNvPr id="14" name="Back of Head" descr="PPP_BUSI_TLE_Networking_2007_elements2.jpg"/>
          <p:cNvPicPr preferRelativeResize="0">
            <a:picLocks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440697" y="727710"/>
            <a:ext cx="685800" cy="754380"/>
          </a:xfrm>
          <a:prstGeom prst="rect">
            <a:avLst/>
          </a:prstGeom>
          <a:noFill/>
          <a:ln w="3175">
            <a:solidFill>
              <a:schemeClr val="tx2"/>
            </a:solidFill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Header BG Accent 1"/>
          <p:cNvSpPr/>
          <p:nvPr/>
        </p:nvSpPr>
        <p:spPr>
          <a:xfrm rot="5400000">
            <a:off x="5067300" y="2781300"/>
            <a:ext cx="6858000" cy="12954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7" name="Big Background Pic" descr="PPP_BUSI_TLE_Networking_2007.png"/>
          <p:cNvPicPr>
            <a:picLocks noChangeAspect="1"/>
          </p:cNvPicPr>
          <p:nvPr/>
        </p:nvPicPr>
        <p:blipFill>
          <a:blip r:embed="rId2" cstate="print">
            <a:lum bright="50000" contrast="-50000"/>
          </a:blip>
          <a:stretch>
            <a:fillRect/>
          </a:stretch>
        </p:blipFill>
        <p:spPr>
          <a:xfrm rot="5400000">
            <a:off x="-2457450" y="857250"/>
            <a:ext cx="6858000" cy="5143500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brightRoom" dir="t">
              <a:rot lat="0" lon="0" rev="3600000"/>
            </a:lightRig>
          </a:scene3d>
          <a:sp3d prstMaterial="flat"/>
        </p:spPr>
      </p:pic>
      <p:sp>
        <p:nvSpPr>
          <p:cNvPr id="8" name="Rectangle 7"/>
          <p:cNvSpPr/>
          <p:nvPr/>
        </p:nvSpPr>
        <p:spPr>
          <a:xfrm>
            <a:off x="2743200" y="0"/>
            <a:ext cx="2286000" cy="6858000"/>
          </a:xfrm>
          <a:prstGeom prst="rect">
            <a:avLst/>
          </a:prstGeom>
          <a:gradFill flip="none" rotWithShape="1">
            <a:gsLst>
              <a:gs pos="65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001000" y="0"/>
            <a:ext cx="990600" cy="6858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7162800" cy="5943600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Bar Accent 1"/>
          <p:cNvSpPr/>
          <p:nvPr/>
        </p:nvSpPr>
        <p:spPr>
          <a:xfrm rot="5400000">
            <a:off x="3853519" y="-3482340"/>
            <a:ext cx="137160" cy="786384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Bar Accent 2"/>
          <p:cNvSpPr/>
          <p:nvPr/>
        </p:nvSpPr>
        <p:spPr>
          <a:xfrm rot="5400000">
            <a:off x="8427720" y="-198120"/>
            <a:ext cx="137160" cy="1295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06607-930E-4283-99FA-DF83B94C87F0}" type="datetimeFigureOut">
              <a:rPr lang="en-US" smtClean="0"/>
              <a:pPr/>
              <a:t>3/25/2014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23B91-CE10-4F20-890A-0852E2246859}" type="slidenum">
              <a:rPr lang="en-US" smtClean="0"/>
              <a:pPr/>
              <a:t>‹#›</a:t>
            </a:fld>
            <a:endParaRPr lang="en-US"/>
          </a:p>
        </p:txBody>
      </p:sp>
      <p:graphicFrame>
        <p:nvGraphicFramePr>
          <p:cNvPr id="22529" name="Object 1"/>
          <p:cNvGraphicFramePr>
            <a:graphicFrameLocks noChangeAspect="1"/>
          </p:cNvGraphicFramePr>
          <p:nvPr/>
        </p:nvGraphicFramePr>
        <p:xfrm>
          <a:off x="0" y="0"/>
          <a:ext cx="106680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67" name="Bitmap Image" r:id="rId3" imgW="3333333" imgH="3104762" progId="PBrush">
                  <p:embed/>
                </p:oleObj>
              </mc:Choice>
              <mc:Fallback>
                <p:oleObj name="Bitmap Image" r:id="rId3" imgW="3333333" imgH="3104762" progId="PBrush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066800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/>
          <p:cNvSpPr/>
          <p:nvPr userDrawn="1"/>
        </p:nvSpPr>
        <p:spPr>
          <a:xfrm>
            <a:off x="8534400" y="0"/>
            <a:ext cx="609600" cy="68580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oter Placeholder 4"/>
          <p:cNvSpPr txBox="1">
            <a:spLocks/>
          </p:cNvSpPr>
          <p:nvPr userDrawn="1"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</p:spPr>
        <p:txBody>
          <a:bodyPr/>
          <a:lstStyle/>
          <a:p>
            <a:pPr algn="ctr"/>
            <a:endParaRPr lang="en-US" sz="1100" b="1" noProof="0" dirty="0" smtClean="0">
              <a:solidFill>
                <a:srgbClr val="FF0000"/>
              </a:solidFill>
              <a:latin typeface="Andalus" pitchFamily="18" charset="-78"/>
              <a:cs typeface="Andalus" pitchFamily="18" charset="-78"/>
            </a:endParaRPr>
          </a:p>
          <a:p>
            <a:pPr algn="ctr"/>
            <a:r>
              <a:rPr lang="en-US" sz="1400" b="1" noProof="0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IBIS</a:t>
            </a: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06607-930E-4283-99FA-DF83B94C87F0}" type="datetimeFigureOut">
              <a:rPr lang="en-US" smtClean="0"/>
              <a:pPr/>
              <a:t>3/25/2014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23B91-CE10-4F20-890A-0852E22468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3124200" y="6248400"/>
            <a:ext cx="2895600" cy="457200"/>
          </a:xfrm>
          <a:noFill/>
        </p:spPr>
        <p:txBody>
          <a:bodyPr/>
          <a:lstStyle/>
          <a:p>
            <a:r>
              <a:rPr lang="en-US" sz="1100" b="1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Islamic Banks and </a:t>
            </a:r>
          </a:p>
          <a:p>
            <a:r>
              <a:rPr lang="en-US" sz="1100" b="1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Financial Institutions Information System”</a:t>
            </a:r>
            <a:endParaRPr lang="en-US" sz="1100" dirty="0" smtClean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066800"/>
            <a:ext cx="9144000" cy="57912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Header BG Accent 1"/>
          <p:cNvSpPr/>
          <p:nvPr userDrawn="1"/>
        </p:nvSpPr>
        <p:spPr>
          <a:xfrm>
            <a:off x="-9526" y="0"/>
            <a:ext cx="9153525" cy="109728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9" name="Big Background Pic" descr="PPP_BUSI_TLE_Networking_2007.png"/>
          <p:cNvPicPr>
            <a:picLocks noChangeAspect="1"/>
          </p:cNvPicPr>
          <p:nvPr userDrawn="1"/>
        </p:nvPicPr>
        <p:blipFill>
          <a:blip r:embed="rId2" cstate="print"/>
          <a:srcRect b="16250"/>
          <a:stretch>
            <a:fillRect/>
          </a:stretch>
        </p:blipFill>
        <p:spPr>
          <a:xfrm>
            <a:off x="0" y="1114424"/>
            <a:ext cx="9144000" cy="5743576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 prstMaterial="softEdge"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924800" cy="1066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84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06607-930E-4283-99FA-DF83B94C87F0}" type="datetimeFigureOut">
              <a:rPr lang="en-US" smtClean="0"/>
              <a:pPr/>
              <a:t>3/25/2014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Bar Accent 1"/>
          <p:cNvSpPr/>
          <p:nvPr userDrawn="1"/>
        </p:nvSpPr>
        <p:spPr>
          <a:xfrm rot="16200000">
            <a:off x="4495800" y="-3505199"/>
            <a:ext cx="152400" cy="9144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Bar Accent 1"/>
          <p:cNvSpPr/>
          <p:nvPr userDrawn="1"/>
        </p:nvSpPr>
        <p:spPr>
          <a:xfrm>
            <a:off x="8433858" y="1066800"/>
            <a:ext cx="100542" cy="5791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Bar Accent 2"/>
          <p:cNvSpPr/>
          <p:nvPr userDrawn="1"/>
        </p:nvSpPr>
        <p:spPr>
          <a:xfrm>
            <a:off x="8429625" y="0"/>
            <a:ext cx="104775" cy="1066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23B91-CE10-4F20-890A-0852E22468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eader BG Accent 1"/>
          <p:cNvSpPr/>
          <p:nvPr userDrawn="1"/>
        </p:nvSpPr>
        <p:spPr>
          <a:xfrm>
            <a:off x="-9526" y="0"/>
            <a:ext cx="9153525" cy="109728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924800" cy="1066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848600" cy="45259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5F06607-930E-4283-99FA-DF83B94C87F0}" type="datetimeFigureOut">
              <a:rPr lang="en-US" smtClean="0"/>
              <a:pPr/>
              <a:t>3/25/2014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1723B91-CE10-4F20-890A-0852E22468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Bar Accent 1"/>
          <p:cNvSpPr/>
          <p:nvPr userDrawn="1"/>
        </p:nvSpPr>
        <p:spPr>
          <a:xfrm rot="16200000">
            <a:off x="4495800" y="-3429000"/>
            <a:ext cx="152400" cy="9144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Lady" descr="PPP_BUSI_TLE_Networking_2007_elements3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5590821"/>
            <a:ext cx="787122" cy="779988"/>
          </a:xfrm>
          <a:prstGeom prst="rect">
            <a:avLst/>
          </a:prstGeom>
          <a:noFill/>
          <a:ln w="3175">
            <a:solidFill>
              <a:schemeClr val="tx2"/>
            </a:solidFill>
          </a:ln>
        </p:spPr>
      </p:pic>
      <p:pic>
        <p:nvPicPr>
          <p:cNvPr id="11" name="Brown Suit Guy" descr="PPP_BUSI_TLE_Networking_2007_elements4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28600" y="6200421"/>
            <a:ext cx="657579" cy="657579"/>
          </a:xfrm>
          <a:prstGeom prst="rect">
            <a:avLst/>
          </a:prstGeom>
          <a:noFill/>
          <a:ln w="3175">
            <a:solidFill>
              <a:schemeClr val="tx2"/>
            </a:solidFill>
          </a:ln>
        </p:spPr>
      </p:pic>
      <p:pic>
        <p:nvPicPr>
          <p:cNvPr id="12" name="Back of Head" descr="PPP_BUSI_TLE_Networking_2007_elements2.jpg"/>
          <p:cNvPicPr preferRelativeResize="0">
            <a:picLocks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838200" y="5944645"/>
            <a:ext cx="685800" cy="754380"/>
          </a:xfrm>
          <a:prstGeom prst="rect">
            <a:avLst/>
          </a:prstGeom>
          <a:noFill/>
          <a:ln w="3175">
            <a:solidFill>
              <a:schemeClr val="tx2"/>
            </a:solidFill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eader BG Accent 1"/>
          <p:cNvSpPr/>
          <p:nvPr userDrawn="1"/>
        </p:nvSpPr>
        <p:spPr>
          <a:xfrm>
            <a:off x="-9526" y="0"/>
            <a:ext cx="9153525" cy="109728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924800" cy="1066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848600" cy="45259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5F06607-930E-4283-99FA-DF83B94C87F0}" type="datetimeFigureOut">
              <a:rPr lang="en-US" smtClean="0"/>
              <a:pPr/>
              <a:t>3/25/2014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1723B91-CE10-4F20-890A-0852E22468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Bar Accent 1"/>
          <p:cNvSpPr/>
          <p:nvPr userDrawn="1"/>
        </p:nvSpPr>
        <p:spPr>
          <a:xfrm rot="16200000">
            <a:off x="4495800" y="-3429000"/>
            <a:ext cx="152400" cy="9144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06607-930E-4283-99FA-DF83B94C87F0}" type="datetimeFigureOut">
              <a:rPr lang="en-US" smtClean="0"/>
              <a:pPr/>
              <a:t>3/25/2014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23B91-CE10-4F20-890A-0852E22468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06607-930E-4283-99FA-DF83B94C87F0}" type="datetimeFigureOut">
              <a:rPr lang="en-US" smtClean="0"/>
              <a:pPr/>
              <a:t>3/25/2014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23B91-CE10-4F20-890A-0852E22468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8534400" y="0"/>
            <a:ext cx="609600" cy="68580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06607-930E-4283-99FA-DF83B94C87F0}" type="datetimeFigureOut">
              <a:rPr lang="en-US" smtClean="0"/>
              <a:pPr/>
              <a:t>3/25/2014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23B91-CE10-4F20-890A-0852E22468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eader BG Accent 1"/>
          <p:cNvSpPr/>
          <p:nvPr/>
        </p:nvSpPr>
        <p:spPr>
          <a:xfrm>
            <a:off x="-9525" y="0"/>
            <a:ext cx="8321040" cy="109728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Body BG"/>
          <p:cNvGrpSpPr/>
          <p:nvPr/>
        </p:nvGrpSpPr>
        <p:grpSpPr>
          <a:xfrm>
            <a:off x="0" y="1066800"/>
            <a:ext cx="8425815" cy="5791200"/>
            <a:chOff x="-9526" y="1066800"/>
            <a:chExt cx="8435341" cy="5791200"/>
          </a:xfrm>
          <a:solidFill>
            <a:schemeClr val="accent1">
              <a:lumMod val="50000"/>
            </a:schemeClr>
          </a:solidFill>
        </p:grpSpPr>
        <p:sp>
          <p:nvSpPr>
            <p:cNvPr id="11" name="Rectangle 10"/>
            <p:cNvSpPr/>
            <p:nvPr userDrawn="1"/>
          </p:nvSpPr>
          <p:spPr>
            <a:xfrm>
              <a:off x="-9526" y="1066800"/>
              <a:ext cx="8321040" cy="5791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8258175" y="1295400"/>
              <a:ext cx="167640" cy="5562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6" name="Side Bar"/>
          <p:cNvGrpSpPr/>
          <p:nvPr/>
        </p:nvGrpSpPr>
        <p:grpSpPr>
          <a:xfrm>
            <a:off x="8305800" y="0"/>
            <a:ext cx="842687" cy="6858000"/>
            <a:chOff x="8305800" y="0"/>
            <a:chExt cx="842687" cy="6858000"/>
          </a:xfrm>
        </p:grpSpPr>
        <p:sp>
          <p:nvSpPr>
            <p:cNvPr id="9" name="SideBar Accent 2"/>
            <p:cNvSpPr/>
            <p:nvPr userDrawn="1"/>
          </p:nvSpPr>
          <p:spPr>
            <a:xfrm>
              <a:off x="8305800" y="0"/>
              <a:ext cx="838200" cy="1295400"/>
            </a:xfrm>
            <a:prstGeom prst="rect">
              <a:avLst/>
            </a:prstGeom>
            <a:solidFill>
              <a:schemeClr val="accent2">
                <a:lumMod val="60000"/>
                <a:lumOff val="4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SideBar Accent 1"/>
            <p:cNvSpPr/>
            <p:nvPr userDrawn="1"/>
          </p:nvSpPr>
          <p:spPr>
            <a:xfrm>
              <a:off x="8544983" y="1295400"/>
              <a:ext cx="603504" cy="5562600"/>
            </a:xfrm>
            <a:prstGeom prst="rect">
              <a:avLst/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4" name="SideBar Pic" descr="PPP_BUSI_TXT_Networking_2007_elements.png"/>
            <p:cNvPicPr>
              <a:picLocks noChangeAspect="1"/>
            </p:cNvPicPr>
            <p:nvPr userDrawn="1"/>
          </p:nvPicPr>
          <p:blipFill>
            <a:blip r:embed="rId18" cstate="print"/>
            <a:stretch>
              <a:fillRect/>
            </a:stretch>
          </p:blipFill>
          <p:spPr>
            <a:xfrm>
              <a:off x="8458200" y="0"/>
              <a:ext cx="685800" cy="685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Bar Accent 1"/>
            <p:cNvSpPr/>
            <p:nvPr userDrawn="1"/>
          </p:nvSpPr>
          <p:spPr>
            <a:xfrm>
              <a:off x="8421158" y="1295400"/>
              <a:ext cx="118872" cy="55626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Bar Accent 2"/>
            <p:cNvSpPr/>
            <p:nvPr userDrawn="1"/>
          </p:nvSpPr>
          <p:spPr>
            <a:xfrm>
              <a:off x="8429625" y="0"/>
              <a:ext cx="114300" cy="1295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7848600" cy="106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C5F06607-930E-4283-99FA-DF83B94C87F0}" type="datetimeFigureOut">
              <a:rPr lang="en-US" smtClean="0"/>
              <a:pPr/>
              <a:t>3/25/2014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01723B91-CE10-4F20-890A-0852E224685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86" r:id="rId4"/>
    <p:sldLayoutId id="2147483687" r:id="rId5"/>
    <p:sldLayoutId id="2147483688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 cap="none" spc="0">
          <a:ln w="12700">
            <a:solidFill>
              <a:schemeClr val="tx2">
                <a:satMod val="155000"/>
              </a:schemeClr>
            </a:solidFill>
            <a:prstDash val="solid"/>
          </a:ln>
          <a:solidFill>
            <a:schemeClr val="bg1"/>
          </a:solidFill>
          <a:effectLst>
            <a:outerShdw blurRad="41275" dist="20320" dir="1800000" algn="tl" rotWithShape="0">
              <a:srgbClr val="000000">
                <a:alpha val="40000"/>
              </a:srgbClr>
            </a:outerShdw>
            <a:reflection blurRad="6350" stA="55000" endA="300" endPos="45500" dir="5400000" sy="-100000" algn="bl" rotWithShape="0"/>
          </a:effectLst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Relationship Id="rId9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oleObject" Target="../embeddings/oleObject9.bin"/><Relationship Id="rId7" Type="http://schemas.openxmlformats.org/officeDocument/2006/relationships/diagramQuickStyle" Target="../diagrams/quickStyl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openxmlformats.org/officeDocument/2006/relationships/image" Target="../media/image2.png"/><Relationship Id="rId9" Type="http://schemas.microsoft.com/office/2007/relationships/diagramDrawing" Target="../diagrams/drawing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oleObject" Target="../embeddings/oleObject11.bin"/><Relationship Id="rId7" Type="http://schemas.openxmlformats.org/officeDocument/2006/relationships/diagramQuickStyle" Target="../diagrams/quickStyle5.xml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1.v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2.png"/><Relationship Id="rId9" Type="http://schemas.microsoft.com/office/2007/relationships/diagramDrawing" Target="../diagrams/drawing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10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oleObject" Target="../embeddings/oleObject7.bin"/><Relationship Id="rId7" Type="http://schemas.openxmlformats.org/officeDocument/2006/relationships/diagramQuickStyle" Target="../diagrams/quickStyl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2.png"/><Relationship Id="rId9" Type="http://schemas.microsoft.com/office/2007/relationships/diagramDrawing" Target="../diagrams/drawin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7" descr="079_G_JuiceDrop_IDB 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855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%D8%A8%D8%B3%D9%85+%D8%A7%D9%84%D9%84%D9%87+%D8%A7%D9%84%D8%B1%D8%AD%D9%85%D9%86+%D8%A7%D9%84%D8%B1%D8%AD%D9%8A%D9%85_gif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lum bright="20000" contrast="30000"/>
          </a:blip>
          <a:stretch>
            <a:fillRect/>
          </a:stretch>
        </p:blipFill>
        <p:spPr>
          <a:xfrm>
            <a:off x="914400" y="42718"/>
            <a:ext cx="1546695" cy="1647825"/>
          </a:xfrm>
          <a:prstGeom prst="rect">
            <a:avLst/>
          </a:prstGeom>
        </p:spPr>
      </p:pic>
      <p:pic>
        <p:nvPicPr>
          <p:cNvPr id="5" name="Picture 4" descr="IRTI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contrast="30000"/>
          </a:blip>
          <a:stretch>
            <a:fillRect/>
          </a:stretch>
        </p:blipFill>
        <p:spPr>
          <a:xfrm>
            <a:off x="4724400" y="124691"/>
            <a:ext cx="1881626" cy="17526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606836" y="3244334"/>
            <a:ext cx="19303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 pitchFamily="34" charset="0"/>
              </a:rPr>
              <a:t>                                </a:t>
            </a:r>
            <a:endParaRPr lang="en-GB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200400" y="2584786"/>
            <a:ext cx="4572000" cy="270843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sz="20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 pitchFamily="34" charset="0"/>
              </a:rPr>
              <a:t>                  </a:t>
            </a:r>
            <a:r>
              <a:rPr lang="en-GB" sz="40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 pitchFamily="34" charset="0"/>
              </a:rPr>
              <a:t>The </a:t>
            </a:r>
            <a:r>
              <a:rPr lang="en-GB" sz="40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 pitchFamily="34" charset="0"/>
              </a:rPr>
              <a:t>Role of IRTI</a:t>
            </a:r>
          </a:p>
          <a:p>
            <a:pPr algn="ctr"/>
            <a:r>
              <a:rPr lang="en-GB" b="1" dirty="0">
                <a:solidFill>
                  <a:schemeClr val="bg1"/>
                </a:solidFill>
                <a:latin typeface="Calibri" pitchFamily="34" charset="0"/>
              </a:rPr>
              <a:t> </a:t>
            </a:r>
          </a:p>
          <a:p>
            <a:pPr algn="ctr"/>
            <a:r>
              <a:rPr lang="en-GB" b="1" dirty="0" smtClean="0">
                <a:solidFill>
                  <a:schemeClr val="bg1"/>
                </a:solidFill>
                <a:latin typeface="Calibri" pitchFamily="34" charset="0"/>
              </a:rPr>
              <a:t>                   </a:t>
            </a:r>
            <a:r>
              <a:rPr lang="en-GB" sz="2800" b="1" dirty="0" smtClean="0">
                <a:solidFill>
                  <a:schemeClr val="bg1"/>
                </a:solidFill>
                <a:latin typeface="Calibri" pitchFamily="34" charset="0"/>
              </a:rPr>
              <a:t>In </a:t>
            </a:r>
            <a:r>
              <a:rPr lang="en-GB" sz="2800" b="1" dirty="0">
                <a:solidFill>
                  <a:schemeClr val="bg1"/>
                </a:solidFill>
                <a:latin typeface="Calibri" pitchFamily="34" charset="0"/>
              </a:rPr>
              <a:t>Promoting </a:t>
            </a:r>
          </a:p>
          <a:p>
            <a:pPr algn="ctr"/>
            <a:r>
              <a:rPr lang="en-GB" sz="2800" b="1" dirty="0" smtClean="0">
                <a:solidFill>
                  <a:schemeClr val="bg1"/>
                </a:solidFill>
                <a:latin typeface="Calibri" pitchFamily="34" charset="0"/>
              </a:rPr>
              <a:t>                  Research </a:t>
            </a:r>
            <a:r>
              <a:rPr lang="en-GB" sz="2800" b="1" dirty="0">
                <a:solidFill>
                  <a:schemeClr val="bg1"/>
                </a:solidFill>
                <a:latin typeface="Calibri" pitchFamily="34" charset="0"/>
              </a:rPr>
              <a:t>&amp; Training </a:t>
            </a:r>
          </a:p>
          <a:p>
            <a:pPr algn="ctr"/>
            <a:r>
              <a:rPr lang="en-GB" sz="2800" b="1" dirty="0" smtClean="0">
                <a:solidFill>
                  <a:schemeClr val="bg1"/>
                </a:solidFill>
                <a:latin typeface="Calibri" pitchFamily="34" charset="0"/>
              </a:rPr>
              <a:t>               in </a:t>
            </a:r>
            <a:r>
              <a:rPr lang="en-GB" sz="2800" b="1" dirty="0">
                <a:solidFill>
                  <a:schemeClr val="bg1"/>
                </a:solidFill>
                <a:latin typeface="Calibri" pitchFamily="34" charset="0"/>
              </a:rPr>
              <a:t>Islamic Economics, </a:t>
            </a:r>
          </a:p>
          <a:p>
            <a:pPr algn="ctr"/>
            <a:r>
              <a:rPr lang="en-GB" sz="2800" b="1" dirty="0" smtClean="0">
                <a:solidFill>
                  <a:schemeClr val="bg1"/>
                </a:solidFill>
                <a:latin typeface="Calibri" pitchFamily="34" charset="0"/>
              </a:rPr>
              <a:t>                   Banking </a:t>
            </a:r>
            <a:r>
              <a:rPr lang="en-GB" sz="2800" b="1" dirty="0">
                <a:solidFill>
                  <a:schemeClr val="bg1"/>
                </a:solidFill>
                <a:latin typeface="Calibri" pitchFamily="34" charset="0"/>
              </a:rPr>
              <a:t>&amp; Finance</a:t>
            </a:r>
          </a:p>
        </p:txBody>
      </p:sp>
    </p:spTree>
    <p:extLst>
      <p:ext uri="{BB962C8B-B14F-4D97-AF65-F5344CB8AC3E}">
        <p14:creationId xmlns:p14="http://schemas.microsoft.com/office/powerpoint/2010/main" val="3956457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833344301"/>
              </p:ext>
            </p:extLst>
          </p:nvPr>
        </p:nvGraphicFramePr>
        <p:xfrm>
          <a:off x="1219200" y="1524000"/>
          <a:ext cx="6629400" cy="4622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26626" name="Object 2"/>
          <p:cNvGraphicFramePr>
            <a:graphicFrameLocks noChangeAspect="1"/>
          </p:cNvGraphicFramePr>
          <p:nvPr/>
        </p:nvGraphicFramePr>
        <p:xfrm>
          <a:off x="0" y="0"/>
          <a:ext cx="106680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65" name="Bitmap Image" r:id="rId8" imgW="3333333" imgH="3104762" progId="PBrush">
                  <p:embed/>
                </p:oleObj>
              </mc:Choice>
              <mc:Fallback>
                <p:oleObj name="Bitmap Image" r:id="rId8" imgW="3333333" imgH="3104762" progId="PBrush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066800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1"/>
          <p:cNvSpPr>
            <a:spLocks noGrp="1"/>
          </p:cNvSpPr>
          <p:nvPr>
            <p:ph type="title" idx="4294967295"/>
          </p:nvPr>
        </p:nvSpPr>
        <p:spPr>
          <a:xfrm>
            <a:off x="1066800" y="228600"/>
            <a:ext cx="7239000" cy="838200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2800" u="sng" dirty="0" smtClean="0"/>
              <a:t>IBIS Components</a:t>
            </a:r>
            <a:endParaRPr lang="en-US" sz="2800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idx="4294967295"/>
          </p:nvPr>
        </p:nvSpPr>
        <p:spPr>
          <a:xfrm>
            <a:off x="1066800" y="228600"/>
            <a:ext cx="7239000" cy="838200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2800" u="sng" dirty="0" smtClean="0"/>
              <a:t>IBIS Components</a:t>
            </a:r>
            <a:endParaRPr lang="en-US" sz="2800" u="sng" dirty="0"/>
          </a:p>
        </p:txBody>
      </p:sp>
      <p:graphicFrame>
        <p:nvGraphicFramePr>
          <p:cNvPr id="27650" name="Object 2"/>
          <p:cNvGraphicFramePr>
            <a:graphicFrameLocks noChangeAspect="1"/>
          </p:cNvGraphicFramePr>
          <p:nvPr/>
        </p:nvGraphicFramePr>
        <p:xfrm>
          <a:off x="0" y="0"/>
          <a:ext cx="106680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88" name="Bitmap Image" r:id="rId3" imgW="3333333" imgH="3104762" progId="PBrush">
                  <p:embed/>
                </p:oleObj>
              </mc:Choice>
              <mc:Fallback>
                <p:oleObj name="Bitmap Image" r:id="rId3" imgW="3333333" imgH="3104762" progId="PBrush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066800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Diagram 8"/>
          <p:cNvGraphicFramePr/>
          <p:nvPr/>
        </p:nvGraphicFramePr>
        <p:xfrm>
          <a:off x="1219200" y="1625600"/>
          <a:ext cx="6629400" cy="4622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74" name="Object 2"/>
          <p:cNvGraphicFramePr>
            <a:graphicFrameLocks noChangeAspect="1"/>
          </p:cNvGraphicFramePr>
          <p:nvPr/>
        </p:nvGraphicFramePr>
        <p:xfrm>
          <a:off x="0" y="0"/>
          <a:ext cx="106680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15" name="Bitmap Image" r:id="rId3" imgW="3333333" imgH="3104762" progId="PBrush">
                  <p:embed/>
                </p:oleObj>
              </mc:Choice>
              <mc:Fallback>
                <p:oleObj name="Bitmap Image" r:id="rId3" imgW="3333333" imgH="3104762" progId="PBrush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066800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itle 1"/>
          <p:cNvSpPr>
            <a:spLocks noGrp="1"/>
          </p:cNvSpPr>
          <p:nvPr>
            <p:ph type="title" idx="4294967295"/>
          </p:nvPr>
        </p:nvSpPr>
        <p:spPr>
          <a:xfrm>
            <a:off x="1066800" y="228600"/>
            <a:ext cx="7239000" cy="838200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2800" dirty="0" smtClean="0"/>
              <a:t>Islamic Banks’ Profile &amp; Financial Data</a:t>
            </a:r>
            <a:endParaRPr lang="en-US" sz="2800" u="sng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457200" y="1676400"/>
            <a:ext cx="7772400" cy="32766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lnSpcReduction="100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endParaRPr kumimoji="0" lang="en-US" sz="2800" b="1" i="0" u="none" strike="noStrike" kern="1200" normalizeH="0" baseline="0" noProof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cs typeface="Arial" pitchFamily="34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en-US" sz="2800" b="1" i="0" u="none" strike="noStrike" kern="120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cs typeface="Arial" pitchFamily="34" charset="0"/>
              </a:rPr>
              <a:t>Maintain detailed financial database on Islamic banks. It provides reliable</a:t>
            </a:r>
            <a:r>
              <a:rPr kumimoji="0" lang="en-US" sz="2800" b="1" i="0" u="none" strike="noStrike" kern="1200" normalizeH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cs typeface="Arial" pitchFamily="34" charset="0"/>
              </a:rPr>
              <a:t> &amp; verifiable data and reports about the banks.</a:t>
            </a:r>
            <a:endParaRPr kumimoji="0" lang="en-US" sz="2800" b="1" i="0" u="none" strike="noStrike" kern="1200" normalizeH="0" baseline="0" noProof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cs typeface="Arial" pitchFamily="34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en-US" sz="2800" b="1" i="0" u="none" strike="noStrike" kern="120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cs typeface="Arial" pitchFamily="34" charset="0"/>
              </a:rPr>
              <a:t>Store a single data collection  &amp; analysis form (known as a Questionnaire) for Islamic banks.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en-US" sz="2800" b="1" i="0" u="none" strike="noStrike" kern="120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cs typeface="Arial" pitchFamily="34" charset="0"/>
              </a:rPr>
              <a:t>Capture , processes &amp; stores analyzed data. 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698" name="Object 2"/>
          <p:cNvGraphicFramePr>
            <a:graphicFrameLocks noChangeAspect="1"/>
          </p:cNvGraphicFramePr>
          <p:nvPr/>
        </p:nvGraphicFramePr>
        <p:xfrm>
          <a:off x="0" y="0"/>
          <a:ext cx="106680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38" name="Bitmap Image" r:id="rId3" imgW="3333333" imgH="3104762" progId="PBrush">
                  <p:embed/>
                </p:oleObj>
              </mc:Choice>
              <mc:Fallback>
                <p:oleObj name="Bitmap Image" r:id="rId3" imgW="3333333" imgH="3104762" progId="PBrush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066800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066800" y="228600"/>
            <a:ext cx="7239000" cy="838200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2800" dirty="0" smtClean="0"/>
              <a:t>Islamic Banks’ Profile &amp; Financial Data</a:t>
            </a:r>
            <a:endParaRPr lang="en-US" sz="2800" u="sng" dirty="0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</p:spPr>
        <p:txBody>
          <a:bodyPr/>
          <a:lstStyle/>
          <a:p>
            <a:pPr algn="ctr"/>
            <a:endParaRPr lang="en-US" sz="1100" b="1" noProof="0" dirty="0" smtClean="0">
              <a:solidFill>
                <a:srgbClr val="FF0000"/>
              </a:solidFill>
              <a:latin typeface="Andalus" pitchFamily="18" charset="-78"/>
              <a:cs typeface="Andalus" pitchFamily="18" charset="-78"/>
            </a:endParaRPr>
          </a:p>
          <a:p>
            <a:pPr algn="ctr"/>
            <a:r>
              <a:rPr lang="en-US" sz="1400" b="1" noProof="0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IBIS</a:t>
            </a: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708662822"/>
              </p:ext>
            </p:extLst>
          </p:nvPr>
        </p:nvGraphicFramePr>
        <p:xfrm>
          <a:off x="685800" y="1295400"/>
          <a:ext cx="7772400" cy="508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22" name="Object 2"/>
          <p:cNvGraphicFramePr>
            <a:graphicFrameLocks noChangeAspect="1"/>
          </p:cNvGraphicFramePr>
          <p:nvPr/>
        </p:nvGraphicFramePr>
        <p:xfrm>
          <a:off x="0" y="0"/>
          <a:ext cx="106680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0" name="Bitmap Image" r:id="rId3" imgW="3333333" imgH="3104762" progId="PBrush">
                  <p:embed/>
                </p:oleObj>
              </mc:Choice>
              <mc:Fallback>
                <p:oleObj name="Bitmap Image" r:id="rId3" imgW="3333333" imgH="3104762" progId="PBrush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066800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itle 1"/>
          <p:cNvSpPr>
            <a:spLocks noGrp="1"/>
          </p:cNvSpPr>
          <p:nvPr>
            <p:ph type="title" idx="4294967295"/>
          </p:nvPr>
        </p:nvSpPr>
        <p:spPr>
          <a:xfrm>
            <a:off x="1066800" y="228600"/>
            <a:ext cx="7239000" cy="838200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2800" dirty="0" smtClean="0"/>
              <a:t>Islamic Banks’ Profile &amp; Financial Data</a:t>
            </a:r>
            <a:endParaRPr lang="en-US" sz="2800" u="sng" dirty="0"/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533400" y="1981200"/>
            <a:ext cx="7772400" cy="38100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/>
          <a:p>
            <a:pPr lvl="3">
              <a:lnSpc>
                <a:spcPct val="90000"/>
              </a:lnSpc>
            </a:pPr>
            <a:endPara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lvl="3">
              <a:lnSpc>
                <a:spcPct val="90000"/>
              </a:lnSpc>
              <a:buFont typeface="Wingdings" pitchFamily="2" charset="2"/>
              <a:buChar char="Ø"/>
            </a:pPr>
            <a:r>
              <a:rPr lang="en-U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Create adequate, reliable and relevant financial information that is </a:t>
            </a:r>
            <a:r>
              <a:rPr lang="en-US" sz="2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Shari’a</a:t>
            </a:r>
            <a:r>
              <a:rPr lang="en-U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compliant in Module-1 for the  users of IBIS</a:t>
            </a:r>
          </a:p>
          <a:p>
            <a:pPr lvl="3">
              <a:lnSpc>
                <a:spcPct val="90000"/>
              </a:lnSpc>
            </a:pPr>
            <a:endParaRPr lang="en-US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lvl="3" algn="ctr">
              <a:lnSpc>
                <a:spcPct val="90000"/>
              </a:lnSpc>
              <a:buFont typeface="Wingdings" pitchFamily="2" charset="2"/>
              <a:buChar char="Ø"/>
            </a:pPr>
            <a:r>
              <a:rPr lang="en-U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Promote &amp; enable Islamic Banks to attract Savings and  Investments that benefit individuals &amp; Society as a whole.</a:t>
            </a:r>
          </a:p>
          <a:p>
            <a:pPr lvl="3">
              <a:lnSpc>
                <a:spcPct val="90000"/>
              </a:lnSpc>
            </a:pPr>
            <a:endParaRPr lang="en-US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lvl="3">
              <a:lnSpc>
                <a:spcPct val="90000"/>
              </a:lnSpc>
              <a:buFont typeface="Wingdings" pitchFamily="2" charset="2"/>
              <a:buChar char="Ø"/>
            </a:pPr>
            <a:r>
              <a:rPr lang="en-U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Facilitate the decision making process of  investing public to assess &amp; evaluate the ability of Islamic banks to achieve their objectives.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746" name="Object 2"/>
          <p:cNvGraphicFramePr>
            <a:graphicFrameLocks noChangeAspect="1"/>
          </p:cNvGraphicFramePr>
          <p:nvPr/>
        </p:nvGraphicFramePr>
        <p:xfrm>
          <a:off x="0" y="0"/>
          <a:ext cx="106680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86" name="Bitmap Image" r:id="rId3" imgW="3333333" imgH="3104762" progId="PBrush">
                  <p:embed/>
                </p:oleObj>
              </mc:Choice>
              <mc:Fallback>
                <p:oleObj name="Bitmap Image" r:id="rId3" imgW="3333333" imgH="3104762" progId="PBrush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066800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le 1"/>
          <p:cNvSpPr>
            <a:spLocks noGrp="1"/>
          </p:cNvSpPr>
          <p:nvPr>
            <p:ph type="title" idx="4294967295"/>
          </p:nvPr>
        </p:nvSpPr>
        <p:spPr>
          <a:xfrm>
            <a:off x="1066800" y="228600"/>
            <a:ext cx="7239000" cy="838200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2800" dirty="0" smtClean="0"/>
              <a:t>Islamic Banks’ Profile &amp; Financial Data</a:t>
            </a:r>
            <a:endParaRPr lang="en-US" sz="2800" u="sng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457200" y="1676400"/>
            <a:ext cx="7620000" cy="37338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lnSpcReduction="10000"/>
          </a:bodyPr>
          <a:lstStyle/>
          <a:p>
            <a:pPr lvl="2" algn="ctr">
              <a:lnSpc>
                <a:spcPct val="90000"/>
              </a:lnSpc>
              <a:buFont typeface="Arial" pitchFamily="34" charset="0"/>
              <a:buChar char="•"/>
            </a:pPr>
            <a:endParaRPr lang="en-US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2">
              <a:lnSpc>
                <a:spcPct val="90000"/>
              </a:lnSpc>
              <a:buFont typeface="Wingdings" pitchFamily="2" charset="2"/>
              <a:buChar char="Ø"/>
            </a:pPr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Provide financial stock and flow data for analytical use within IRTI, other  IDB – Group entities as well as external users (analysts). </a:t>
            </a:r>
          </a:p>
          <a:p>
            <a:pPr lvl="2">
              <a:lnSpc>
                <a:spcPct val="90000"/>
              </a:lnSpc>
              <a:buFont typeface="Wingdings" pitchFamily="2" charset="2"/>
              <a:buChar char="v"/>
            </a:pPr>
            <a:endParaRPr lang="en-US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2" algn="ctr">
              <a:lnSpc>
                <a:spcPct val="90000"/>
              </a:lnSpc>
              <a:buFont typeface="Wingdings" pitchFamily="2" charset="2"/>
              <a:buChar char="Ø"/>
            </a:pPr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Increase an awareness and promote the development of </a:t>
            </a:r>
            <a:r>
              <a:rPr lang="en-US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Shari’a</a:t>
            </a:r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compliant financial instruments (products) for Islamic banking and finance. 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066800" y="228600"/>
            <a:ext cx="7239000" cy="8382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sng" strike="noStrike" kern="1200" cap="none" spc="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lt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+mn-lt"/>
                <a:ea typeface="+mn-ea"/>
                <a:cs typeface="+mn-cs"/>
              </a:rPr>
              <a:t>Financial</a:t>
            </a:r>
            <a:r>
              <a:rPr kumimoji="0" lang="en-US" sz="2800" b="1" i="0" u="sng" strike="noStrike" kern="1200" cap="none" spc="0" normalizeH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lt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+mn-lt"/>
                <a:ea typeface="+mn-ea"/>
                <a:cs typeface="+mn-cs"/>
              </a:rPr>
              <a:t> Indicators </a:t>
            </a:r>
            <a:endParaRPr kumimoji="0" lang="en-US" sz="2800" b="1" i="0" u="sng" strike="noStrike" kern="1200" cap="none" spc="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lt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6097" y="1295400"/>
            <a:ext cx="7010400" cy="535531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Financial Ratios(Prudential Indicators) are not included in the Questionnaire but are computed from the data in the Questionnaire for the relevant use of them by the analyst(s). </a:t>
            </a:r>
          </a:p>
          <a:p>
            <a:pPr>
              <a:lnSpc>
                <a:spcPct val="90000"/>
              </a:lnSpc>
            </a:pPr>
            <a:endParaRPr lang="en-US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Main categories of Ratios(Indicators) include: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1.	Capital adequacy (3)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2.	Asset quality (2)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3.	Management (Operational) 				efficiency (2)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4.	 Earnings (Performance) (8)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5.	Liquidity(5).	</a:t>
            </a:r>
          </a:p>
          <a:p>
            <a:pPr lvl="1">
              <a:lnSpc>
                <a:spcPct val="90000"/>
              </a:lnSpc>
              <a:buFontTx/>
              <a:buNone/>
            </a:pPr>
            <a:endParaRPr lang="en-US" sz="2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marL="914400" lvl="1" indent="-457200">
              <a:lnSpc>
                <a:spcPct val="90000"/>
              </a:lnSpc>
            </a:pPr>
            <a:endParaRPr lang="en-US" sz="2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066800" y="228600"/>
            <a:ext cx="7239000" cy="8382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sng" strike="noStrike" kern="1200" cap="none" spc="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lt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+mn-lt"/>
                <a:ea typeface="+mn-ea"/>
                <a:cs typeface="+mn-cs"/>
              </a:rPr>
              <a:t>Standard Financial</a:t>
            </a:r>
            <a:r>
              <a:rPr kumimoji="0" lang="en-US" sz="2800" b="1" i="0" u="sng" strike="noStrike" kern="1200" cap="none" spc="0" normalizeH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lt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+mn-lt"/>
                <a:ea typeface="+mn-ea"/>
                <a:cs typeface="+mn-cs"/>
              </a:rPr>
              <a:t> Reports</a:t>
            </a:r>
            <a:endParaRPr kumimoji="0" lang="en-US" sz="2800" b="1" i="0" u="sng" strike="noStrike" kern="1200" cap="none" spc="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lt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14400" y="1676400"/>
            <a:ext cx="7010400" cy="453047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b="1" u="sng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Through IBIS, the following reports (and more) could be generated: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lvl="1">
              <a:lnSpc>
                <a:spcPct val="80000"/>
              </a:lnSpc>
              <a:buFont typeface="Wingdings" pitchFamily="2" charset="2"/>
              <a:buChar char="v"/>
            </a:pPr>
            <a:endParaRPr lang="en-US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lvl="1">
              <a:lnSpc>
                <a:spcPct val="80000"/>
              </a:lnSpc>
              <a:buFont typeface="Wingdings" pitchFamily="2" charset="2"/>
              <a:buChar char="v"/>
            </a:pPr>
            <a:r>
              <a:rPr lang="en-U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Industry Financial highlights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v"/>
            </a:pPr>
            <a:endParaRPr lang="en-US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lvl="1">
              <a:lnSpc>
                <a:spcPct val="80000"/>
              </a:lnSpc>
              <a:buFont typeface="Wingdings" pitchFamily="2" charset="2"/>
              <a:buChar char="v"/>
            </a:pP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Bank </a:t>
            </a:r>
            <a:r>
              <a:rPr lang="en-U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report</a:t>
            </a:r>
            <a:endParaRPr lang="en-US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lvl="1">
              <a:lnSpc>
                <a:spcPct val="80000"/>
              </a:lnSpc>
              <a:buFont typeface="Wingdings" pitchFamily="2" charset="2"/>
              <a:buChar char="v"/>
            </a:pPr>
            <a:endParaRPr lang="en-US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lvl="1">
              <a:lnSpc>
                <a:spcPct val="80000"/>
              </a:lnSpc>
              <a:buFont typeface="Wingdings" pitchFamily="2" charset="2"/>
              <a:buChar char="v"/>
            </a:pPr>
            <a:r>
              <a:rPr lang="en-U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Size of Islamic Finance Industry</a:t>
            </a:r>
          </a:p>
          <a:p>
            <a:pPr lvl="1">
              <a:lnSpc>
                <a:spcPct val="80000"/>
              </a:lnSpc>
            </a:pPr>
            <a:endParaRPr lang="en-US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lvl="1">
              <a:lnSpc>
                <a:spcPct val="80000"/>
              </a:lnSpc>
              <a:buFont typeface="Wingdings" pitchFamily="2" charset="2"/>
              <a:buChar char="v"/>
            </a:pPr>
            <a:r>
              <a:rPr lang="en-U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Islamic Modes of Finance</a:t>
            </a:r>
          </a:p>
          <a:p>
            <a:pPr lvl="1">
              <a:lnSpc>
                <a:spcPct val="80000"/>
              </a:lnSpc>
            </a:pPr>
            <a:endParaRPr lang="en-US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lvl="1">
              <a:lnSpc>
                <a:spcPct val="80000"/>
              </a:lnSpc>
              <a:buFont typeface="Wingdings" pitchFamily="2" charset="2"/>
              <a:buChar char="v"/>
            </a:pPr>
            <a:r>
              <a:rPr lang="en-U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Concentration 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of economic </a:t>
            </a:r>
            <a:r>
              <a:rPr lang="en-U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Sectors </a:t>
            </a:r>
          </a:p>
          <a:p>
            <a:pPr lvl="1">
              <a:lnSpc>
                <a:spcPct val="80000"/>
              </a:lnSpc>
            </a:pPr>
            <a:endParaRPr lang="en-US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lvl="1">
              <a:lnSpc>
                <a:spcPct val="80000"/>
              </a:lnSpc>
              <a:buFont typeface="Wingdings" pitchFamily="2" charset="2"/>
              <a:buChar char="v"/>
            </a:pPr>
            <a:r>
              <a:rPr lang="en-U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Financial ratios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v"/>
            </a:pPr>
            <a:endParaRPr lang="en-US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lvl="1">
              <a:lnSpc>
                <a:spcPct val="80000"/>
              </a:lnSpc>
              <a:buFont typeface="Wingdings" pitchFamily="2" charset="2"/>
              <a:buChar char="v"/>
            </a:pPr>
            <a:r>
              <a:rPr lang="en-U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Growth rate,  etc.</a:t>
            </a:r>
          </a:p>
          <a:p>
            <a:pPr>
              <a:lnSpc>
                <a:spcPct val="80000"/>
              </a:lnSpc>
            </a:pPr>
            <a:endParaRPr lang="en-US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066800" y="228600"/>
            <a:ext cx="7239000" cy="8382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sng" strike="noStrike" kern="1200" cap="none" spc="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lt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+mn-lt"/>
                <a:ea typeface="+mn-ea"/>
                <a:cs typeface="+mn-cs"/>
              </a:rPr>
              <a:t>Targeted Users </a:t>
            </a:r>
            <a:endParaRPr kumimoji="0" lang="en-US" sz="2800" b="1" i="0" u="sng" strike="noStrike" kern="1200" cap="none" spc="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lt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028064931"/>
              </p:ext>
            </p:extLst>
          </p:nvPr>
        </p:nvGraphicFramePr>
        <p:xfrm>
          <a:off x="1524000" y="18796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3400" y="1600200"/>
            <a:ext cx="7924800" cy="4525963"/>
          </a:xfrm>
        </p:spPr>
        <p:txBody>
          <a:bodyPr>
            <a:normAutofit lnSpcReduction="10000"/>
          </a:bodyPr>
          <a:lstStyle/>
          <a:p>
            <a:pPr lvl="0"/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Current IBIS users vary including Researchers, Academicians, Industry Professionals and  etc.</a:t>
            </a:r>
          </a:p>
          <a:p>
            <a:pPr lvl="0"/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IRTI professionals use IBIS financial information for their research.</a:t>
            </a:r>
          </a:p>
          <a:p>
            <a:pPr lvl="0"/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Recently, IRTI published Books and Papers that Authors have exclusively utilized IBIS financial information for their study and research.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066800" y="228600"/>
            <a:ext cx="7239000" cy="8382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sng" strike="noStrike" kern="1200" cap="none" spc="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lt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+mn-lt"/>
                <a:ea typeface="+mn-ea"/>
                <a:cs typeface="+mn-cs"/>
              </a:rPr>
              <a:t>Current</a:t>
            </a:r>
            <a:r>
              <a:rPr kumimoji="0" lang="en-US" sz="2800" b="1" i="0" u="sng" strike="noStrike" kern="1200" cap="none" spc="0" normalizeH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lt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+mn-lt"/>
                <a:ea typeface="+mn-ea"/>
                <a:cs typeface="+mn-cs"/>
              </a:rPr>
              <a:t> Customers</a:t>
            </a:r>
            <a:endParaRPr kumimoji="0" lang="en-US" sz="2800" b="1" i="0" u="sng" strike="noStrike" kern="1200" cap="none" spc="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lt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848600" cy="4525963"/>
          </a:xfrm>
        </p:spPr>
        <p:txBody>
          <a:bodyPr/>
          <a:lstStyle/>
          <a:p>
            <a:pPr algn="ctr">
              <a:defRPr/>
            </a:pPr>
            <a:r>
              <a:rPr lang="en-US" sz="4800" b="1" cap="all" dirty="0">
                <a:ln w="0">
                  <a:solidFill>
                    <a:srgbClr val="008080"/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alibri" pitchFamily="34" charset="0"/>
              </a:rPr>
              <a:t>IRTI</a:t>
            </a:r>
          </a:p>
          <a:p>
            <a:pPr algn="ctr">
              <a:defRPr/>
            </a:pPr>
            <a:r>
              <a:rPr lang="en-US" sz="4800" b="1" cap="all" dirty="0">
                <a:ln w="0">
                  <a:solidFill>
                    <a:srgbClr val="339933"/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alibri" pitchFamily="34" charset="0"/>
              </a:rPr>
              <a:t>I</a:t>
            </a:r>
            <a:r>
              <a:rPr lang="en-US" b="1" cap="all" dirty="0">
                <a:ln w="0"/>
                <a:solidFill>
                  <a:srgbClr val="00CC00"/>
                </a:solidFill>
                <a:effectLst>
                  <a:reflection blurRad="12700" stA="50000" endPos="50000" dist="5000" dir="5400000" sy="-100000" rotWithShape="0"/>
                </a:effectLst>
                <a:latin typeface="Calibri" pitchFamily="34" charset="0"/>
              </a:rPr>
              <a:t>slamic</a:t>
            </a:r>
            <a:r>
              <a:rPr lang="en-US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alibri" pitchFamily="34" charset="0"/>
              </a:rPr>
              <a:t> </a:t>
            </a:r>
            <a:r>
              <a:rPr lang="en-US" sz="4800" b="1" cap="all" dirty="0">
                <a:ln w="0">
                  <a:solidFill>
                    <a:srgbClr val="008080"/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alibri" pitchFamily="34" charset="0"/>
              </a:rPr>
              <a:t>R</a:t>
            </a:r>
            <a:r>
              <a:rPr lang="en-US" b="1" cap="all" dirty="0">
                <a:ln w="0"/>
                <a:solidFill>
                  <a:srgbClr val="00CC00"/>
                </a:solidFill>
                <a:effectLst>
                  <a:reflection blurRad="12700" stA="50000" endPos="50000" dist="5000" dir="5400000" sy="-100000" rotWithShape="0"/>
                </a:effectLst>
                <a:latin typeface="Calibri" pitchFamily="34" charset="0"/>
              </a:rPr>
              <a:t>esearch</a:t>
            </a:r>
            <a:r>
              <a:rPr lang="en-US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alibri" pitchFamily="34" charset="0"/>
              </a:rPr>
              <a:t> </a:t>
            </a:r>
            <a:r>
              <a:rPr lang="en-US" b="1" cap="all" dirty="0">
                <a:ln w="0"/>
                <a:solidFill>
                  <a:srgbClr val="00CC00"/>
                </a:solidFill>
                <a:effectLst>
                  <a:reflection blurRad="12700" stA="50000" endPos="50000" dist="5000" dir="5400000" sy="-100000" rotWithShape="0"/>
                </a:effectLst>
                <a:latin typeface="Calibri" pitchFamily="34" charset="0"/>
              </a:rPr>
              <a:t>&amp;</a:t>
            </a:r>
            <a:r>
              <a:rPr lang="en-US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alibri" pitchFamily="34" charset="0"/>
              </a:rPr>
              <a:t> </a:t>
            </a:r>
            <a:r>
              <a:rPr lang="en-US" sz="4800" b="1" cap="all" dirty="0">
                <a:ln w="0">
                  <a:solidFill>
                    <a:srgbClr val="339933"/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alibri" pitchFamily="34" charset="0"/>
              </a:rPr>
              <a:t>T</a:t>
            </a:r>
            <a:r>
              <a:rPr lang="en-US" b="1" cap="all" dirty="0">
                <a:ln w="0"/>
                <a:solidFill>
                  <a:srgbClr val="00CC00"/>
                </a:solidFill>
                <a:effectLst>
                  <a:reflection blurRad="12700" stA="50000" endPos="50000" dist="5000" dir="5400000" sy="-100000" rotWithShape="0"/>
                </a:effectLst>
                <a:latin typeface="Calibri" pitchFamily="34" charset="0"/>
              </a:rPr>
              <a:t>raining</a:t>
            </a:r>
            <a:r>
              <a:rPr lang="en-US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alibri" pitchFamily="34" charset="0"/>
              </a:rPr>
              <a:t> </a:t>
            </a:r>
            <a:r>
              <a:rPr lang="en-US" sz="4800" b="1" cap="all" dirty="0">
                <a:ln w="0">
                  <a:solidFill>
                    <a:srgbClr val="339933"/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alibri" pitchFamily="34" charset="0"/>
              </a:rPr>
              <a:t>I</a:t>
            </a:r>
            <a:r>
              <a:rPr lang="en-US" b="1" cap="all" dirty="0">
                <a:ln w="0"/>
                <a:solidFill>
                  <a:srgbClr val="00CC00"/>
                </a:solidFill>
                <a:effectLst>
                  <a:reflection blurRad="12700" stA="50000" endPos="50000" dist="5000" dir="5400000" sy="-100000" rotWithShape="0"/>
                </a:effectLst>
                <a:latin typeface="Calibri" pitchFamily="34" charset="0"/>
              </a:rPr>
              <a:t>nstitute</a:t>
            </a:r>
            <a:r>
              <a:rPr lang="en-US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alibri" pitchFamily="34" charset="0"/>
              </a:rPr>
              <a:t>  </a:t>
            </a:r>
          </a:p>
          <a:p>
            <a:pPr algn="ctr">
              <a:defRPr/>
            </a:pPr>
            <a:endParaRPr lang="en-US" sz="1600" b="1" dirty="0">
              <a:ln w="12700">
                <a:noFill/>
                <a:prstDash val="solid"/>
              </a:ln>
              <a:solidFill>
                <a:srgbClr val="0066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alibri" pitchFamily="34" charset="0"/>
            </a:endParaRPr>
          </a:p>
          <a:p>
            <a:pPr algn="ctr">
              <a:defRPr/>
            </a:pPr>
            <a:r>
              <a:rPr lang="en-US" b="1" dirty="0">
                <a:ln w="12700">
                  <a:noFill/>
                  <a:prstDash val="solid"/>
                </a:ln>
                <a:solidFill>
                  <a:srgbClr val="0066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</a:rPr>
              <a:t>is </a:t>
            </a:r>
            <a:r>
              <a:rPr lang="en-US" b="1" dirty="0" smtClean="0">
                <a:ln w="12700">
                  <a:noFill/>
                  <a:prstDash val="solid"/>
                </a:ln>
                <a:solidFill>
                  <a:srgbClr val="0066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</a:rPr>
              <a:t>a Member </a:t>
            </a:r>
            <a:r>
              <a:rPr lang="en-US" b="1" dirty="0">
                <a:ln w="12700">
                  <a:noFill/>
                  <a:prstDash val="solid"/>
                </a:ln>
                <a:solidFill>
                  <a:srgbClr val="0066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</a:rPr>
              <a:t>of the</a:t>
            </a:r>
          </a:p>
          <a:p>
            <a:pPr algn="ctr">
              <a:defRPr/>
            </a:pPr>
            <a:r>
              <a:rPr lang="en-US" b="1" dirty="0">
                <a:ln w="12700">
                  <a:noFill/>
                  <a:prstDash val="solid"/>
                </a:ln>
                <a:solidFill>
                  <a:srgbClr val="0066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</a:rPr>
              <a:t>ISLAMIC DEVELOPMENT BANK GROUP</a:t>
            </a:r>
          </a:p>
          <a:p>
            <a:pPr algn="ctr">
              <a:defRPr/>
            </a:pPr>
            <a:r>
              <a:rPr lang="en-US" b="1" dirty="0">
                <a:ln w="12700">
                  <a:noFill/>
                  <a:prstDash val="solid"/>
                </a:ln>
                <a:solidFill>
                  <a:srgbClr val="0066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</a:rPr>
              <a:t>and its Research &amp;Training Arm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784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00200"/>
            <a:ext cx="7924800" cy="4525963"/>
          </a:xfrm>
        </p:spPr>
        <p:txBody>
          <a:bodyPr>
            <a:normAutofit/>
          </a:bodyPr>
          <a:lstStyle/>
          <a:p>
            <a:pPr lvl="1" algn="ctr">
              <a:buFont typeface="Wingdings" pitchFamily="2" charset="2"/>
              <a:buChar char="Ø"/>
            </a:pPr>
            <a:r>
              <a:rPr lang="en-US" sz="36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Islamic Banking structure - implications for Risk and Financial Stability </a:t>
            </a:r>
          </a:p>
          <a:p>
            <a:pPr lvl="0" algn="ctr">
              <a:buNone/>
            </a:pPr>
            <a:r>
              <a:rPr lang="en-US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By</a:t>
            </a:r>
          </a:p>
          <a:p>
            <a:pPr lvl="0" algn="ctr">
              <a:buNone/>
            </a:pPr>
            <a:r>
              <a:rPr lang="en-US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Dr. </a:t>
            </a:r>
            <a:r>
              <a:rPr lang="en-US" i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Abd</a:t>
            </a:r>
            <a:r>
              <a:rPr lang="en-US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Elrahman</a:t>
            </a:r>
            <a:r>
              <a:rPr lang="en-US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Elzahi</a:t>
            </a:r>
            <a:r>
              <a:rPr lang="en-US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Saaid</a:t>
            </a:r>
            <a:r>
              <a:rPr lang="en-US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Ali</a:t>
            </a:r>
            <a:endParaRPr lang="en-US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066800" y="228600"/>
            <a:ext cx="7239000" cy="8382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strike="noStrike" kern="1200" cap="none" spc="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lt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+mn-lt"/>
                <a:ea typeface="+mn-ea"/>
                <a:cs typeface="+mn-cs"/>
              </a:rPr>
              <a:t>Recent publications</a:t>
            </a:r>
            <a:endParaRPr kumimoji="0" lang="en-US" sz="2800" b="1" i="0" strike="noStrike" kern="1200" cap="none" spc="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lt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Font typeface="Wingdings" pitchFamily="2" charset="2"/>
              <a:buChar char="Ø"/>
            </a:pPr>
            <a:r>
              <a:rPr lang="en-US" sz="4000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The Impact of Credit Risk Transfer on Islamic Banks Lending Behavior and Financial Stability </a:t>
            </a:r>
          </a:p>
          <a:p>
            <a:pPr lvl="1">
              <a:buNone/>
            </a:pPr>
            <a:r>
              <a:rPr lang="en-US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					By</a:t>
            </a:r>
          </a:p>
          <a:p>
            <a:pPr lvl="1">
              <a:buNone/>
            </a:pPr>
            <a:r>
              <a:rPr lang="en-US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Dr. </a:t>
            </a:r>
            <a:r>
              <a:rPr lang="en-US" i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Abd</a:t>
            </a:r>
            <a:r>
              <a:rPr lang="en-US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Elrahman</a:t>
            </a:r>
            <a:r>
              <a:rPr lang="en-US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Elzahi</a:t>
            </a:r>
            <a:r>
              <a:rPr lang="en-US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Saaid</a:t>
            </a:r>
            <a:r>
              <a:rPr lang="en-US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Ali</a:t>
            </a:r>
            <a:endParaRPr 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066800" y="228600"/>
            <a:ext cx="7239000" cy="8382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strike="noStrike" kern="1200" cap="none" spc="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lt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+mn-lt"/>
                <a:ea typeface="+mn-ea"/>
                <a:cs typeface="+mn-cs"/>
              </a:rPr>
              <a:t>Recent publications</a:t>
            </a:r>
            <a:endParaRPr kumimoji="0" lang="en-US" sz="2800" b="1" i="0" strike="noStrike" kern="1200" cap="none" spc="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lt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1371600"/>
            <a:ext cx="7924800" cy="4830763"/>
          </a:xfrm>
        </p:spPr>
        <p:txBody>
          <a:bodyPr>
            <a:normAutofit fontScale="92500"/>
          </a:bodyPr>
          <a:lstStyle/>
          <a:p>
            <a:pPr lvl="0">
              <a:buNone/>
            </a:pPr>
            <a:endParaRPr lang="en-US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lvl="0" algn="ctr">
              <a:buFont typeface="Wingdings" pitchFamily="2" charset="2"/>
              <a:buChar char="Ø"/>
            </a:pPr>
            <a:r>
              <a:rPr lang="en-US" sz="40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Islamic Banking in the Middle-East and North –Africa (MENA) Region </a:t>
            </a:r>
          </a:p>
          <a:p>
            <a:pPr lvl="0" algn="ctr">
              <a:buNone/>
            </a:pPr>
            <a:r>
              <a:rPr lang="en-US" i="1" dirty="0" smtClean="0">
                <a:solidFill>
                  <a:srgbClr val="FF0000"/>
                </a:solidFill>
              </a:rPr>
              <a:t>Published-http\\siteresources-worldbank.org/</a:t>
            </a:r>
            <a:endParaRPr lang="en-US" dirty="0" smtClean="0">
              <a:solidFill>
                <a:srgbClr val="FF0000"/>
              </a:solidFill>
            </a:endParaRPr>
          </a:p>
          <a:p>
            <a:pPr algn="ctr">
              <a:buFont typeface="Wingdings" pitchFamily="2" charset="2"/>
              <a:buChar char="Ø"/>
            </a:pPr>
            <a:r>
              <a:rPr lang="en-US" sz="39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State of Liquidity Management in I</a:t>
            </a:r>
            <a:r>
              <a:rPr lang="en-US" sz="3900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slamic Financial Institutions </a:t>
            </a:r>
          </a:p>
          <a:p>
            <a:pPr algn="ctr">
              <a:buNone/>
            </a:pPr>
            <a:r>
              <a:rPr lang="en-US" sz="3900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by Dr. </a:t>
            </a:r>
            <a:r>
              <a:rPr lang="en-US" sz="3900" i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Salman</a:t>
            </a:r>
            <a:r>
              <a:rPr lang="en-US" sz="3900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3900" i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Syed</a:t>
            </a:r>
            <a:r>
              <a:rPr lang="en-US" sz="3900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Ali</a:t>
            </a:r>
            <a:endParaRPr lang="en-US" sz="3900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endParaRPr 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066800" y="228600"/>
            <a:ext cx="7239000" cy="8382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strike="noStrike" kern="1200" cap="none" spc="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lt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+mn-lt"/>
                <a:ea typeface="+mn-ea"/>
                <a:cs typeface="+mn-cs"/>
              </a:rPr>
              <a:t>Recent publications</a:t>
            </a:r>
            <a:endParaRPr kumimoji="0" lang="en-US" sz="2800" b="1" i="0" strike="noStrike" kern="1200" cap="none" spc="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lt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95688"/>
            <a:ext cx="7924800" cy="4114512"/>
          </a:xfrm>
        </p:spPr>
        <p:txBody>
          <a:bodyPr>
            <a:normAutofit lnSpcReduction="10000"/>
          </a:bodyPr>
          <a:lstStyle/>
          <a:p>
            <a:pPr lvl="0">
              <a:buFont typeface="Wingdings" panose="05000000000000000000" pitchFamily="2" charset="2"/>
              <a:buChar char="v"/>
            </a:pPr>
            <a:r>
              <a:rPr lang="en-US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IRTI is in the process of establishing an Islamic 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Financial Industry Information </a:t>
            </a:r>
            <a:r>
              <a:rPr lang="en-US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Center(IFII Center). 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en-US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IFII 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Center </a:t>
            </a:r>
            <a:r>
              <a:rPr lang="en-US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is a portfolio of an online applications and databases maintaining relevant data of the Industry. 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en-US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Most </a:t>
            </a:r>
            <a:r>
              <a:rPr lang="en-US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Business requirements of 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the Center </a:t>
            </a:r>
            <a:r>
              <a:rPr lang="en-US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Components are prepared.  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en-US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Main 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Center Components </a:t>
            </a:r>
            <a:r>
              <a:rPr lang="en-US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include 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Islamic  Financial Institutions (I.e. Banks, Takaful, &amp; Islamic Funds)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Islamic Social 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Finance Industry (I.e. </a:t>
            </a:r>
            <a:r>
              <a:rPr lang="en-US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Microfinance, </a:t>
            </a:r>
            <a:r>
              <a:rPr lang="en-US" sz="2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Awqaf</a:t>
            </a:r>
            <a:r>
              <a:rPr lang="en-US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 &amp; Zakat)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Shari’a</a:t>
            </a:r>
            <a:r>
              <a:rPr lang="en-US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 Database, etc.</a:t>
            </a:r>
            <a:endParaRPr lang="en-US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2">
                  <a:lumMod val="20000"/>
                  <a:lumOff val="8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  <a:p>
            <a:pPr lvl="1">
              <a:buFont typeface="Wingdings" pitchFamily="2" charset="2"/>
              <a:buChar char="v"/>
            </a:pPr>
            <a:endParaRPr lang="en-US" sz="1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lvl="1">
              <a:buFont typeface="Wingdings" pitchFamily="2" charset="2"/>
              <a:buChar char="v"/>
            </a:pPr>
            <a:endParaRPr lang="en-US" sz="1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0" lvl="0" indent="0">
              <a:buNone/>
            </a:pPr>
            <a:endParaRPr lang="en-US" sz="20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  <a:p>
            <a:pPr marL="0" lvl="0" indent="0">
              <a:buNone/>
            </a:pPr>
            <a:endParaRPr lang="en-US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lt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  <a:p>
            <a:pPr marL="0" lvl="0" indent="0">
              <a:buNone/>
            </a:pPr>
            <a:endParaRPr lang="en-US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lt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  <a:p>
            <a:endParaRPr 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143000" y="152400"/>
            <a:ext cx="7239000" cy="8382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Work-in Progress</a:t>
            </a:r>
            <a:endParaRPr kumimoji="0" lang="en-US" sz="2800" b="1" i="0" strike="noStrike" kern="1200" cap="none" spc="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lt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5112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770" name="Object 3"/>
          <p:cNvGraphicFramePr>
            <a:graphicFrameLocks noChangeAspect="1"/>
          </p:cNvGraphicFramePr>
          <p:nvPr/>
        </p:nvGraphicFramePr>
        <p:xfrm>
          <a:off x="533400" y="1828800"/>
          <a:ext cx="5349875" cy="365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08" name="Clip" r:id="rId3" imgW="5349600" imgH="2911320" progId="">
                  <p:embed/>
                </p:oleObj>
              </mc:Choice>
              <mc:Fallback>
                <p:oleObj name="Clip" r:id="rId3" imgW="5349600" imgH="2911320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1828800"/>
                        <a:ext cx="5349875" cy="3657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133600" y="304800"/>
            <a:ext cx="5486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u="sng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 </a:t>
            </a:r>
            <a:endParaRPr lang="en-US" sz="7200" b="1" u="sng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760" lvl="0" indent="-256032" fontAlgn="auto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72A376"/>
              </a:buClr>
              <a:buSzPct val="68000"/>
              <a:buFont typeface="Wingdings 3"/>
              <a:buChar char=""/>
            </a:pPr>
            <a:r>
              <a:rPr lang="en-US" dirty="0">
                <a:latin typeface="Lucida Sans Unicode"/>
                <a:ea typeface="Arial Unicode MS" pitchFamily="34" charset="-128"/>
                <a:cs typeface="Arial Unicode MS" pitchFamily="34" charset="-128"/>
              </a:rPr>
              <a:t>Established by the IDB in 1981 as its Research &amp; Training Arm</a:t>
            </a:r>
          </a:p>
          <a:p>
            <a:pPr marL="365760" lvl="0" indent="-256032" fontAlgn="auto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72A376"/>
              </a:buClr>
              <a:buSzPct val="68000"/>
              <a:buFont typeface="Wingdings 3"/>
              <a:buChar char=""/>
            </a:pPr>
            <a:r>
              <a:rPr lang="en-US" dirty="0">
                <a:latin typeface="Lucida Sans Unicode"/>
                <a:ea typeface="Arial Unicode MS" pitchFamily="34" charset="-128"/>
                <a:cs typeface="Arial Unicode MS" pitchFamily="34" charset="-128"/>
              </a:rPr>
              <a:t>Became operational in 1983</a:t>
            </a:r>
          </a:p>
          <a:p>
            <a:pPr marL="365760" lvl="0" indent="-256032" fontAlgn="auto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72A376"/>
              </a:buClr>
              <a:buSzPct val="68000"/>
              <a:buFont typeface="Wingdings 3"/>
              <a:buChar char=""/>
            </a:pPr>
            <a:r>
              <a:rPr lang="en-US" dirty="0">
                <a:latin typeface="Lucida Sans Unicode"/>
                <a:ea typeface="Arial Unicode MS" pitchFamily="34" charset="-128"/>
                <a:cs typeface="Arial Unicode MS" pitchFamily="34" charset="-128"/>
              </a:rPr>
              <a:t>Became IDB Group Member in 2003</a:t>
            </a:r>
          </a:p>
          <a:p>
            <a:endParaRPr 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0"/>
            <a:ext cx="7924800" cy="10668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ln w="1905"/>
                <a:solidFill>
                  <a:srgbClr val="339933"/>
                </a:solidFill>
                <a:effectLst/>
              </a:rPr>
              <a:t>   Establishment &amp; Operation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8426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4724400" y="4876800"/>
            <a:ext cx="4343400" cy="1143000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</p:spPr>
        <p:txBody>
          <a:bodyPr/>
          <a:lstStyle/>
          <a:p>
            <a:pPr algn="ctr"/>
            <a:endParaRPr lang="en-US" sz="1100" b="1" dirty="0" smtClean="0">
              <a:solidFill>
                <a:srgbClr val="FF0000"/>
              </a:solidFill>
              <a:latin typeface="Andalus" pitchFamily="18" charset="-78"/>
              <a:cs typeface="Andalus" pitchFamily="18" charset="-78"/>
            </a:endParaRPr>
          </a:p>
          <a:p>
            <a:pPr algn="ctr"/>
            <a:r>
              <a:rPr lang="en-US" sz="1400" b="1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IBIS</a:t>
            </a:r>
            <a:r>
              <a:rPr lang="en-US" sz="1100" dirty="0" smtClean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04800" y="1066800"/>
            <a:ext cx="4953000" cy="457200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u="sng" spc="100" dirty="0" smtClean="0">
                <a:solidFill>
                  <a:prstClr val="white"/>
                </a:solidFill>
                <a:latin typeface="Cambria" pitchFamily="18" charset="0"/>
                <a:ea typeface="+mj-ea"/>
                <a:cs typeface="+mj-cs"/>
              </a:rPr>
              <a:t>Information &amp; knowledge Services Division</a:t>
            </a:r>
          </a:p>
          <a:p>
            <a:pPr algn="ctr">
              <a:defRPr/>
            </a:pPr>
            <a:endParaRPr lang="en-US" sz="3200" b="1" u="sng" spc="100" dirty="0" smtClean="0">
              <a:solidFill>
                <a:prstClr val="white"/>
              </a:solidFill>
              <a:latin typeface="Cambria" pitchFamily="18" charset="0"/>
              <a:ea typeface="+mj-ea"/>
              <a:cs typeface="+mj-cs"/>
            </a:endParaRPr>
          </a:p>
          <a:p>
            <a:pPr algn="ctr">
              <a:defRPr/>
            </a:pPr>
            <a:endParaRPr lang="en-US" sz="2400" dirty="0">
              <a:solidFill>
                <a:prstClr val="white"/>
              </a:solidFill>
              <a:latin typeface="Cambria" pitchFamily="18" charset="0"/>
            </a:endParaRPr>
          </a:p>
        </p:txBody>
      </p:sp>
      <p:sp>
        <p:nvSpPr>
          <p:cNvPr id="6" name="Subtitle 2"/>
          <p:cNvSpPr>
            <a:spLocks noGrp="1"/>
          </p:cNvSpPr>
          <p:nvPr>
            <p:ph type="subTitle" idx="4294967295"/>
          </p:nvPr>
        </p:nvSpPr>
        <p:spPr>
          <a:xfrm>
            <a:off x="4038600" y="4267200"/>
            <a:ext cx="4876800" cy="175260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none"/>
        </p:style>
        <p:txBody>
          <a:bodyPr/>
          <a:lstStyle>
            <a:lvl1pPr marL="0" indent="0" algn="ctr">
              <a:buNone/>
              <a:defRPr sz="2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algn="ctr"/>
            <a:r>
              <a:rPr lang="en-US" b="1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An overview presentation of “Islamic Banks Information System” (</a:t>
            </a:r>
            <a:r>
              <a:rPr lang="en-US" b="1" i="1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IBIS</a:t>
            </a:r>
            <a:r>
              <a:rPr lang="en-US" b="1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975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066800" y="228600"/>
            <a:ext cx="7239000" cy="838200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US" u="sng" dirty="0" smtClean="0"/>
              <a:t>Contents</a:t>
            </a:r>
            <a:endParaRPr lang="en-US" u="sng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1526699"/>
              </p:ext>
            </p:extLst>
          </p:nvPr>
        </p:nvGraphicFramePr>
        <p:xfrm>
          <a:off x="228600" y="1828800"/>
          <a:ext cx="86868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0" y="0"/>
          <a:ext cx="106680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6" name="Bitmap Image" r:id="rId8" imgW="3333333" imgH="3104762" progId="PBrush">
                  <p:embed/>
                </p:oleObj>
              </mc:Choice>
              <mc:Fallback>
                <p:oleObj name="Bitmap Image" r:id="rId8" imgW="3333333" imgH="3104762" progId="PBrush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066800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endParaRPr lang="en-US" b="1" dirty="0" smtClean="0">
              <a:ln w="1905"/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>
              <a:lnSpc>
                <a:spcPct val="80000"/>
              </a:lnSpc>
            </a:pPr>
            <a:r>
              <a:rPr lang="en-US" b="1" dirty="0" smtClean="0">
                <a:ln w="1905"/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Create &amp; maintain an Islamic banks &amp; financial institutions Internet - based Information System  (known as IBIS).</a:t>
            </a:r>
          </a:p>
          <a:p>
            <a:pPr>
              <a:lnSpc>
                <a:spcPct val="80000"/>
              </a:lnSpc>
            </a:pPr>
            <a:endParaRPr lang="en-US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>
              <a:lnSpc>
                <a:spcPct val="80000"/>
              </a:lnSpc>
            </a:pPr>
            <a:r>
              <a:rPr lang="en-US" b="1" dirty="0" smtClean="0">
                <a:ln w="1905"/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Establish  financial databases of Islamic Banks, Islamic Companies (including Islamic Mutual Funds), Takaful Companies and others in IBIS.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 idx="4294967295"/>
          </p:nvPr>
        </p:nvSpPr>
        <p:spPr>
          <a:xfrm>
            <a:off x="685800" y="685800"/>
            <a:ext cx="7239000" cy="838200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US" u="sng" dirty="0" smtClean="0"/>
              <a:t>Background</a:t>
            </a:r>
            <a:endParaRPr lang="en-US" u="sng" dirty="0"/>
          </a:p>
        </p:txBody>
      </p:sp>
      <p:graphicFrame>
        <p:nvGraphicFramePr>
          <p:cNvPr id="3076" name="Object 4"/>
          <p:cNvGraphicFramePr>
            <a:graphicFrameLocks noChangeAspect="1"/>
          </p:cNvGraphicFramePr>
          <p:nvPr/>
        </p:nvGraphicFramePr>
        <p:xfrm>
          <a:off x="0" y="0"/>
          <a:ext cx="106680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4" name="Bitmap Image" r:id="rId3" imgW="3333333" imgH="3104762" progId="PBrush">
                  <p:embed/>
                </p:oleObj>
              </mc:Choice>
              <mc:Fallback>
                <p:oleObj name="Bitmap Image" r:id="rId3" imgW="3333333" imgH="3104762" progId="PBrush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066800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2" name="Object 2"/>
          <p:cNvGraphicFramePr>
            <a:graphicFrameLocks noChangeAspect="1"/>
          </p:cNvGraphicFramePr>
          <p:nvPr/>
        </p:nvGraphicFramePr>
        <p:xfrm>
          <a:off x="0" y="0"/>
          <a:ext cx="106680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0" name="Bitmap Image" r:id="rId3" imgW="3333333" imgH="3104762" progId="PBrush">
                  <p:embed/>
                </p:oleObj>
              </mc:Choice>
              <mc:Fallback>
                <p:oleObj name="Bitmap Image" r:id="rId3" imgW="3333333" imgH="3104762" progId="PBrush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066800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1"/>
          <p:cNvSpPr>
            <a:spLocks noGrp="1"/>
          </p:cNvSpPr>
          <p:nvPr>
            <p:ph type="title" idx="4294967295"/>
          </p:nvPr>
        </p:nvSpPr>
        <p:spPr>
          <a:xfrm>
            <a:off x="1066800" y="228600"/>
            <a:ext cx="7239000" cy="838200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2800" dirty="0" smtClean="0"/>
              <a:t>Islamic banks &amp; financial institutions information system (IBIS)</a:t>
            </a:r>
            <a:endParaRPr lang="en-US" sz="2800" u="sng" dirty="0"/>
          </a:p>
        </p:txBody>
      </p:sp>
      <p:sp>
        <p:nvSpPr>
          <p:cNvPr id="7" name="TextBox 6"/>
          <p:cNvSpPr txBox="1"/>
          <p:nvPr/>
        </p:nvSpPr>
        <p:spPr>
          <a:xfrm>
            <a:off x="914400" y="1600200"/>
            <a:ext cx="7010400" cy="35455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>
              <a:buFont typeface="Arial" pitchFamily="34" charset="0"/>
              <a:buChar char="•"/>
            </a:pP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IBIS is Primarily an internet–based  Islamic banking &amp; other financial institutions information system. Also, It hosts several other Modules.</a:t>
            </a:r>
          </a:p>
          <a:p>
            <a:pPr algn="ctr">
              <a:lnSpc>
                <a:spcPct val="80000"/>
              </a:lnSpc>
              <a:buFont typeface="Arial" pitchFamily="34" charset="0"/>
              <a:buChar char="•"/>
            </a:pPr>
            <a:endParaRPr lang="en-US" sz="24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lnSpc>
                <a:spcPct val="80000"/>
              </a:lnSpc>
              <a:buFont typeface="Arial" pitchFamily="34" charset="0"/>
              <a:buChar char="•"/>
            </a:pP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 hosts nine different Modules that each one serves a unique purpose for the promotion and the development of Islamic Financial Industry. 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endParaRPr lang="en-US" sz="24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lnSpc>
                <a:spcPct val="80000"/>
              </a:lnSpc>
              <a:buFont typeface="Arial" pitchFamily="34" charset="0"/>
              <a:buChar char="•"/>
            </a:pP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IRTI intends that IBIS will act as a global portal for Islamic banks.</a:t>
            </a:r>
          </a:p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8" name="Object 2"/>
          <p:cNvGraphicFramePr>
            <a:graphicFrameLocks noChangeAspect="1"/>
          </p:cNvGraphicFramePr>
          <p:nvPr/>
        </p:nvGraphicFramePr>
        <p:xfrm>
          <a:off x="0" y="0"/>
          <a:ext cx="106680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16" name="Bitmap Image" r:id="rId3" imgW="3333333" imgH="3104762" progId="PBrush">
                  <p:embed/>
                </p:oleObj>
              </mc:Choice>
              <mc:Fallback>
                <p:oleObj name="Bitmap Image" r:id="rId3" imgW="3333333" imgH="3104762" progId="PBrush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066800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le 1"/>
          <p:cNvSpPr>
            <a:spLocks noGrp="1"/>
          </p:cNvSpPr>
          <p:nvPr>
            <p:ph type="title" idx="4294967295"/>
          </p:nvPr>
        </p:nvSpPr>
        <p:spPr>
          <a:xfrm>
            <a:off x="1066800" y="228600"/>
            <a:ext cx="7239000" cy="838200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2800" dirty="0" smtClean="0"/>
              <a:t>Islamic banks &amp; financial institutions information system (IBIS)</a:t>
            </a:r>
            <a:endParaRPr lang="en-US" sz="2800" u="sng" dirty="0"/>
          </a:p>
        </p:txBody>
      </p:sp>
      <p:sp>
        <p:nvSpPr>
          <p:cNvPr id="8" name="TextBox 7"/>
          <p:cNvSpPr txBox="1"/>
          <p:nvPr/>
        </p:nvSpPr>
        <p:spPr>
          <a:xfrm>
            <a:off x="914400" y="1676400"/>
            <a:ext cx="7010400" cy="332398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>
              <a:lnSpc>
                <a:spcPct val="80000"/>
              </a:lnSpc>
            </a:pPr>
            <a:endParaRPr lang="en-US" sz="24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lnSpc>
                <a:spcPct val="80000"/>
              </a:lnSpc>
              <a:buFont typeface="Arial" pitchFamily="34" charset="0"/>
              <a:buChar char="•"/>
            </a:pP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Promote the development of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Shari’a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compliant financial instruments (products) as well as cooperation among the financial institutions  which are offering Islamic financial services. </a:t>
            </a:r>
          </a:p>
          <a:p>
            <a:pPr algn="ctr">
              <a:lnSpc>
                <a:spcPct val="80000"/>
              </a:lnSpc>
              <a:buFont typeface="Arial" pitchFamily="34" charset="0"/>
              <a:buChar char="•"/>
            </a:pPr>
            <a:endParaRPr lang="en-US" sz="24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lnSpc>
                <a:spcPct val="80000"/>
              </a:lnSpc>
              <a:buFont typeface="Arial" pitchFamily="34" charset="0"/>
              <a:buChar char="•"/>
            </a:pP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This  information system maintains financial information,  ownership, governance &amp; other relevant data for analysts, researchers, Academicians and etc.</a:t>
            </a:r>
          </a:p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02" name="Object 2"/>
          <p:cNvGraphicFramePr>
            <a:graphicFrameLocks noChangeAspect="1"/>
          </p:cNvGraphicFramePr>
          <p:nvPr/>
        </p:nvGraphicFramePr>
        <p:xfrm>
          <a:off x="0" y="0"/>
          <a:ext cx="106680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40" name="Bitmap Image" r:id="rId3" imgW="3333333" imgH="3104762" progId="PBrush">
                  <p:embed/>
                </p:oleObj>
              </mc:Choice>
              <mc:Fallback>
                <p:oleObj name="Bitmap Image" r:id="rId3" imgW="3333333" imgH="3104762" progId="PBrush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066800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le 1"/>
          <p:cNvSpPr>
            <a:spLocks noGrp="1"/>
          </p:cNvSpPr>
          <p:nvPr>
            <p:ph type="title" idx="4294967295"/>
          </p:nvPr>
        </p:nvSpPr>
        <p:spPr>
          <a:xfrm>
            <a:off x="1066800" y="228600"/>
            <a:ext cx="7239000" cy="838200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2800" u="sng" dirty="0" smtClean="0"/>
              <a:t>IBIS Components</a:t>
            </a:r>
            <a:endParaRPr lang="en-US" sz="2800" u="sng" dirty="0"/>
          </a:p>
        </p:txBody>
      </p:sp>
      <p:graphicFrame>
        <p:nvGraphicFramePr>
          <p:cNvPr id="16" name="Diagram 15"/>
          <p:cNvGraphicFramePr/>
          <p:nvPr>
            <p:extLst>
              <p:ext uri="{D42A27DB-BD31-4B8C-83A1-F6EECF244321}">
                <p14:modId xmlns:p14="http://schemas.microsoft.com/office/powerpoint/2010/main" val="3354465777"/>
              </p:ext>
            </p:extLst>
          </p:nvPr>
        </p:nvGraphicFramePr>
        <p:xfrm>
          <a:off x="1219200" y="1447800"/>
          <a:ext cx="6629400" cy="4622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S010241389 (1)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F79646"/>
      </a:accent2>
      <a:accent3>
        <a:srgbClr val="9BBB59"/>
      </a:accent3>
      <a:accent4>
        <a:srgbClr val="8064A2"/>
      </a:accent4>
      <a:accent5>
        <a:srgbClr val="4BACC6"/>
      </a:accent5>
      <a:accent6>
        <a:srgbClr val="C0504D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5352E504-0C65-4A68-8323-859DD793638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1090</Words>
  <Application>Microsoft Office PowerPoint</Application>
  <PresentationFormat>On-screen Show (4:3)</PresentationFormat>
  <Paragraphs>158</Paragraphs>
  <Slides>24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TS010241389 (1)</vt:lpstr>
      <vt:lpstr>Bitmap Image</vt:lpstr>
      <vt:lpstr>Clip</vt:lpstr>
      <vt:lpstr>PowerPoint Presentation</vt:lpstr>
      <vt:lpstr>PowerPoint Presentation</vt:lpstr>
      <vt:lpstr>PowerPoint Presentation</vt:lpstr>
      <vt:lpstr>PowerPoint Presentation</vt:lpstr>
      <vt:lpstr>Contents</vt:lpstr>
      <vt:lpstr>Background</vt:lpstr>
      <vt:lpstr>Islamic banks &amp; financial institutions information system (IBIS)</vt:lpstr>
      <vt:lpstr>Islamic banks &amp; financial institutions information system (IBIS)</vt:lpstr>
      <vt:lpstr>IBIS Components</vt:lpstr>
      <vt:lpstr>IBIS Components</vt:lpstr>
      <vt:lpstr>IBIS Components</vt:lpstr>
      <vt:lpstr>Islamic Banks’ Profile &amp; Financial Data</vt:lpstr>
      <vt:lpstr>Islamic Banks’ Profile &amp; Financial Data</vt:lpstr>
      <vt:lpstr>Islamic Banks’ Profile &amp; Financial Data</vt:lpstr>
      <vt:lpstr>Islamic Banks’ Profile &amp; Financial Data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2013-04-01T11:23:04Z</dcterms:created>
  <dcterms:modified xsi:type="dcterms:W3CDTF">2014-03-25T01:40:22Z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TC102413899990</vt:lpwstr>
  </property>
</Properties>
</file>